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6" r:id="rId5"/>
    <p:sldId id="287" r:id="rId6"/>
    <p:sldId id="28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0" r:id="rId17"/>
    <p:sldId id="291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3" r:id="rId46"/>
    <p:sldId id="300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6" r:id="rId56"/>
    <p:sldId id="317" r:id="rId57"/>
    <p:sldId id="318" r:id="rId58"/>
    <p:sldId id="31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28847-40FC-46F8-9841-3E83F6422C1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A86E-5FF2-459E-8F19-CAB6D9E2EC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30425"/>
            <a:ext cx="8715436" cy="2155831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Епоха Відродження</a:t>
            </a:r>
            <a:b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(Ренесанс)</a:t>
            </a:r>
            <a:endParaRPr lang="ru-RU" sz="6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85728"/>
            <a:ext cx="8643998" cy="92869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Художні напрями та стилі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ф.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39091"/>
            <a:ext cx="9144000" cy="477981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2983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282" y="5857892"/>
            <a:ext cx="8643998" cy="1000108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“Таємна</a:t>
            </a:r>
            <a: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вечеря”</a:t>
            </a:r>
            <a:endParaRPr lang="ru-RU" sz="5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43438" y="1857364"/>
            <a:ext cx="4286280" cy="5000636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  <a:t>Портрет</a:t>
            </a:r>
            <a:br>
              <a:rPr lang="uk-UA" sz="5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5400" b="1" dirty="0" err="1" smtClean="0">
                <a:solidFill>
                  <a:srgbClr val="002060"/>
                </a:solidFill>
                <a:latin typeface="Georgia" pitchFamily="18" charset="0"/>
              </a:rPr>
              <a:t>Беатріче</a:t>
            </a:r>
            <a:endParaRPr lang="ru-RU" sz="5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0" y="1500174"/>
            <a:ext cx="4429156" cy="2000264"/>
          </a:xfrm>
        </p:spPr>
        <p:txBody>
          <a:bodyPr>
            <a:normAutofit/>
          </a:bodyPr>
          <a:lstStyle/>
          <a:p>
            <a:pPr algn="l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     </a:t>
            </a:r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         </a:t>
            </a:r>
            <a:r>
              <a:rPr lang="uk-UA" sz="44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ф.35.jpg"/>
          <p:cNvPicPr>
            <a:picLocks noChangeAspect="1"/>
          </p:cNvPicPr>
          <p:nvPr/>
        </p:nvPicPr>
        <p:blipFill>
          <a:blip r:embed="rId3" cstate="print"/>
          <a:srcRect r="1786"/>
          <a:stretch>
            <a:fillRect/>
          </a:stretch>
        </p:blipFill>
        <p:spPr>
          <a:xfrm>
            <a:off x="0" y="0"/>
            <a:ext cx="4297498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43438" y="857232"/>
            <a:ext cx="4214842" cy="5786478"/>
          </a:xfrm>
        </p:spPr>
        <p:txBody>
          <a:bodyPr>
            <a:normAutofit/>
          </a:bodyPr>
          <a:lstStyle/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36.jp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>
          <a:xfrm>
            <a:off x="0" y="1071546"/>
            <a:ext cx="4636783" cy="579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Сикст.Капелла.jpg"/>
          <p:cNvPicPr>
            <a:picLocks noChangeAspect="1"/>
          </p:cNvPicPr>
          <p:nvPr/>
        </p:nvPicPr>
        <p:blipFill>
          <a:blip r:embed="rId3" cstate="print"/>
          <a:srcRect b="2667"/>
          <a:stretch>
            <a:fillRect/>
          </a:stretch>
        </p:blipFill>
        <p:spPr>
          <a:xfrm>
            <a:off x="0" y="928670"/>
            <a:ext cx="9144000" cy="52149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14355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6143644"/>
            <a:ext cx="9144000" cy="714356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Сикстинська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капелла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(розгорнута панорама)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357686" y="1"/>
            <a:ext cx="4786314" cy="2428867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00562" y="2643182"/>
            <a:ext cx="4643438" cy="228601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Georgia" pitchFamily="18" charset="0"/>
              </a:rPr>
              <a:t>Мадонна з дитям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41148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620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2866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72396" y="928670"/>
            <a:ext cx="1571604" cy="5929330"/>
          </a:xfrm>
        </p:spPr>
        <p:txBody>
          <a:bodyPr>
            <a:normAutofit/>
          </a:bodyPr>
          <a:lstStyle/>
          <a:p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П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Ь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Є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Т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29058" y="1"/>
            <a:ext cx="5072098" cy="360045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29058" y="3886200"/>
            <a:ext cx="4857784" cy="275751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solidFill>
                  <a:srgbClr val="002060"/>
                </a:solidFill>
                <a:latin typeface="Georgia" pitchFamily="18" charset="0"/>
              </a:rPr>
              <a:t>“Давид”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 descr="Мікеланджело.Дави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358902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500043"/>
            <a:ext cx="4714876" cy="310040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3886200"/>
            <a:ext cx="4643438" cy="1752600"/>
          </a:xfrm>
        </p:spPr>
        <p:txBody>
          <a:bodyPr>
            <a:normAutofit/>
          </a:bodyPr>
          <a:lstStyle/>
          <a:p>
            <a:r>
              <a:rPr lang="uk-UA" sz="6600" b="1" dirty="0" err="1" smtClean="0">
                <a:solidFill>
                  <a:srgbClr val="002060"/>
                </a:solidFill>
                <a:latin typeface="Georgia" pitchFamily="18" charset="0"/>
              </a:rPr>
              <a:t>“Моісей”</a:t>
            </a:r>
            <a:endParaRPr lang="ru-RU" sz="6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Моісей.Мікеландж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000"/>
            <a:ext cx="4422429" cy="6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92866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43636" y="2928934"/>
            <a:ext cx="3000364" cy="3929066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“ Пророк</a:t>
            </a: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 Єремія ”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0.jpg"/>
          <p:cNvPicPr>
            <a:picLocks noChangeAspect="1"/>
          </p:cNvPicPr>
          <p:nvPr/>
        </p:nvPicPr>
        <p:blipFill>
          <a:blip r:embed="rId3" cstate="print"/>
          <a:srcRect b="3543"/>
          <a:stretch>
            <a:fillRect/>
          </a:stretch>
        </p:blipFill>
        <p:spPr>
          <a:xfrm>
            <a:off x="214282" y="810000"/>
            <a:ext cx="6048000" cy="583371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00628" y="1"/>
            <a:ext cx="4143372" cy="2928933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6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6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628" y="3643314"/>
            <a:ext cx="4143372" cy="3000396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1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0" y="0"/>
            <a:ext cx="5134995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357297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/>
            </a:r>
            <a:br>
              <a:rPr lang="uk-UA" sz="2400" dirty="0" smtClean="0">
                <a:solidFill>
                  <a:srgbClr val="002060"/>
                </a:solidFill>
              </a:rPr>
            </a:b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i="1" dirty="0" smtClean="0"/>
              <a:t>Вперше цей термін використав у 1550 р. італійський художник, архітектор, історик мистецтва  </a:t>
            </a:r>
            <a:r>
              <a:rPr lang="uk-UA" sz="2400" i="1" dirty="0" err="1" smtClean="0"/>
              <a:t>Джорджо</a:t>
            </a:r>
            <a:r>
              <a:rPr lang="uk-UA" sz="2400" i="1" dirty="0" smtClean="0"/>
              <a:t>  </a:t>
            </a:r>
            <a:r>
              <a:rPr lang="uk-UA" sz="2400" i="1" dirty="0" err="1" smtClean="0"/>
              <a:t>Вазарі</a:t>
            </a:r>
            <a:r>
              <a:rPr lang="uk-UA" sz="2400" i="1" dirty="0" smtClean="0"/>
              <a:t>  у книзі </a:t>
            </a:r>
            <a:r>
              <a:rPr lang="uk-UA" sz="2400" i="1" dirty="0" err="1" smtClean="0"/>
              <a:t>“Життєписання”</a:t>
            </a:r>
            <a:r>
              <a:rPr lang="uk-UA" sz="2400" i="1" dirty="0" smtClean="0"/>
              <a:t>.</a:t>
            </a:r>
            <a:endParaRPr lang="ru-RU" sz="2400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643998" cy="557214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latin typeface="Georgia" pitchFamily="18" charset="0"/>
              </a:rPr>
              <a:t>Ренесанс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– це назва як окремого художнього стилю, так і культурно-історичної епохи, де органічно поєднані сфери суспільного та духовного життя: політика, релігія, філософія, наука, мистецтво.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В Італії Відродження охоплює період з ХІ</a:t>
            </a:r>
            <a:r>
              <a:rPr lang="en-US" b="1" dirty="0" smtClean="0">
                <a:solidFill>
                  <a:schemeClr val="tx1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 до середини Х</a:t>
            </a:r>
            <a:r>
              <a:rPr lang="en-US" b="1" dirty="0" smtClean="0">
                <a:solidFill>
                  <a:schemeClr val="tx1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І ст.</a:t>
            </a: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У країнах Західної Європи – з Х</a:t>
            </a:r>
            <a:r>
              <a:rPr lang="en-US" b="1" dirty="0" smtClean="0">
                <a:solidFill>
                  <a:srgbClr val="002060"/>
                </a:solidFill>
                <a:latin typeface="Georgia" pitchFamily="18" charset="0"/>
              </a:rPr>
              <a:t>IV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до початку Х</a:t>
            </a:r>
            <a:r>
              <a:rPr lang="en-US" b="1" dirty="0" smtClean="0">
                <a:solidFill>
                  <a:srgbClr val="002060"/>
                </a:solidFill>
                <a:latin typeface="Georgia" pitchFamily="18" charset="0"/>
              </a:rPr>
              <a:t>V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ІІ ст.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1"/>
            <a:ext cx="4286248" cy="3428999"/>
          </a:xfrm>
        </p:spPr>
        <p:txBody>
          <a:bodyPr/>
          <a:lstStyle/>
          <a:p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929190" y="3429000"/>
            <a:ext cx="4214810" cy="3143272"/>
          </a:xfrm>
        </p:spPr>
        <p:txBody>
          <a:bodyPr>
            <a:normAutofit/>
          </a:bodyPr>
          <a:lstStyle/>
          <a:p>
            <a:r>
              <a:rPr lang="uk-UA" sz="4400" b="1" dirty="0" err="1" smtClean="0">
                <a:solidFill>
                  <a:srgbClr val="002060"/>
                </a:solidFill>
                <a:latin typeface="Georgia" pitchFamily="18" charset="0"/>
              </a:rPr>
              <a:t>Сикстинська</a:t>
            </a:r>
            <a:endParaRPr lang="uk-UA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мадонна</a:t>
            </a:r>
            <a:endParaRPr lang="ru-RU" sz="4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11406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929322" y="3000372"/>
            <a:ext cx="3214678" cy="263842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Ангел</a:t>
            </a:r>
          </a:p>
          <a:p>
            <a:r>
              <a:rPr lang="uk-UA" sz="4000" dirty="0" smtClean="0">
                <a:solidFill>
                  <a:srgbClr val="002060"/>
                </a:solidFill>
                <a:latin typeface="Georgia" pitchFamily="18" charset="0"/>
              </a:rPr>
              <a:t>(фрагмент вівтаря)</a:t>
            </a:r>
            <a:endParaRPr lang="ru-RU" sz="40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5117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4942" y="1"/>
            <a:ext cx="3929058" cy="2928933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 Рафаель</a:t>
            </a:r>
            <a:b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48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15140" y="1"/>
            <a:ext cx="2428860" cy="360045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643702" y="3357562"/>
            <a:ext cx="2500298" cy="2281238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“Сон</a:t>
            </a:r>
            <a:endParaRPr lang="uk-UA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лицаря”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6357958"/>
            <a:ext cx="3000364" cy="500042"/>
          </a:xfrm>
        </p:spPr>
        <p:txBody>
          <a:bodyPr>
            <a:noAutofit/>
          </a:bodyPr>
          <a:lstStyle/>
          <a:p>
            <a:pPr algn="l"/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“Суд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Соломона”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72330" y="1"/>
            <a:ext cx="2071670" cy="857231"/>
          </a:xfrm>
        </p:spPr>
        <p:txBody>
          <a:bodyPr>
            <a:noAutofit/>
          </a:bodyPr>
          <a:lstStyle/>
          <a:p>
            <a:pPr algn="r"/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  Рафаель</a:t>
            </a:r>
            <a:b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  Санті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214291"/>
            <a:ext cx="4143372" cy="285751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857752" y="2786058"/>
            <a:ext cx="4286248" cy="2852742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“Преображення”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4657725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143504" y="214291"/>
            <a:ext cx="4000496" cy="3386160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 dirty="0" err="1" smtClean="0">
                <a:solidFill>
                  <a:srgbClr val="C00000"/>
                </a:solidFill>
                <a:latin typeface="Georgia" pitchFamily="18" charset="0"/>
              </a:rPr>
              <a:t>Вечелліо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43504" y="3886200"/>
            <a:ext cx="4000496" cy="2686072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7.jpg"/>
          <p:cNvPicPr>
            <a:picLocks noChangeAspect="1"/>
          </p:cNvPicPr>
          <p:nvPr/>
        </p:nvPicPr>
        <p:blipFill>
          <a:blip r:embed="rId3" cstate="print"/>
          <a:srcRect r="2778"/>
          <a:stretch>
            <a:fillRect/>
          </a:stretch>
        </p:blipFill>
        <p:spPr>
          <a:xfrm>
            <a:off x="0" y="0"/>
            <a:ext cx="5000628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16" y="428605"/>
            <a:ext cx="2285984" cy="3171846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786578" y="3886200"/>
            <a:ext cx="2357422" cy="2471758"/>
          </a:xfrm>
        </p:spPr>
        <p:txBody>
          <a:bodyPr>
            <a:normAutofit/>
          </a:bodyPr>
          <a:lstStyle/>
          <a:p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“Оплакування</a:t>
            </a:r>
            <a:endParaRPr lang="uk-UA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Христа”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48.jpg"/>
          <p:cNvPicPr>
            <a:picLocks noChangeAspect="1"/>
          </p:cNvPicPr>
          <p:nvPr/>
        </p:nvPicPr>
        <p:blipFill>
          <a:blip r:embed="rId3" cstate="print"/>
          <a:srcRect r="2083"/>
          <a:stretch>
            <a:fillRect/>
          </a:stretch>
        </p:blipFill>
        <p:spPr>
          <a:xfrm>
            <a:off x="0" y="0"/>
            <a:ext cx="671514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49.jpg"/>
          <p:cNvPicPr>
            <a:picLocks noChangeAspect="1"/>
          </p:cNvPicPr>
          <p:nvPr/>
        </p:nvPicPr>
        <p:blipFill>
          <a:blip r:embed="rId3" cstate="print"/>
          <a:srcRect r="1592"/>
          <a:stretch>
            <a:fillRect/>
          </a:stretch>
        </p:blipFill>
        <p:spPr>
          <a:xfrm>
            <a:off x="285720" y="0"/>
            <a:ext cx="8501122" cy="5832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786454"/>
            <a:ext cx="9001156" cy="1071546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.</a:t>
            </a:r>
            <a:r>
              <a:rPr lang="uk-UA" b="1" dirty="0" smtClean="0">
                <a:latin typeface="Georgia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“Покладання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у </a:t>
            </a:r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гроб”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715140" y="1214423"/>
            <a:ext cx="2428860" cy="238602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643702" y="3886200"/>
            <a:ext cx="2500298" cy="29718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“Введення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  у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храм”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50.jpg"/>
          <p:cNvPicPr>
            <a:picLocks noChangeAspect="1"/>
          </p:cNvPicPr>
          <p:nvPr/>
        </p:nvPicPr>
        <p:blipFill>
          <a:blip r:embed="rId3" cstate="print"/>
          <a:srcRect r="2848"/>
          <a:stretch>
            <a:fillRect/>
          </a:stretch>
        </p:blipFill>
        <p:spPr>
          <a:xfrm>
            <a:off x="0" y="0"/>
            <a:ext cx="6778094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500694" y="1"/>
            <a:ext cx="3643306" cy="3600450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Тіціан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29256" y="2714620"/>
            <a:ext cx="3714744" cy="2924180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“Каяття</a:t>
            </a:r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Марії-Магдалини”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 descr="ф.51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-2" y="0"/>
            <a:ext cx="5618768" cy="680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15436" cy="1071569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Ренесанс  стверджує: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572560" cy="5286412"/>
          </a:xfrm>
        </p:spPr>
        <p:txBody>
          <a:bodyPr>
            <a:normAutofit fontScale="92500" lnSpcReduction="10000"/>
          </a:bodyPr>
          <a:lstStyle/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реалістичний спосіб мислення;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ідеал вільної сильної особистості, духовної, фізично прекрасної (культ краси людського тіла);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позбавлення людини середньовічного аскетизму;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світогляд Ренесансу є </a:t>
            </a:r>
            <a:r>
              <a:rPr lang="uk-UA" dirty="0" err="1" smtClean="0">
                <a:solidFill>
                  <a:srgbClr val="002060"/>
                </a:solidFill>
                <a:latin typeface="Georgia" pitchFamily="18" charset="0"/>
              </a:rPr>
              <a:t>антропоцентричним</a:t>
            </a: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, де у центрі Всесвіту – людина, її земне призначення;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Georgia" pitchFamily="18" charset="0"/>
              </a:rPr>
              <a:t>значимість особи митця та мистецтва;</a:t>
            </a:r>
          </a:p>
          <a:p>
            <a:pPr algn="l">
              <a:buFont typeface="Wingdings" pitchFamily="2" charset="2"/>
              <a:buChar char="v"/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 гуманістичний світогляд.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643570" y="571481"/>
            <a:ext cx="3500430" cy="3028970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72132" y="3886200"/>
            <a:ext cx="3571868" cy="17526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Рисунок 6" descr="ф.26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0" y="0"/>
            <a:ext cx="5566889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500043"/>
            <a:ext cx="4286248" cy="3100408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857752" y="3886200"/>
            <a:ext cx="4286248" cy="2614634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“Син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людський”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7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0" y="0"/>
            <a:ext cx="4707080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29256" y="1071547"/>
            <a:ext cx="3714744" cy="2528904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0694" y="3143248"/>
            <a:ext cx="3643306" cy="2495552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“Втеча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Лота з дочками із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Содома”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8.jpg"/>
          <p:cNvPicPr>
            <a:picLocks noChangeAspect="1"/>
          </p:cNvPicPr>
          <p:nvPr/>
        </p:nvPicPr>
        <p:blipFill>
          <a:blip r:embed="rId3" cstate="print"/>
          <a:srcRect b="2083"/>
          <a:stretch>
            <a:fillRect/>
          </a:stretch>
        </p:blipFill>
        <p:spPr>
          <a:xfrm>
            <a:off x="0" y="0"/>
            <a:ext cx="5603981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72066" y="285729"/>
            <a:ext cx="3857652" cy="3314722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143248"/>
            <a:ext cx="4143372" cy="3071834"/>
          </a:xfrm>
        </p:spPr>
        <p:txBody>
          <a:bodyPr/>
          <a:lstStyle/>
          <a:p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“Чотири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вершники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Апокаліпсису”</a:t>
            </a:r>
            <a:endParaRPr lang="uk-UA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(із циклу гравюр)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ф.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4942" y="500043"/>
            <a:ext cx="3929058" cy="3100408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886200"/>
            <a:ext cx="4143372" cy="2043130"/>
          </a:xfrm>
        </p:spPr>
        <p:txBody>
          <a:bodyPr>
            <a:normAutofit/>
          </a:bodyPr>
          <a:lstStyle/>
          <a:p>
            <a:r>
              <a:rPr lang="uk-UA" sz="4400" b="1" dirty="0" err="1" smtClean="0">
                <a:solidFill>
                  <a:srgbClr val="002060"/>
                </a:solidFill>
                <a:latin typeface="Georgia" pitchFamily="18" charset="0"/>
              </a:rPr>
              <a:t>“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Кущ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трави”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9.jpg"/>
          <p:cNvPicPr>
            <a:picLocks noChangeAspect="1"/>
          </p:cNvPicPr>
          <p:nvPr/>
        </p:nvPicPr>
        <p:blipFill>
          <a:blip r:embed="rId3" cstate="print"/>
          <a:srcRect b="3125"/>
          <a:stretch>
            <a:fillRect/>
          </a:stretch>
        </p:blipFill>
        <p:spPr>
          <a:xfrm>
            <a:off x="-3" y="0"/>
            <a:ext cx="5383722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214291"/>
            <a:ext cx="4143372" cy="338616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3886200"/>
            <a:ext cx="4143372" cy="1752600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Автопортрет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502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57818" y="285729"/>
            <a:ext cx="3786182" cy="3314722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86380" y="3571876"/>
            <a:ext cx="3857620" cy="2066924"/>
          </a:xfrm>
        </p:spPr>
        <p:txBody>
          <a:bodyPr/>
          <a:lstStyle/>
          <a:p>
            <a:r>
              <a:rPr lang="uk-UA" b="1" dirty="0" err="1" smtClean="0">
                <a:solidFill>
                  <a:srgbClr val="002060"/>
                </a:solidFill>
              </a:rPr>
              <a:t>“Христос</a:t>
            </a:r>
            <a:r>
              <a:rPr lang="uk-UA" b="1" dirty="0" smtClean="0">
                <a:solidFill>
                  <a:srgbClr val="002060"/>
                </a:solidFill>
              </a:rPr>
              <a:t> на </a:t>
            </a:r>
            <a:r>
              <a:rPr lang="uk-UA" b="1" dirty="0" err="1" smtClean="0">
                <a:solidFill>
                  <a:srgbClr val="002060"/>
                </a:solidFill>
              </a:rPr>
              <a:t>хресті”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0"/>
            <a:ext cx="5315984" cy="68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4" y="357167"/>
            <a:ext cx="4000496" cy="2643205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Ель </a:t>
            </a:r>
            <a:r>
              <a:rPr lang="uk-UA" sz="6000" b="1" dirty="0" err="1" smtClean="0">
                <a:solidFill>
                  <a:srgbClr val="C00000"/>
                </a:solidFill>
              </a:rPr>
              <a:t>Греко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3214686"/>
            <a:ext cx="4000496" cy="2424114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“Іоан</a:t>
            </a:r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4000" b="1" dirty="0" err="1" smtClean="0">
                <a:solidFill>
                  <a:srgbClr val="002060"/>
                </a:solidFill>
                <a:latin typeface="Georgia" pitchFamily="18" charset="0"/>
              </a:rPr>
              <a:t>Євангеліст”</a:t>
            </a:r>
            <a:endParaRPr lang="ru-RU" sz="4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5910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1142984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Ель </a:t>
            </a:r>
            <a:r>
              <a:rPr lang="uk-UA" b="1" dirty="0" err="1" smtClean="0">
                <a:solidFill>
                  <a:srgbClr val="C00000"/>
                </a:solidFill>
              </a:rPr>
              <a:t>Греко</a:t>
            </a:r>
            <a:r>
              <a:rPr lang="uk-UA" b="1" dirty="0" smtClean="0">
                <a:solidFill>
                  <a:srgbClr val="C00000"/>
                </a:solidFill>
              </a:rPr>
              <a:t>. </a:t>
            </a:r>
            <a:r>
              <a:rPr lang="uk-UA" b="1" dirty="0" err="1" smtClean="0">
                <a:solidFill>
                  <a:srgbClr val="C00000"/>
                </a:solidFill>
              </a:rPr>
              <a:t>“Христос</a:t>
            </a:r>
            <a:r>
              <a:rPr lang="uk-UA" b="1" dirty="0" smtClean="0">
                <a:solidFill>
                  <a:srgbClr val="C00000"/>
                </a:solidFill>
              </a:rPr>
              <a:t> лікує </a:t>
            </a:r>
            <a:r>
              <a:rPr lang="uk-UA" b="1" dirty="0" err="1" smtClean="0">
                <a:solidFill>
                  <a:srgbClr val="C00000"/>
                </a:solidFill>
              </a:rPr>
              <a:t>сліпого”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0"/>
            <a:ext cx="7439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86454"/>
            <a:ext cx="9144000" cy="1071546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Ель </a:t>
            </a:r>
            <a:r>
              <a:rPr lang="uk-UA" b="1" dirty="0" err="1" smtClean="0">
                <a:solidFill>
                  <a:srgbClr val="C00000"/>
                </a:solidFill>
              </a:rPr>
              <a:t>Греко</a:t>
            </a:r>
            <a:r>
              <a:rPr lang="uk-UA" b="1" dirty="0" smtClean="0">
                <a:solidFill>
                  <a:srgbClr val="C00000"/>
                </a:solidFill>
              </a:rPr>
              <a:t>. </a:t>
            </a:r>
            <a:r>
              <a:rPr lang="uk-UA" b="1" dirty="0" err="1" smtClean="0">
                <a:solidFill>
                  <a:srgbClr val="C00000"/>
                </a:solidFill>
              </a:rPr>
              <a:t>“Молитва</a:t>
            </a:r>
            <a:r>
              <a:rPr lang="uk-UA" b="1" dirty="0" smtClean="0">
                <a:solidFill>
                  <a:srgbClr val="C00000"/>
                </a:solidFill>
              </a:rPr>
              <a:t> про </a:t>
            </a:r>
            <a:r>
              <a:rPr lang="uk-UA" b="1" dirty="0" err="1" smtClean="0">
                <a:solidFill>
                  <a:srgbClr val="C00000"/>
                </a:solidFill>
              </a:rPr>
              <a:t>чашу”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0"/>
            <a:ext cx="7048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714356"/>
            <a:ext cx="8929718" cy="2928958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     Гуманізм – людяність.</a:t>
            </a:r>
            <a:r>
              <a:rPr lang="uk-UA" dirty="0" smtClean="0">
                <a:latin typeface="Georgia" pitchFamily="18" charset="0"/>
              </a:rPr>
              <a:t/>
            </a:r>
            <a:br>
              <a:rPr lang="uk-UA" dirty="0" smtClean="0">
                <a:latin typeface="Georgia" pitchFamily="18" charset="0"/>
              </a:rPr>
            </a:br>
            <a:r>
              <a:rPr lang="uk-UA" dirty="0" smtClean="0">
                <a:latin typeface="Georgia" pitchFamily="18" charset="0"/>
              </a:rPr>
              <a:t>   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Передових людей доби Відродження називають </a:t>
            </a:r>
            <a:r>
              <a:rPr lang="uk-UA" sz="3600" i="1" dirty="0" smtClean="0">
                <a:solidFill>
                  <a:srgbClr val="C00000"/>
                </a:solidFill>
                <a:latin typeface="Georgia" pitchFamily="18" charset="0"/>
              </a:rPr>
              <a:t>гуманістами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, а вироблений ними світогляд – </a:t>
            </a:r>
            <a:r>
              <a:rPr lang="uk-UA" sz="3600" i="1" dirty="0" smtClean="0">
                <a:solidFill>
                  <a:srgbClr val="C00000"/>
                </a:solidFill>
                <a:latin typeface="Georgia" pitchFamily="18" charset="0"/>
              </a:rPr>
              <a:t>гуманізмом</a:t>
            </a:r>
            <a:r>
              <a:rPr lang="uk-UA" sz="3600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3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571876"/>
            <a:ext cx="8501122" cy="2643206"/>
          </a:xfrm>
        </p:spPr>
        <p:txBody>
          <a:bodyPr/>
          <a:lstStyle/>
          <a:p>
            <a:endParaRPr lang="uk-UA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Гуманісти спирались на  античну культуру при ствердженні власних ідеалів і побудові нової культури.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Georgia" pitchFamily="18" charset="0"/>
              </a:rPr>
              <a:t>Архітектура епохи Відродження</a:t>
            </a:r>
            <a:endParaRPr lang="ru-RU" sz="72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ф.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740000" cy="598861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Собор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св.Марії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дель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Фьоре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(Флоренція)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86446" y="274638"/>
            <a:ext cx="3357554" cy="5083188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Палаццо</a:t>
            </a:r>
            <a:b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 dirty="0" err="1" smtClean="0">
                <a:solidFill>
                  <a:srgbClr val="C00000"/>
                </a:solidFill>
                <a:latin typeface="Georgia" pitchFamily="18" charset="0"/>
              </a:rPr>
              <a:t>Пітті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C00000"/>
                </a:solidFill>
              </a:rPr>
              <a:t>(Флоренція)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ф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745603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Georgia" pitchFamily="18" charset="0"/>
              </a:rPr>
              <a:t>Церква і монастир </a:t>
            </a:r>
            <a:r>
              <a:rPr lang="uk-UA" sz="2400" b="1" dirty="0" err="1" smtClean="0">
                <a:solidFill>
                  <a:srgbClr val="FF0000"/>
                </a:solidFill>
                <a:latin typeface="Georgia" pitchFamily="18" charset="0"/>
              </a:rPr>
              <a:t>Сан-Джорджіо-Мажоре</a:t>
            </a:r>
            <a:r>
              <a:rPr lang="uk-UA" sz="24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0"/>
            <a:ext cx="7956000" cy="5967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29256" y="857232"/>
            <a:ext cx="3500462" cy="600076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Собор </a:t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св. Петра  (Рим)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72000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626427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85723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Площа собору 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св.Петра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 (Рим)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85216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15082"/>
            <a:ext cx="8229600" cy="64291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Вілла Ротонда (</a:t>
            </a:r>
            <a:r>
              <a:rPr lang="uk-UA" sz="2800" b="1" dirty="0" err="1" smtClean="0">
                <a:solidFill>
                  <a:srgbClr val="C00000"/>
                </a:solidFill>
                <a:latin typeface="Georgia" pitchFamily="18" charset="0"/>
              </a:rPr>
              <a:t>Віченца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)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"/>
            <a:ext cx="9127996" cy="586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6072206"/>
            <a:ext cx="9144000" cy="7857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Палаццо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Вендрамін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Калерджі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(Венеція)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7738649" cy="626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929058" cy="615475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Церква</a:t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Санта-Марія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дель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Мараколі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5650" cy="687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929718" cy="2928957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Georgia" pitchFamily="18" charset="0"/>
              </a:rPr>
              <a:t>      </a:t>
            </a: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Центром Відродження були міста-держави: Флоренція,   </a:t>
            </a:r>
            <a:b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      Мілан, Сієна, </a:t>
            </a:r>
            <a:r>
              <a:rPr lang="uk-UA" sz="2400" dirty="0" err="1" smtClean="0">
                <a:solidFill>
                  <a:srgbClr val="002060"/>
                </a:solidFill>
                <a:latin typeface="Georgia" pitchFamily="18" charset="0"/>
              </a:rPr>
              <a:t>Падуя</a:t>
            </a: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, Піза, Болонья.</a:t>
            </a:r>
            <a:b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Georgia" pitchFamily="18" charset="0"/>
              </a:rPr>
              <a:t>     </a:t>
            </a: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Значну роль у Відродженні відіграло місто-держава 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 u="sng" dirty="0" smtClean="0">
                <a:solidFill>
                  <a:srgbClr val="C00000"/>
                </a:solidFill>
                <a:latin typeface="Georgia" pitchFamily="18" charset="0"/>
              </a:rPr>
              <a:t> Флоренція</a:t>
            </a: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. Місто банкірів, заможних людей, шовкової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    промисловості. Це провідний економічний, політичний,  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  <a:t>     культурно-мистецький центр Італії.</a:t>
            </a:r>
            <a:br>
              <a:rPr lang="uk-UA" sz="2400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2400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7158" y="2857496"/>
            <a:ext cx="8286808" cy="3786214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Саме тут зводяться розкішні архітектурні споруди – собори, палаци.  Архітектори вдосконалюють античну ордерну систему.  Скульптори використовують мармур.  Просторі будинки прикрашають статуями, розписами,картинами.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У Флоренції проводяться конкурси музикантів, які грали на  </a:t>
            </a:r>
            <a:r>
              <a:rPr lang="uk-UA" b="1" dirty="0" smtClean="0">
                <a:solidFill>
                  <a:schemeClr val="tx1"/>
                </a:solidFill>
              </a:rPr>
              <a:t>лютні</a:t>
            </a:r>
            <a:r>
              <a:rPr lang="uk-UA" dirty="0" smtClean="0">
                <a:solidFill>
                  <a:schemeClr val="tx1"/>
                </a:solidFill>
              </a:rPr>
              <a:t>  (найпоширенішому інструменті доби Відродження).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Родина  </a:t>
            </a:r>
            <a:r>
              <a:rPr lang="uk-UA" b="1" dirty="0" smtClean="0">
                <a:solidFill>
                  <a:srgbClr val="002060"/>
                </a:solidFill>
              </a:rPr>
              <a:t>Медичі </a:t>
            </a:r>
            <a:r>
              <a:rPr lang="uk-UA" dirty="0" smtClean="0">
                <a:solidFill>
                  <a:srgbClr val="002060"/>
                </a:solidFill>
              </a:rPr>
              <a:t> (найзаможніша у Флоренції) сприяла розвитку  культури і мистецтва, підтримувала митців.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Капелла </a:t>
            </a: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Медічі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(Флоренція)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8048160" cy="583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543428" cy="6226196"/>
          </a:xfrm>
        </p:spPr>
        <p:txBody>
          <a:bodyPr/>
          <a:lstStyle/>
          <a:p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Церква </a:t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Сант-Андреа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(Флоренція)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"/>
            <a:ext cx="4032000" cy="686298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072206"/>
            <a:ext cx="8229600" cy="785794"/>
          </a:xfrm>
        </p:spPr>
        <p:txBody>
          <a:bodyPr>
            <a:normAutofit/>
          </a:bodyPr>
          <a:lstStyle/>
          <a:p>
            <a:r>
              <a:rPr lang="uk-UA" sz="4000" b="1" dirty="0" err="1" smtClean="0">
                <a:solidFill>
                  <a:srgbClr val="C00000"/>
                </a:solidFill>
                <a:latin typeface="Georgia" pitchFamily="18" charset="0"/>
              </a:rPr>
              <a:t>Ескоріал</a:t>
            </a:r>
            <a:r>
              <a:rPr lang="uk-UA" sz="4000" b="1" dirty="0" smtClean="0">
                <a:solidFill>
                  <a:srgbClr val="C00000"/>
                </a:solidFill>
                <a:latin typeface="Georgia" pitchFamily="18" charset="0"/>
              </a:rPr>
              <a:t> (Іспанія)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 descr="ф.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0"/>
            <a:ext cx="7878225" cy="601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066" y="274638"/>
            <a:ext cx="4071934" cy="6154758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Жоскен</a:t>
            </a: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800" b="1" dirty="0" err="1" smtClean="0">
                <a:solidFill>
                  <a:srgbClr val="C00000"/>
                </a:solidFill>
                <a:latin typeface="Georgia" pitchFamily="18" charset="0"/>
              </a:rPr>
              <a:t>Депре</a:t>
            </a:r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(композитор епохи Відродження)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Рисунок 5" descr="Жоскен Депр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4531637" cy="5904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1.jpg"/>
          <p:cNvPicPr>
            <a:picLocks noChangeAspect="1"/>
          </p:cNvPicPr>
          <p:nvPr/>
        </p:nvPicPr>
        <p:blipFill>
          <a:blip r:embed="rId3" cstate="print"/>
          <a:srcRect l="7008" t="6250" r="6085" b="6250"/>
          <a:stretch>
            <a:fillRect/>
          </a:stretch>
        </p:blipFill>
        <p:spPr>
          <a:xfrm>
            <a:off x="0" y="0"/>
            <a:ext cx="5076000" cy="687716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3504" y="274638"/>
            <a:ext cx="4000496" cy="579756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6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.7.jpg"/>
          <p:cNvPicPr>
            <a:picLocks noChangeAspect="1"/>
          </p:cNvPicPr>
          <p:nvPr/>
        </p:nvPicPr>
        <p:blipFill>
          <a:blip r:embed="rId3" cstate="print"/>
          <a:srcRect l="6597" t="7171" r="6597" b="7171"/>
          <a:stretch>
            <a:fillRect/>
          </a:stretch>
        </p:blipFill>
        <p:spPr>
          <a:xfrm>
            <a:off x="0" y="0"/>
            <a:ext cx="9161376" cy="590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72206"/>
            <a:ext cx="9144000" cy="7857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</p:spTree>
  </p:cSld>
  <p:clrMapOvr>
    <a:masterClrMapping/>
  </p:clrMapOvr>
  <p:transition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1214422"/>
            <a:ext cx="4143372" cy="435771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8.jpg"/>
          <p:cNvPicPr>
            <a:picLocks noChangeAspect="1"/>
          </p:cNvPicPr>
          <p:nvPr/>
        </p:nvPicPr>
        <p:blipFill>
          <a:blip r:embed="rId3" cstate="print"/>
          <a:srcRect l="13232" t="6250" r="13232" b="9375"/>
          <a:stretch>
            <a:fillRect/>
          </a:stretch>
        </p:blipFill>
        <p:spPr>
          <a:xfrm>
            <a:off x="0" y="0"/>
            <a:ext cx="4897784" cy="684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92867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Сучасний 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інтер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  <a:latin typeface="Georgia" pitchFamily="18" charset="0"/>
              </a:rPr>
              <a:t>єр</a:t>
            </a:r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 у стилі Ренесанс</a:t>
            </a:r>
            <a:endParaRPr lang="ru-RU" sz="3200" dirty="0"/>
          </a:p>
        </p:txBody>
      </p:sp>
      <p:pic>
        <p:nvPicPr>
          <p:cNvPr id="4" name="Рисунок 3" descr="ф.9.jpg"/>
          <p:cNvPicPr>
            <a:picLocks noChangeAspect="1"/>
          </p:cNvPicPr>
          <p:nvPr/>
        </p:nvPicPr>
        <p:blipFill>
          <a:blip r:embed="rId3" cstate="print"/>
          <a:srcRect l="6837" t="5215" r="6837" b="7703"/>
          <a:stretch>
            <a:fillRect/>
          </a:stretch>
        </p:blipFill>
        <p:spPr>
          <a:xfrm>
            <a:off x="0" y="1"/>
            <a:ext cx="9144000" cy="533401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Дякую за 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увагу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!</a:t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86874" cy="1000131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Титани Відродження: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8643998" cy="5429288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архітектор</a:t>
            </a:r>
            <a:r>
              <a:rPr lang="uk-UA" sz="2800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Ф.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Брунеллескі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;</a:t>
            </a: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художники:</a:t>
            </a:r>
            <a:r>
              <a:rPr lang="uk-UA" sz="2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Джотто,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Мазаччо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,  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Л. </a:t>
            </a:r>
            <a:r>
              <a:rPr lang="uk-UA" sz="28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2800" b="1" dirty="0" smtClean="0">
                <a:solidFill>
                  <a:srgbClr val="C00000"/>
                </a:solidFill>
                <a:latin typeface="Georgia" pitchFamily="18" charset="0"/>
              </a:rPr>
              <a:t> Вінчі, Рафаель Санті,  Мікеланджело Буонарроті,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Джорджоне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,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Тіціан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, 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Альбрехт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Дюрер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(Нім.),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Ель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Греко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(</a:t>
            </a:r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Грец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.); </a:t>
            </a:r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скульптор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Донателло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;</a:t>
            </a:r>
          </a:p>
          <a:p>
            <a:pPr algn="l"/>
            <a:endParaRPr lang="uk-UA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l"/>
            <a:r>
              <a:rPr lang="uk-UA" sz="2800" dirty="0" smtClean="0">
                <a:solidFill>
                  <a:schemeClr val="tx1"/>
                </a:solidFill>
                <a:latin typeface="Georgia" pitchFamily="18" charset="0"/>
              </a:rPr>
              <a:t>композитор 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Жоскен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Депре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298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  <a:r>
              <a:rPr lang="uk-UA" sz="54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5400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endParaRPr lang="ru-RU" sz="5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286248" y="2714620"/>
            <a:ext cx="4643470" cy="157163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 descr="ф.31.jpg"/>
          <p:cNvPicPr>
            <a:picLocks noChangeAspect="1"/>
          </p:cNvPicPr>
          <p:nvPr/>
        </p:nvPicPr>
        <p:blipFill>
          <a:blip r:embed="rId3" cstate="print"/>
          <a:srcRect b="3749"/>
          <a:stretch>
            <a:fillRect/>
          </a:stretch>
        </p:blipFill>
        <p:spPr>
          <a:xfrm>
            <a:off x="285720" y="1098000"/>
            <a:ext cx="3989583" cy="5760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ф.32.jpg"/>
          <p:cNvPicPr>
            <a:picLocks noChangeAspect="1"/>
          </p:cNvPicPr>
          <p:nvPr/>
        </p:nvPicPr>
        <p:blipFill>
          <a:blip r:embed="rId3" cstate="print"/>
          <a:srcRect b="2083"/>
          <a:stretch>
            <a:fillRect/>
          </a:stretch>
        </p:blipFill>
        <p:spPr>
          <a:xfrm>
            <a:off x="214281" y="0"/>
            <a:ext cx="4657007" cy="6840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929190" y="3357562"/>
            <a:ext cx="4000528" cy="2786082"/>
          </a:xfrm>
        </p:spPr>
        <p:txBody>
          <a:bodyPr/>
          <a:lstStyle/>
          <a:p>
            <a:r>
              <a:rPr lang="uk-UA" b="1" dirty="0" err="1" smtClean="0">
                <a:solidFill>
                  <a:srgbClr val="002060"/>
                </a:solidFill>
                <a:latin typeface="Georgia" pitchFamily="18" charset="0"/>
              </a:rPr>
              <a:t>Мона</a:t>
            </a: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 Ліза</a:t>
            </a:r>
            <a:b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002060"/>
                </a:solidFill>
                <a:latin typeface="Georgia" pitchFamily="18" charset="0"/>
              </a:rPr>
              <a:t>(Джоконда)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86314" y="1571612"/>
            <a:ext cx="4214842" cy="1785950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   </a:t>
            </a:r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      </a:t>
            </a:r>
            <a:r>
              <a:rPr lang="uk-UA" sz="47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700" b="1" dirty="0" smtClean="0">
                <a:solidFill>
                  <a:srgbClr val="C00000"/>
                </a:solidFill>
                <a:latin typeface="Georgia" pitchFamily="18" charset="0"/>
              </a:rPr>
              <a:t>  Вінчі</a:t>
            </a:r>
            <a:endParaRPr lang="ru-RU" sz="47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артинка-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ф.33.jpg"/>
          <p:cNvPicPr>
            <a:picLocks noChangeAspect="1"/>
          </p:cNvPicPr>
          <p:nvPr/>
        </p:nvPicPr>
        <p:blipFill>
          <a:blip r:embed="rId3" cstate="print"/>
          <a:srcRect b="2604"/>
          <a:stretch>
            <a:fillRect/>
          </a:stretch>
        </p:blipFill>
        <p:spPr>
          <a:xfrm>
            <a:off x="0" y="1318847"/>
            <a:ext cx="9108000" cy="409423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1071570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solidFill>
                  <a:srgbClr val="C00000"/>
                </a:solidFill>
                <a:latin typeface="Georgia" pitchFamily="18" charset="0"/>
              </a:rPr>
              <a:t>Леонардо  </a:t>
            </a:r>
            <a:r>
              <a:rPr lang="uk-UA" sz="4900" b="1" dirty="0" err="1" smtClean="0">
                <a:solidFill>
                  <a:srgbClr val="C00000"/>
                </a:solidFill>
                <a:latin typeface="Georgia" pitchFamily="18" charset="0"/>
              </a:rPr>
              <a:t>да</a:t>
            </a:r>
            <a:r>
              <a:rPr lang="uk-UA" sz="4900" b="1" dirty="0" smtClean="0">
                <a:solidFill>
                  <a:srgbClr val="C00000"/>
                </a:solidFill>
                <a:latin typeface="Georgia" pitchFamily="18" charset="0"/>
              </a:rPr>
              <a:t> Вінчі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572140"/>
            <a:ext cx="8929718" cy="1071570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rgbClr val="002060"/>
                </a:solidFill>
                <a:latin typeface="Georgia" pitchFamily="18" charset="0"/>
              </a:rPr>
              <a:t>“Благовіщення”</a:t>
            </a:r>
            <a:endParaRPr lang="ru-RU" sz="4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531</Words>
  <Application>Microsoft Office PowerPoint</Application>
  <PresentationFormat>Экран (4:3)</PresentationFormat>
  <Paragraphs>128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Епоха Відродження (Ренесанс)</vt:lpstr>
      <vt:lpstr>   Вперше цей термін використав у 1550 р. італійський художник, архітектор, історик мистецтва  Джорджо  Вазарі  у книзі “Життєписання”.</vt:lpstr>
      <vt:lpstr>Ренесанс  стверджує:</vt:lpstr>
      <vt:lpstr>      Гуманізм – людяність.    Передових людей доби Відродження називають гуманістами, а вироблений ними світогляд – гуманізмом.</vt:lpstr>
      <vt:lpstr>      Центром Відродження були міста-держави: Флоренція,          Мілан, Сієна, Падуя, Піза, Болонья.      Значну роль у Відродженні відіграло місто-держава    Флоренція. Місто банкірів, заможних людей, шовкової      промисловості. Це провідний економічний, політичний,        культурно-мистецький центр Італії. </vt:lpstr>
      <vt:lpstr>Титани Відродження:</vt:lpstr>
      <vt:lpstr>Леонардо да Вінчі</vt:lpstr>
      <vt:lpstr>Мона Ліза (Джоконда)</vt:lpstr>
      <vt:lpstr>Леонардо  да Вінчі </vt:lpstr>
      <vt:lpstr>Леонардо да Вінчі</vt:lpstr>
      <vt:lpstr>Портрет Беатріче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Рафаель Санті</vt:lpstr>
      <vt:lpstr>Рафаель Санті</vt:lpstr>
      <vt:lpstr>  Рафаель Санті</vt:lpstr>
      <vt:lpstr>Рафаель Санті</vt:lpstr>
      <vt:lpstr>      Рафаель       Санті</vt:lpstr>
      <vt:lpstr>Рафаель Санті</vt:lpstr>
      <vt:lpstr>Тіціан Вечелліо</vt:lpstr>
      <vt:lpstr>Тіціан </vt:lpstr>
      <vt:lpstr>Тіціан. “Покладання у гроб”</vt:lpstr>
      <vt:lpstr> Тіціан</vt:lpstr>
      <vt:lpstr>Тіціан</vt:lpstr>
      <vt:lpstr>Альбрехт Дюрер</vt:lpstr>
      <vt:lpstr>Альбрехт Дюрер</vt:lpstr>
      <vt:lpstr>Альбрехт Дюрер</vt:lpstr>
      <vt:lpstr>Альбрехт Дюрер</vt:lpstr>
      <vt:lpstr>Альбрехт Дюрер</vt:lpstr>
      <vt:lpstr>Ель Греко</vt:lpstr>
      <vt:lpstr>Ель Греко</vt:lpstr>
      <vt:lpstr>Ель Греко</vt:lpstr>
      <vt:lpstr>Ель Греко. “Христос лікує сліпого”</vt:lpstr>
      <vt:lpstr>Ель Греко. “Молитва про чашу”</vt:lpstr>
      <vt:lpstr>Архітектура епохи Відродження</vt:lpstr>
      <vt:lpstr>Собор св.Марії дель Фьоре (Флоренція)</vt:lpstr>
      <vt:lpstr>Палаццо Пітті (Флоренція)</vt:lpstr>
      <vt:lpstr>Церква і монастир Сан-Джорджіо-Мажоре (Венеція)</vt:lpstr>
      <vt:lpstr>Собор  св. Петра  (Рим)</vt:lpstr>
      <vt:lpstr>Презентация PowerPoint</vt:lpstr>
      <vt:lpstr>Площа собору св.Петра (Рим)</vt:lpstr>
      <vt:lpstr>Вілла Ротонда (Віченца)</vt:lpstr>
      <vt:lpstr>Палаццо Вендрамін Калерджі (Венеція)</vt:lpstr>
      <vt:lpstr>Церква Санта-Марія дель Мараколі (Венеція)</vt:lpstr>
      <vt:lpstr>Капелла Медічі (Флоренція)</vt:lpstr>
      <vt:lpstr>Церква  Сант-Андреа (Флоренція)</vt:lpstr>
      <vt:lpstr>Ескоріал (Іспанія)</vt:lpstr>
      <vt:lpstr>Жоскен Депре (композитор епохи Відродження)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Дякую за увагу !  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Епоха Відродження (Ренесанс)</dc:title>
  <dc:creator>Грицина О.М.</dc:creator>
  <cp:lastModifiedBy>Танюха</cp:lastModifiedBy>
  <cp:revision>65</cp:revision>
  <dcterms:created xsi:type="dcterms:W3CDTF">2011-03-31T15:35:33Z</dcterms:created>
  <dcterms:modified xsi:type="dcterms:W3CDTF">2015-02-05T15:21:17Z</dcterms:modified>
</cp:coreProperties>
</file>