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sldIdLst>
    <p:sldId id="276" r:id="rId2"/>
    <p:sldId id="263" r:id="rId3"/>
    <p:sldId id="281" r:id="rId4"/>
    <p:sldId id="277" r:id="rId5"/>
    <p:sldId id="259" r:id="rId6"/>
    <p:sldId id="260" r:id="rId7"/>
    <p:sldId id="261" r:id="rId8"/>
    <p:sldId id="278" r:id="rId9"/>
    <p:sldId id="279" r:id="rId10"/>
    <p:sldId id="262" r:id="rId11"/>
    <p:sldId id="265" r:id="rId12"/>
    <p:sldId id="266" r:id="rId13"/>
    <p:sldId id="274" r:id="rId14"/>
    <p:sldId id="282" r:id="rId15"/>
    <p:sldId id="27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7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89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99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55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14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50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558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07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06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62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31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1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77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574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47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10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907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94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28.01.2015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459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  <p:sldLayoutId id="2147483862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8424936" cy="1459087"/>
          </a:xfr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У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</a:rPr>
              <a:t>нашому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</a:rPr>
              <a:t>житті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 з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</a:rPr>
              <a:t>кожним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 днем ​​все 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</a:rPr>
              <a:t>більше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</a:rPr>
              <a:t>значення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 і 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</a:rPr>
              <a:t>уваги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</a:rPr>
              <a:t>приділяється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</a:rPr>
              <a:t>інформації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</a:rPr>
              <a:t>способів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</a:rPr>
              <a:t>її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</a:rPr>
              <a:t>передачі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 і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</a:rPr>
              <a:t>важливості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 для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</a:rPr>
              <a:t>певних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</a:rPr>
              <a:t>категорій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</a:rPr>
              <a:t>громадян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uk-UA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36912"/>
            <a:ext cx="4608512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498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832570"/>
            <a:ext cx="6552728" cy="1143000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Значення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інтернету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в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забезпеченні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руху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4">
                    <a:lumMod val="50000"/>
                  </a:schemeClr>
                </a:solidFill>
              </a:rPr>
              <a:t>інформаціі</a:t>
            </a:r>
            <a:endParaRPr lang="uk-U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4509120"/>
            <a:ext cx="7557053" cy="142718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dirty="0"/>
              <a:t>Сучасний світ не </a:t>
            </a:r>
            <a:r>
              <a:rPr lang="uk-UA" dirty="0" smtClean="0"/>
              <a:t>може існувати </a:t>
            </a:r>
            <a:r>
              <a:rPr lang="uk-UA" dirty="0"/>
              <a:t>без </a:t>
            </a:r>
            <a:r>
              <a:rPr lang="en-US" dirty="0"/>
              <a:t>Internet - </a:t>
            </a:r>
            <a:r>
              <a:rPr lang="uk-UA" dirty="0" smtClean="0"/>
              <a:t>глобальна </a:t>
            </a:r>
            <a:r>
              <a:rPr lang="uk-UA" dirty="0"/>
              <a:t>комп'ютерна мережа, що складається з різнотипних систем з'єднаних за допомогою шлюзів та маршрутизаторів, що зв'язує між собою користувачів, як глобальних, так і локальних. У наш час </a:t>
            </a:r>
            <a:r>
              <a:rPr lang="uk-UA" dirty="0" err="1" smtClean="0"/>
              <a:t>інтернет</a:t>
            </a:r>
            <a:r>
              <a:rPr lang="uk-UA" dirty="0" smtClean="0"/>
              <a:t> - нескінченне </a:t>
            </a:r>
            <a:r>
              <a:rPr lang="uk-UA" dirty="0"/>
              <a:t>джерело </a:t>
            </a:r>
            <a:r>
              <a:rPr lang="uk-UA" dirty="0" smtClean="0"/>
              <a:t>інформації.</a:t>
            </a:r>
            <a:endParaRPr lang="uk-UA" dirty="0"/>
          </a:p>
        </p:txBody>
      </p:sp>
      <p:pic>
        <p:nvPicPr>
          <p:cNvPr id="1028" name="Picture 4" descr="Новини e-gov E-урядуванн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543" y="1140085"/>
            <a:ext cx="800794" cy="80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2451570"/>
            <a:ext cx="1836962" cy="18369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923" y="2451570"/>
            <a:ext cx="2500815" cy="18369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9619" y="2451570"/>
            <a:ext cx="2263721" cy="184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0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099847" y="1268760"/>
            <a:ext cx="4824413" cy="15128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1600" dirty="0"/>
              <a:t>Удосконалення мережі, а найголовніше її унікальна можливість оперативно доносити інформацію до аудиторії в будь-якому кутку </a:t>
            </a:r>
            <a:r>
              <a:rPr lang="uk-UA" sz="1600" dirty="0" err="1" smtClean="0"/>
              <a:t>світу,використовуючи</a:t>
            </a:r>
            <a:r>
              <a:rPr lang="uk-UA" sz="1600" dirty="0" smtClean="0"/>
              <a:t> </a:t>
            </a:r>
            <a:r>
              <a:rPr lang="uk-UA" sz="1600" dirty="0"/>
              <a:t>властивості різних традиційних засобів </a:t>
            </a:r>
            <a:r>
              <a:rPr lang="uk-UA" sz="1600" dirty="0" smtClean="0"/>
              <a:t>масової інформації</a:t>
            </a:r>
            <a:r>
              <a:rPr lang="uk-UA" sz="1600" dirty="0"/>
              <a:t>, спричинили виникнення новітнього ЗМІ </a:t>
            </a:r>
            <a:r>
              <a:rPr lang="uk-UA" sz="1600" dirty="0" smtClean="0"/>
              <a:t>- Інтернет-журналістики</a:t>
            </a:r>
            <a:r>
              <a:rPr lang="uk-UA" sz="1600" dirty="0"/>
              <a:t>.</a:t>
            </a:r>
          </a:p>
        </p:txBody>
      </p:sp>
      <p:pic>
        <p:nvPicPr>
          <p:cNvPr id="6146" name="Picture 2" descr="http://www.mystalkers.ru/_fr/74/7255454.pn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46882"/>
            <a:ext cx="5904656" cy="195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3255864"/>
            <a:ext cx="4209451" cy="2630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8" name="Picture 4" descr="http://www.i-olymp.ru/sites/default/files/content/otchet-ex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225404"/>
            <a:ext cx="3236976" cy="245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53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2924944"/>
            <a:ext cx="3744416" cy="17281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1600" b="1" dirty="0"/>
              <a:t>Інтернет</a:t>
            </a:r>
            <a:r>
              <a:rPr lang="uk-UA" sz="1600" dirty="0"/>
              <a:t> - це реальний спосіб донести до споживача інформацію, яка потребує розповсюдження. Практика </a:t>
            </a:r>
            <a:r>
              <a:rPr lang="uk-UA" sz="1600" dirty="0" smtClean="0"/>
              <a:t>сучасного Інтернет-маркетингу </a:t>
            </a:r>
            <a:r>
              <a:rPr lang="uk-UA" sz="1600" dirty="0"/>
              <a:t>та численні дослідження свідчать про те, що застосування методів передачі інформації через Інтернет дозволяють істотно розширити діяльність компаній, вивести бізнес із локального ринку на більш широкий простір.</a:t>
            </a:r>
          </a:p>
        </p:txBody>
      </p:sp>
      <p:pic>
        <p:nvPicPr>
          <p:cNvPr id="7170" name="Picture 2" descr="http://www.webexpanders.com/image/Internet-market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585" y="2708920"/>
            <a:ext cx="4043862" cy="329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turbodaweb.com.br/images/web-market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0797"/>
            <a:ext cx="4104456" cy="190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bankir.ru/vishnu/files/i/anim_0.gif?v=0.0310702233109623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67253"/>
            <a:ext cx="1584176" cy="213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95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865" y="908720"/>
            <a:ext cx="5771398" cy="1303867"/>
          </a:xfrm>
        </p:spPr>
        <p:txBody>
          <a:bodyPr>
            <a:normAutofit/>
          </a:bodyPr>
          <a:lstStyle/>
          <a:p>
            <a:r>
              <a:rPr lang="uk-UA" sz="2800" dirty="0" smtClean="0"/>
              <a:t>Інформаційний ринок в Україні</a:t>
            </a:r>
            <a:endParaRPr lang="uk-UA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6864" y="2490135"/>
            <a:ext cx="7139551" cy="17309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800" dirty="0" smtClean="0"/>
              <a:t>На </a:t>
            </a:r>
            <a:r>
              <a:rPr lang="uk-UA" sz="1800" dirty="0"/>
              <a:t>жаль, в Україні інтелектуальний продукт сьогодні оцінюється дуже низько. Щоправда, вже практикується плата за авторську ідею, за інтелектуальні розробки на підставі договірних відносин, але вони оцінюються певним процентом від вартості проекту (бізнес-плану), мови ж про участь у розподілі очікуваних результатів (прибутків) нема. </a:t>
            </a:r>
          </a:p>
        </p:txBody>
      </p:sp>
      <p:pic>
        <p:nvPicPr>
          <p:cNvPr id="8194" name="Picture 2" descr="http://wbac2012.com.ua/wp-content/uploads/2012/09/Ukraine-flag-XL-ani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056597"/>
            <a:ext cx="1405397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4077072"/>
            <a:ext cx="2592288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4054564"/>
            <a:ext cx="2304256" cy="1986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629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3429000"/>
            <a:ext cx="61024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Наявність</a:t>
            </a:r>
            <a:r>
              <a:rPr lang="ru-RU" dirty="0"/>
              <a:t> </a:t>
            </a:r>
            <a:r>
              <a:rPr lang="ru-RU" dirty="0" err="1"/>
              <a:t>необхідної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r>
              <a:rPr lang="ru-RU" dirty="0"/>
              <a:t> </a:t>
            </a:r>
            <a:r>
              <a:rPr lang="ru-RU" dirty="0" err="1"/>
              <a:t>дасть</a:t>
            </a:r>
            <a:r>
              <a:rPr lang="ru-RU" dirty="0"/>
              <a:t> </a:t>
            </a:r>
            <a:r>
              <a:rPr lang="ru-RU" dirty="0" err="1"/>
              <a:t>поштовх</a:t>
            </a:r>
            <a:r>
              <a:rPr lang="ru-RU" dirty="0"/>
              <a:t> </a:t>
            </a:r>
            <a:r>
              <a:rPr lang="ru-RU" dirty="0" err="1"/>
              <a:t>розгортанню</a:t>
            </a:r>
            <a:r>
              <a:rPr lang="ru-RU" dirty="0"/>
              <a:t> </a:t>
            </a:r>
            <a:r>
              <a:rPr lang="ru-RU" dirty="0" err="1"/>
              <a:t>підприємництва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принесе</a:t>
            </a:r>
            <a:r>
              <a:rPr lang="ru-RU" dirty="0"/>
              <a:t> </a:t>
            </a:r>
            <a:r>
              <a:rPr lang="ru-RU" dirty="0" err="1"/>
              <a:t>бажаний</a:t>
            </a:r>
            <a:r>
              <a:rPr lang="ru-RU" dirty="0"/>
              <a:t> </a:t>
            </a:r>
            <a:r>
              <a:rPr lang="ru-RU" dirty="0" err="1"/>
              <a:t>ефект</a:t>
            </a:r>
            <a:r>
              <a:rPr lang="ru-RU" dirty="0"/>
              <a:t> у </a:t>
            </a:r>
            <a:r>
              <a:rPr lang="ru-RU" dirty="0" err="1"/>
              <a:t>багатьох</a:t>
            </a:r>
            <a:r>
              <a:rPr lang="ru-RU" dirty="0"/>
              <a:t> сферах (</a:t>
            </a:r>
            <a:r>
              <a:rPr lang="ru-RU" dirty="0" err="1"/>
              <a:t>зайнятість</a:t>
            </a:r>
            <a:r>
              <a:rPr lang="ru-RU" dirty="0"/>
              <a:t>, </a:t>
            </a:r>
            <a:r>
              <a:rPr lang="ru-RU" dirty="0" err="1"/>
              <a:t>поліпшення</a:t>
            </a:r>
            <a:r>
              <a:rPr lang="ru-RU" dirty="0"/>
              <a:t> </a:t>
            </a:r>
            <a:r>
              <a:rPr lang="ru-RU" dirty="0" err="1"/>
              <a:t>добробуту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, </a:t>
            </a:r>
            <a:r>
              <a:rPr lang="ru-RU" dirty="0" err="1"/>
              <a:t>впровадження</a:t>
            </a:r>
            <a:r>
              <a:rPr lang="ru-RU" dirty="0"/>
              <a:t> </a:t>
            </a:r>
            <a:r>
              <a:rPr lang="ru-RU" dirty="0" err="1"/>
              <a:t>інноваційних</a:t>
            </a:r>
            <a:r>
              <a:rPr lang="ru-RU" dirty="0"/>
              <a:t> </a:t>
            </a:r>
            <a:r>
              <a:rPr lang="ru-RU" dirty="0" err="1"/>
              <a:t>заходів</a:t>
            </a:r>
            <a:r>
              <a:rPr lang="ru-RU" dirty="0"/>
              <a:t> і т. д.).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національного</a:t>
            </a:r>
            <a:r>
              <a:rPr lang="ru-RU" dirty="0"/>
              <a:t> </a:t>
            </a:r>
            <a:r>
              <a:rPr lang="ru-RU" dirty="0" err="1"/>
              <a:t>інформаційного</a:t>
            </a:r>
            <a:r>
              <a:rPr lang="ru-RU" dirty="0"/>
              <a:t> ринку - </a:t>
            </a:r>
            <a:r>
              <a:rPr lang="ru-RU" dirty="0" err="1"/>
              <a:t>важливий</a:t>
            </a:r>
            <a:r>
              <a:rPr lang="ru-RU" dirty="0"/>
              <a:t> фактор </a:t>
            </a:r>
            <a:r>
              <a:rPr lang="ru-RU" dirty="0" err="1"/>
              <a:t>підвищення</a:t>
            </a:r>
            <a:r>
              <a:rPr lang="ru-RU" dirty="0"/>
              <a:t> </a:t>
            </a:r>
            <a:r>
              <a:rPr lang="ru-RU" dirty="0" err="1"/>
              <a:t>ролі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на </a:t>
            </a:r>
            <a:r>
              <a:rPr lang="ru-RU" dirty="0" err="1"/>
              <a:t>міжнародній</a:t>
            </a:r>
            <a:r>
              <a:rPr lang="ru-RU" dirty="0"/>
              <a:t> </a:t>
            </a:r>
            <a:r>
              <a:rPr lang="ru-RU" dirty="0" err="1"/>
              <a:t>арені</a:t>
            </a:r>
            <a:r>
              <a:rPr lang="ru-RU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764704"/>
            <a:ext cx="4248150" cy="2409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731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80928"/>
            <a:ext cx="8229600" cy="1143000"/>
          </a:xfrm>
        </p:spPr>
        <p:txBody>
          <a:bodyPr/>
          <a:lstStyle/>
          <a:p>
            <a:r>
              <a:rPr lang="uk-UA" dirty="0" smtClean="0"/>
              <a:t>Дякуємо </a:t>
            </a:r>
            <a:r>
              <a:rPr lang="uk-UA" dirty="0"/>
              <a:t>за увагу!</a:t>
            </a:r>
          </a:p>
        </p:txBody>
      </p:sp>
    </p:spTree>
    <p:extLst>
      <p:ext uri="{BB962C8B-B14F-4D97-AF65-F5344CB8AC3E}">
        <p14:creationId xmlns:p14="http://schemas.microsoft.com/office/powerpoint/2010/main" val="353828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6476" y="1124744"/>
            <a:ext cx="7848872" cy="89483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err="1" smtClean="0"/>
              <a:t>Інформація</a:t>
            </a:r>
            <a:r>
              <a:rPr lang="ru-RU" dirty="0" smtClean="0"/>
              <a:t> —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новини</a:t>
            </a:r>
            <a:r>
              <a:rPr lang="ru-RU" dirty="0" smtClean="0"/>
              <a:t>, </a:t>
            </a:r>
            <a:r>
              <a:rPr lang="ru-RU" dirty="0" err="1" smtClean="0"/>
              <a:t>факти</a:t>
            </a:r>
            <a:r>
              <a:rPr lang="ru-RU" dirty="0" smtClean="0"/>
              <a:t>, </a:t>
            </a:r>
            <a:r>
              <a:rPr lang="ru-RU" dirty="0" err="1" smtClean="0"/>
              <a:t>знання</a:t>
            </a:r>
            <a:r>
              <a:rPr lang="ru-RU" dirty="0" smtClean="0"/>
              <a:t>, </a:t>
            </a:r>
            <a:r>
              <a:rPr lang="ru-RU" dirty="0" err="1" smtClean="0"/>
              <a:t>отримані</a:t>
            </a:r>
            <a:r>
              <a:rPr lang="ru-RU" dirty="0" smtClean="0"/>
              <a:t> в </a:t>
            </a:r>
            <a:r>
              <a:rPr lang="ru-RU" dirty="0" err="1" smtClean="0"/>
              <a:t>результаті</a:t>
            </a:r>
            <a:r>
              <a:rPr lang="ru-RU" dirty="0" smtClean="0"/>
              <a:t> </a:t>
            </a:r>
            <a:r>
              <a:rPr lang="ru-RU" dirty="0" err="1" smtClean="0"/>
              <a:t>пошуку</a:t>
            </a:r>
            <a:r>
              <a:rPr lang="ru-RU" dirty="0" smtClean="0"/>
              <a:t>, </a:t>
            </a:r>
            <a:r>
              <a:rPr lang="ru-RU" dirty="0" err="1" smtClean="0"/>
              <a:t>вивчення</a:t>
            </a:r>
            <a:r>
              <a:rPr lang="ru-RU" dirty="0" smtClean="0"/>
              <a:t>, </a:t>
            </a:r>
            <a:r>
              <a:rPr lang="ru-RU" dirty="0" err="1" smtClean="0"/>
              <a:t>спілкування</a:t>
            </a:r>
            <a:r>
              <a:rPr lang="ru-RU" dirty="0" smtClean="0"/>
              <a:t> </a:t>
            </a:r>
            <a:r>
              <a:rPr lang="ru-RU" dirty="0" err="1" smtClean="0"/>
              <a:t>тощо</a:t>
            </a:r>
            <a:endParaRPr lang="uk-UA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24944"/>
            <a:ext cx="5121156" cy="365796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eoris.net/wp-content/uploads/2011/11/438439-informa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356992"/>
            <a:ext cx="223224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02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1115616" y="836712"/>
            <a:ext cx="7056784" cy="259228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/>
              <a:t>Ринок інформації </a:t>
            </a:r>
            <a:r>
              <a:rPr lang="uk-UA" sz="2800" dirty="0" smtClean="0"/>
              <a:t>– це сукупність економічних відносин з приводу збирання, обробки, систематизації інформації та її продажу кінцевому споживачу.</a:t>
            </a:r>
            <a:endParaRPr lang="uk-UA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5536" y="2996952"/>
            <a:ext cx="8352928" cy="343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1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2708920"/>
            <a:ext cx="7158776" cy="34449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200" dirty="0"/>
              <a:t>Якщо порівнювати розвиток ринків, то ринок інформації розширюється невпинно. Ще кілька десятиріч тому першість тримав ринок послуг. Нині ж темпи розвитку ринку інформації випереджають темпи розвитку ринку послуг більше, ніж у 25 разів.</a:t>
            </a:r>
          </a:p>
        </p:txBody>
      </p:sp>
      <p:pic>
        <p:nvPicPr>
          <p:cNvPr id="2050" name="Picture 2" descr="http://kasukraine.com/Shapka/1382600544_ur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38949"/>
            <a:ext cx="1749574" cy="174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548680"/>
            <a:ext cx="3024336" cy="173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3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574315" y="668973"/>
            <a:ext cx="4833257" cy="504056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sz="7200" dirty="0"/>
              <a:t>Після використання цього продукту його запас не зменшується. Наприклад, якість комп'ютерної програми не погіршується зі збільшенням її користувачів.</a:t>
            </a:r>
          </a:p>
          <a:p>
            <a:pPr marL="0" indent="0">
              <a:buNone/>
            </a:pPr>
            <a:r>
              <a:rPr lang="uk-UA" sz="7200" dirty="0"/>
              <a:t>Після збільшення кількості споживачів корисність інформації (якщо вона не є конфіденційною) не стає меншою. Зокрема, корисність статистичної інформації про динаміку курсу валюти не зменшується від того, що вона стає доступною більшій кількості людей.</a:t>
            </a:r>
          </a:p>
          <a:p>
            <a:pPr marL="0" indent="0">
              <a:buNone/>
            </a:pPr>
            <a:r>
              <a:rPr lang="uk-UA" sz="7200" dirty="0"/>
              <a:t>Корисність значної частини інформації більшою мірою, ніж для інших товарів, залежить від часу її одержання. Наприклад, для торговців цінними паперами корисність інформації може суттєво зменшуватися навіть за хвилину.</a:t>
            </a:r>
          </a:p>
          <a:p>
            <a:pPr marL="0" indent="0">
              <a:buNone/>
            </a:pPr>
            <a:r>
              <a:rPr lang="uk-UA" sz="7200" dirty="0"/>
              <a:t>Відшкодування затрат на створення багатьох видів інформації за кошт її безпосередніх користувачів значно ускладнюється, оскільки важко або неможливо обмежити її споживання лише певним колом осіб-платників. Це стосується, наприклад, реклами на вулицях, економічних новин на радіо, телебаченні тощо.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84377" y="548680"/>
            <a:ext cx="6799262" cy="648072"/>
          </a:xfrm>
        </p:spPr>
        <p:txBody>
          <a:bodyPr>
            <a:normAutofit fontScale="90000"/>
          </a:bodyPr>
          <a:lstStyle/>
          <a:p>
            <a:r>
              <a:rPr lang="uk-UA" dirty="0"/>
              <a:t>Особливості ринку інформації</a:t>
            </a:r>
            <a:br>
              <a:rPr lang="uk-UA" dirty="0"/>
            </a:br>
            <a:endParaRPr lang="uk-UA" dirty="0"/>
          </a:p>
        </p:txBody>
      </p:sp>
      <p:pic>
        <p:nvPicPr>
          <p:cNvPr id="3074" name="Picture 2" descr="https://p1sms.ru/blog/wp-content/uploads/obe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72600"/>
            <a:ext cx="2983979" cy="17166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809" y="3429000"/>
            <a:ext cx="2910830" cy="2536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7995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24744"/>
            <a:ext cx="7967134" cy="1217519"/>
          </a:xfrm>
        </p:spPr>
        <p:txBody>
          <a:bodyPr>
            <a:normAutofit/>
          </a:bodyPr>
          <a:lstStyle/>
          <a:p>
            <a:r>
              <a:rPr lang="ru-RU" sz="3200" i="1" dirty="0" err="1">
                <a:solidFill>
                  <a:schemeClr val="accent4">
                    <a:lumMod val="50000"/>
                  </a:schemeClr>
                </a:solidFill>
              </a:rPr>
              <a:t>Хто</a:t>
            </a:r>
            <a:r>
              <a:rPr lang="ru-RU" sz="3200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200" i="1" dirty="0" err="1">
                <a:solidFill>
                  <a:schemeClr val="accent4">
                    <a:lumMod val="50000"/>
                  </a:schemeClr>
                </a:solidFill>
              </a:rPr>
              <a:t>володіє</a:t>
            </a:r>
            <a:r>
              <a:rPr lang="ru-RU" sz="3200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200" i="1" dirty="0" err="1">
                <a:solidFill>
                  <a:schemeClr val="accent4">
                    <a:lumMod val="50000"/>
                  </a:schemeClr>
                </a:solidFill>
              </a:rPr>
              <a:t>інформацією</a:t>
            </a:r>
            <a:r>
              <a:rPr lang="ru-RU" sz="3200" i="1" dirty="0">
                <a:solidFill>
                  <a:schemeClr val="accent4">
                    <a:lumMod val="50000"/>
                  </a:schemeClr>
                </a:solidFill>
              </a:rPr>
              <a:t> - той </a:t>
            </a:r>
            <a:r>
              <a:rPr lang="ru-RU" sz="3200" i="1" dirty="0" err="1">
                <a:solidFill>
                  <a:schemeClr val="accent4">
                    <a:lumMod val="50000"/>
                  </a:schemeClr>
                </a:solidFill>
              </a:rPr>
              <a:t>володіє</a:t>
            </a:r>
            <a:r>
              <a:rPr lang="ru-RU" sz="3200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200" i="1" dirty="0" err="1">
                <a:solidFill>
                  <a:schemeClr val="accent4">
                    <a:lumMod val="50000"/>
                  </a:schemeClr>
                </a:solidFill>
              </a:rPr>
              <a:t>світом</a:t>
            </a:r>
            <a:r>
              <a:rPr lang="uk-UA" sz="3200" i="1" dirty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uk-UA" sz="3200" i="1" dirty="0">
                <a:solidFill>
                  <a:schemeClr val="accent4">
                    <a:lumMod val="50000"/>
                  </a:schemeClr>
                </a:solidFill>
              </a:rPr>
            </a:br>
            <a:endParaRPr lang="uk-UA" sz="3200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27403" y="2455534"/>
            <a:ext cx="4691279" cy="31711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1800" dirty="0" smtClean="0"/>
              <a:t>Наприкінці </a:t>
            </a:r>
            <a:r>
              <a:rPr lang="en-US" sz="1800" dirty="0" smtClean="0"/>
              <a:t>XX </a:t>
            </a:r>
            <a:r>
              <a:rPr lang="uk-UA" sz="1800" dirty="0" smtClean="0"/>
              <a:t>ст. людство вступило в інформаційну еру. її ключовою ознакою є те, що економічний та соціальний розвиток кожної країни, її місце у світі визначаються інформаційними ресурсами. Той, хто розпоряджається більшою за обсягом і точнішою інформацією (знанням) про технології, ринкові ціни, наміри виробників і споживачів, виробничі ресурси тощо, має значні переваги. Світовими лідерами стали країни, які, володіючи науково-технічною інформацією, виробляють і продають наукомістку продукцію, пов'язану з сучасними Інтернет-комп'ютерними технологіями (ІКТ).</a:t>
            </a:r>
            <a:endParaRPr lang="uk-UA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600" y="2420888"/>
            <a:ext cx="3095803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3933056"/>
            <a:ext cx="2016224" cy="2220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665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87623" y="476672"/>
            <a:ext cx="3632202" cy="1371600"/>
          </a:xfrm>
        </p:spPr>
        <p:txBody>
          <a:bodyPr>
            <a:normAutofit/>
          </a:bodyPr>
          <a:lstStyle/>
          <a:p>
            <a:r>
              <a:rPr lang="ru-RU" sz="2800" b="1" dirty="0" err="1">
                <a:solidFill>
                  <a:schemeClr val="accent5">
                    <a:lumMod val="50000"/>
                  </a:schemeClr>
                </a:solidFill>
              </a:rPr>
              <a:t>Ціна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5">
                    <a:lumMod val="50000"/>
                  </a:schemeClr>
                </a:solidFill>
              </a:rPr>
              <a:t>інформації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26256" r="26256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Объект 2"/>
          <p:cNvSpPr>
            <a:spLocks noGrp="1"/>
          </p:cNvSpPr>
          <p:nvPr>
            <p:ph type="body" sz="half" idx="2"/>
          </p:nvPr>
        </p:nvSpPr>
        <p:spPr>
          <a:xfrm>
            <a:off x="755576" y="2348880"/>
            <a:ext cx="4139461" cy="3645024"/>
          </a:xfrm>
        </p:spPr>
        <p:txBody>
          <a:bodyPr>
            <a:normAutofit/>
          </a:bodyPr>
          <a:lstStyle/>
          <a:p>
            <a:r>
              <a:rPr lang="uk-UA" sz="2000" dirty="0">
                <a:solidFill>
                  <a:schemeClr val="accent4">
                    <a:lumMod val="75000"/>
                  </a:schemeClr>
                </a:solidFill>
              </a:rPr>
              <a:t>Ціна інформації — вартість її придбання у зовнішньої організації. Гранична вартість інформації — це розмір економії, отриманої від її застосування. Вартість інформації як товару визначається працею, вкладеною в її виробництво, тобто витратами на виробництво.</a:t>
            </a:r>
          </a:p>
        </p:txBody>
      </p:sp>
    </p:spTree>
    <p:extLst>
      <p:ext uri="{BB962C8B-B14F-4D97-AF65-F5344CB8AC3E}">
        <p14:creationId xmlns:p14="http://schemas.microsoft.com/office/powerpoint/2010/main" val="386242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0928" y="2420889"/>
            <a:ext cx="7309503" cy="158417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uk-UA" dirty="0" smtClean="0"/>
              <a:t>На </a:t>
            </a:r>
            <a:r>
              <a:rPr lang="uk-UA" dirty="0"/>
              <a:t>ринку інформації крім звичайних носіїв інформації - книжок, журналів, каталогів тощо - продаються особливі товари. Це так звані знаки, в яких інформація закодована. До особливих товарів належать патенти, ліцензії, ноу-хау, проектна </a:t>
            </a:r>
            <a:r>
              <a:rPr lang="uk-UA" dirty="0" err="1"/>
              <a:t>докумен-'</a:t>
            </a:r>
            <a:r>
              <a:rPr lang="uk-UA" dirty="0"/>
              <a:t> </a:t>
            </a:r>
            <a:r>
              <a:rPr lang="uk-UA" dirty="0" err="1"/>
              <a:t>тація</a:t>
            </a:r>
            <a:r>
              <a:rPr lang="uk-UA" dirty="0"/>
              <a:t>, комп'ютерні програми, магнітні </a:t>
            </a:r>
            <a:r>
              <a:rPr lang="uk-UA" dirty="0" err="1"/>
              <a:t>звукофіксатори</a:t>
            </a:r>
            <a:r>
              <a:rPr lang="uk-UA" dirty="0"/>
              <a:t>, дослідні зразки.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24929" y="1268760"/>
            <a:ext cx="6624736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Вартість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інформації</a:t>
            </a:r>
            <a:r>
              <a:rPr lang="ru-RU" sz="2400" dirty="0">
                <a:solidFill>
                  <a:schemeClr val="bg1"/>
                </a:solidFill>
              </a:rPr>
              <a:t> - </a:t>
            </a:r>
            <a:r>
              <a:rPr lang="ru-RU" sz="2400" dirty="0" err="1">
                <a:solidFill>
                  <a:schemeClr val="bg1"/>
                </a:solidFill>
              </a:rPr>
              <a:t>це</a:t>
            </a:r>
            <a:r>
              <a:rPr lang="ru-RU" sz="2400" dirty="0">
                <a:solidFill>
                  <a:schemeClr val="bg1"/>
                </a:solidFill>
              </a:rPr>
              <a:t> один з </a:t>
            </a:r>
            <a:r>
              <a:rPr lang="ru-RU" sz="2400" dirty="0" err="1">
                <a:solidFill>
                  <a:schemeClr val="bg1"/>
                </a:solidFill>
              </a:rPr>
              <a:t>важливих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елементів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витрат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сучасного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виробництва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098" name="Picture 2" descr="http://www.ticon.com.ua/images/Chudak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937" y="3984085"/>
            <a:ext cx="3110742" cy="194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679" y="4005065"/>
            <a:ext cx="2232248" cy="2232248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873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83568" y="980728"/>
            <a:ext cx="7848872" cy="2448271"/>
          </a:xfr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 smtClean="0"/>
              <a:t>Рівноважна ціна на ринку інформації має узгодити інтереси споживачів і виробників інформаційного продукту в певний момент часу. Вважається, що реальна ціна ринку інформації більшою мірою, ніж ціна інших ринків, відхиляється від рівноважної. Наприклад, споживачі інформації, для яких вирішальним є чинник часу, виявляють готовність платити за неї значно завищену ціну. Навпаки, у разі коли важко обмежити коло споживачів інформації, її ціна може бути штучно занижена.</a:t>
            </a:r>
            <a:endParaRPr lang="uk-UA" dirty="0"/>
          </a:p>
        </p:txBody>
      </p:sp>
      <p:pic>
        <p:nvPicPr>
          <p:cNvPr id="5122" name="Picture 2" descr="http://ds14ishim.ru/sites/default/files/images/temp/polezn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869160"/>
            <a:ext cx="1966663" cy="153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e-text.ru/uploads/catalog/196_1_ma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478660"/>
            <a:ext cx="3600400" cy="2780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948264" y="4871396"/>
            <a:ext cx="1826771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248</TotalTime>
  <Words>756</Words>
  <Application>Microsoft Office PowerPoint</Application>
  <PresentationFormat>Экран (4:3)</PresentationFormat>
  <Paragraphs>25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Особливості ринку інформації </vt:lpstr>
      <vt:lpstr>Хто володіє інформацією - той володіє світом </vt:lpstr>
      <vt:lpstr>Ціна інформації </vt:lpstr>
      <vt:lpstr>Презентация PowerPoint</vt:lpstr>
      <vt:lpstr>Презентация PowerPoint</vt:lpstr>
      <vt:lpstr>Значення інтернету в забезпеченні руху інформаціі</vt:lpstr>
      <vt:lpstr>Презентация PowerPoint</vt:lpstr>
      <vt:lpstr>Презентация PowerPoint</vt:lpstr>
      <vt:lpstr>Інформаційний ринок в Україні</vt:lpstr>
      <vt:lpstr>Презентация PowerPoint</vt:lpstr>
      <vt:lpstr>Дякуємо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пк</cp:lastModifiedBy>
  <cp:revision>23</cp:revision>
  <dcterms:created xsi:type="dcterms:W3CDTF">2014-12-06T20:29:09Z</dcterms:created>
  <dcterms:modified xsi:type="dcterms:W3CDTF">2015-01-28T20:16:37Z</dcterms:modified>
</cp:coreProperties>
</file>