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sldIdLst>
    <p:sldId id="256" r:id="rId2"/>
    <p:sldId id="257" r:id="rId3"/>
    <p:sldId id="258" r:id="rId4"/>
    <p:sldId id="290" r:id="rId5"/>
    <p:sldId id="259" r:id="rId6"/>
    <p:sldId id="288" r:id="rId7"/>
    <p:sldId id="305" r:id="rId8"/>
    <p:sldId id="306" r:id="rId9"/>
    <p:sldId id="307" r:id="rId10"/>
    <p:sldId id="308" r:id="rId11"/>
    <p:sldId id="287" r:id="rId12"/>
    <p:sldId id="289" r:id="rId13"/>
    <p:sldId id="262" r:id="rId14"/>
    <p:sldId id="309" r:id="rId15"/>
    <p:sldId id="303" r:id="rId16"/>
    <p:sldId id="310" r:id="rId17"/>
    <p:sldId id="304" r:id="rId18"/>
    <p:sldId id="311" r:id="rId19"/>
    <p:sldId id="312" r:id="rId20"/>
    <p:sldId id="31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01A3"/>
    <a:srgbClr val="A3019B"/>
    <a:srgbClr val="05D11D"/>
    <a:srgbClr val="FD341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376" autoAdjust="0"/>
  </p:normalViewPr>
  <p:slideViewPr>
    <p:cSldViewPr>
      <p:cViewPr>
        <p:scale>
          <a:sx n="65" d="100"/>
          <a:sy n="65" d="100"/>
        </p:scale>
        <p:origin x="-1314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733DD2-57BB-4B4F-BE05-6C56EE8277D9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9613FE-778B-4BD6-9373-AB3B0D255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6DBAA-6875-46E1-B6CC-58480032384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C2553-BDA4-4378-8E65-3CEC3EC70153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39C3-049D-434E-A4D0-F1F7D9D56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E974E-FD23-45DC-A0A4-13FC6E57965F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FCEB-10EB-43A2-9B4A-F9A571CAF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0F0C-CFB1-4593-A84D-3116E235D697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9F9E2-3DC4-4C1B-AE6A-E2BB89985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85D1-B065-4C90-817F-1D95CF91FE62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2378-F9BA-471A-94E6-571AD29DB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C59A5-E947-471B-8133-1BA1B76FD781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DD6B7-338A-4E72-807F-7BD006914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7AD6-A045-4C46-A2FA-98FCAF21BD0A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12201-7F22-4768-A0E6-4B8FC2838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CD07-766A-4F62-9CD0-9CE0A768C12E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87792-9997-445A-93D2-590EADFA2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C65E6-6E27-4C2A-A6C7-AC903EF3BC21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E0C8-AFCC-4387-9887-07EA7988C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F7AE-7323-401D-9EE1-A88C4CBB4543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75057-3EC2-4B59-B7A5-686A5427B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5C81-4368-48E9-9EB6-B34D775406CA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72347-AAE4-4E22-8A26-E862DF6D1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1F052-9032-42D6-8082-A89591C15EF1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4687-4EEA-4E81-8FCB-7A55134E6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A3872-850A-4F79-8D48-8D7E01FC8B8F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A257C-2EB2-49C7-A823-CB2B15D66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100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01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E29FD-16D1-407A-B285-AFFB7DD32EEA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0A6467-1C91-437D-BA4F-4FD3DB130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4105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7" r:id="rId9"/>
    <p:sldLayoutId id="2147483914" r:id="rId10"/>
    <p:sldLayoutId id="2147483915" r:id="rId11"/>
    <p:sldLayoutId id="214748391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08546" y="774170"/>
            <a:ext cx="10458827" cy="259054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ПОПИТ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uk-UA" b="1" i="1" smtClean="0"/>
              <a:t>Ефект Веблена</a:t>
            </a:r>
            <a:endParaRPr lang="uk-UA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38662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або </a:t>
            </a:r>
            <a:r>
              <a:rPr lang="uk-UA" sz="3200" b="1" i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“снобістський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uk-UA" sz="3200" b="1" i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ефект”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(за іменем американського вченого </a:t>
            </a:r>
            <a:r>
              <a:rPr lang="uk-UA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Торстейна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uk-UA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Веблена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).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Підвищення цін на товари призводить до підвищення величини попиту на них.</a:t>
            </a:r>
          </a:p>
          <a:p>
            <a:pPr algn="ctr">
              <a:buNone/>
              <a:defRPr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Товар,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який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підпадає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під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дію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даного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ефекту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є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дорожчим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за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відповідники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але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він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тим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не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менше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продається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краще</a:t>
            </a:r>
            <a:endParaRPr lang="uk-UA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4"/>
          <p:cNvSpPr>
            <a:spLocks noGrp="1"/>
          </p:cNvSpPr>
          <p:nvPr>
            <p:ph type="title"/>
          </p:nvPr>
        </p:nvSpPr>
        <p:spPr>
          <a:xfrm>
            <a:off x="457200" y="571500"/>
            <a:ext cx="7686675" cy="3286125"/>
          </a:xfrm>
        </p:spPr>
        <p:txBody>
          <a:bodyPr/>
          <a:lstStyle/>
          <a:p>
            <a:pPr algn="r"/>
            <a:r>
              <a:rPr lang="uk-UA" sz="4000" b="1" smtClean="0"/>
              <a:t>ЛІНІЙНА ФУНКЦІЯ ПОПИТУ описується рівнянням:</a:t>
            </a:r>
            <a:br>
              <a:rPr lang="uk-UA" sz="4000" b="1" smtClean="0"/>
            </a:br>
            <a:r>
              <a:rPr lang="uk-UA" sz="4000" b="1" smtClean="0"/>
              <a:t>   </a:t>
            </a:r>
            <a:br>
              <a:rPr lang="uk-UA" sz="4000" b="1" smtClean="0"/>
            </a:br>
            <a:r>
              <a:rPr lang="uk-UA" sz="4000" b="1" smtClean="0"/>
              <a:t> </a:t>
            </a:r>
            <a:r>
              <a:rPr lang="uk-UA" sz="5400" b="1" i="1" smtClean="0">
                <a:solidFill>
                  <a:srgbClr val="FF0000"/>
                </a:solidFill>
              </a:rPr>
              <a:t>Q</a:t>
            </a:r>
            <a:r>
              <a:rPr lang="en-US" sz="5400" b="1" i="1" baseline="-25000" smtClean="0">
                <a:solidFill>
                  <a:srgbClr val="FF0000"/>
                </a:solidFill>
              </a:rPr>
              <a:t>D</a:t>
            </a:r>
            <a:r>
              <a:rPr lang="uk-UA" sz="5400" b="1" i="1" smtClean="0">
                <a:solidFill>
                  <a:srgbClr val="FF0000"/>
                </a:solidFill>
              </a:rPr>
              <a:t>=a–b·P</a:t>
            </a:r>
            <a:endParaRPr lang="uk-UA" sz="5400" b="1" smtClean="0">
              <a:solidFill>
                <a:srgbClr val="FF0000"/>
              </a:solidFill>
            </a:endParaRP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557338"/>
            <a:ext cx="5256213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8669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ВПЛИВ НЕЦІНОВИХ ЧИННИКІВ ЗМІНИ ПОПИТУ</a:t>
            </a: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uk-UA" sz="54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5400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6250" y="2000250"/>
            <a:ext cx="4643438" cy="4221163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</a:rPr>
              <a:t>Нецінові чинники, що 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спричиняють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</a:rPr>
              <a:t> зміни у попиті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, що графічно відповідає 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</a:rPr>
              <a:t>зміщенню всієї кривої попиту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: праворуч-вгору, якщо попит зростає, і ліворуч-вниз, якщо попит скорочується 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7412" name="Picture 5" descr="Rozd 2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1851025"/>
            <a:ext cx="4500562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5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85725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НЕЦІНОВІ ЧИННИКИ ПОПИТУ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86313" y="1857375"/>
            <a:ext cx="4000500" cy="3929063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uk-UA" sz="3300" b="1" i="1" dirty="0" smtClean="0">
                <a:solidFill>
                  <a:srgbClr val="7030A0"/>
                </a:solidFill>
                <a:latin typeface="+mj-lt"/>
              </a:rPr>
              <a:t>Смаки і уподобання споживачів</a:t>
            </a:r>
            <a:r>
              <a:rPr lang="uk-UA" sz="3300" dirty="0" smtClean="0">
                <a:solidFill>
                  <a:srgbClr val="7030A0"/>
                </a:solidFill>
                <a:latin typeface="+mj-lt"/>
              </a:rPr>
              <a:t>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uk-UA" sz="3300" dirty="0" smtClean="0">
              <a:latin typeface="+mj-lt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uk-UA" sz="3300" dirty="0" smtClean="0">
                <a:latin typeface="+mj-lt"/>
              </a:rPr>
              <a:t>визначаються звичаями, рекламою, модою, освітою і здатні змінювати попит в</a:t>
            </a:r>
            <a:r>
              <a:rPr lang="uk-UA" sz="3300" cap="small" dirty="0" smtClean="0">
                <a:latin typeface="+mj-lt"/>
              </a:rPr>
              <a:t> </a:t>
            </a:r>
            <a:r>
              <a:rPr lang="uk-UA" sz="3300" dirty="0" smtClean="0">
                <a:latin typeface="+mj-lt"/>
              </a:rPr>
              <a:t>обох напрямках за незмінної ціни та інших рівних умов.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sz="2800" dirty="0" smtClean="0">
              <a:solidFill>
                <a:srgbClr val="00B05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2400" dirty="0">
              <a:solidFill>
                <a:srgbClr val="00B050"/>
              </a:solidFill>
            </a:endParaRPr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250825" y="1484313"/>
            <a:ext cx="4572000" cy="4714875"/>
            <a:chOff x="1341" y="7877"/>
            <a:chExt cx="8100" cy="5542"/>
          </a:xfrm>
        </p:grpSpPr>
        <p:sp>
          <p:nvSpPr>
            <p:cNvPr id="18437" name="Text Box 3"/>
            <p:cNvSpPr txBox="1">
              <a:spLocks noChangeArrowheads="1"/>
            </p:cNvSpPr>
            <p:nvPr/>
          </p:nvSpPr>
          <p:spPr bwMode="auto">
            <a:xfrm>
              <a:off x="4941" y="8284"/>
              <a:ext cx="639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1700" b="1">
                  <a:latin typeface="Calibri" pitchFamily="34" charset="0"/>
                </a:rPr>
                <a:t>D</a:t>
              </a:r>
              <a:endParaRPr lang="uk-UA"/>
            </a:p>
          </p:txBody>
        </p:sp>
        <p:sp>
          <p:nvSpPr>
            <p:cNvPr id="18438" name="Text Box 4"/>
            <p:cNvSpPr txBox="1">
              <a:spLocks noChangeArrowheads="1"/>
            </p:cNvSpPr>
            <p:nvPr/>
          </p:nvSpPr>
          <p:spPr bwMode="auto">
            <a:xfrm>
              <a:off x="6561" y="8284"/>
              <a:ext cx="853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1700" b="1">
                  <a:latin typeface="Calibri" pitchFamily="34" charset="0"/>
                </a:rPr>
                <a:t>D</a:t>
              </a:r>
              <a:r>
                <a:rPr lang="uk-UA" sz="1700" b="1">
                  <a:latin typeface="Calibri" pitchFamily="34" charset="0"/>
                </a:rPr>
                <a:t>1</a:t>
              </a:r>
              <a:endParaRPr lang="uk-UA"/>
            </a:p>
          </p:txBody>
        </p:sp>
        <p:sp>
          <p:nvSpPr>
            <p:cNvPr id="18439" name="Text Box 5"/>
            <p:cNvSpPr txBox="1">
              <a:spLocks noChangeArrowheads="1"/>
            </p:cNvSpPr>
            <p:nvPr/>
          </p:nvSpPr>
          <p:spPr bwMode="auto">
            <a:xfrm>
              <a:off x="3321" y="8284"/>
              <a:ext cx="853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1700" b="1">
                  <a:latin typeface="Calibri" pitchFamily="34" charset="0"/>
                </a:rPr>
                <a:t>D</a:t>
              </a:r>
              <a:r>
                <a:rPr lang="uk-UA" sz="1700" b="1">
                  <a:latin typeface="Calibri" pitchFamily="34" charset="0"/>
                </a:rPr>
                <a:t>2</a:t>
              </a:r>
              <a:endParaRPr lang="uk-UA"/>
            </a:p>
          </p:txBody>
        </p:sp>
        <p:sp>
          <p:nvSpPr>
            <p:cNvPr id="18440" name="Line 6"/>
            <p:cNvSpPr>
              <a:spLocks noChangeShapeType="1"/>
            </p:cNvSpPr>
            <p:nvPr/>
          </p:nvSpPr>
          <p:spPr bwMode="auto">
            <a:xfrm>
              <a:off x="4581" y="8644"/>
              <a:ext cx="3060" cy="3059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Line 7"/>
            <p:cNvSpPr>
              <a:spLocks noChangeShapeType="1"/>
            </p:cNvSpPr>
            <p:nvPr/>
          </p:nvSpPr>
          <p:spPr bwMode="auto">
            <a:xfrm>
              <a:off x="6201" y="8644"/>
              <a:ext cx="2880" cy="28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2" name="Line 8"/>
            <p:cNvSpPr>
              <a:spLocks noChangeShapeType="1"/>
            </p:cNvSpPr>
            <p:nvPr/>
          </p:nvSpPr>
          <p:spPr bwMode="auto">
            <a:xfrm>
              <a:off x="3141" y="8824"/>
              <a:ext cx="3043" cy="304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Line 9"/>
            <p:cNvSpPr>
              <a:spLocks noChangeShapeType="1"/>
            </p:cNvSpPr>
            <p:nvPr/>
          </p:nvSpPr>
          <p:spPr bwMode="auto">
            <a:xfrm rot="8570" flipV="1">
              <a:off x="2620" y="8108"/>
              <a:ext cx="1" cy="4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Line 10"/>
            <p:cNvSpPr>
              <a:spLocks noChangeShapeType="1"/>
            </p:cNvSpPr>
            <p:nvPr/>
          </p:nvSpPr>
          <p:spPr bwMode="auto">
            <a:xfrm flipV="1">
              <a:off x="2620" y="12368"/>
              <a:ext cx="59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Text Box 11"/>
            <p:cNvSpPr txBox="1">
              <a:spLocks noChangeArrowheads="1"/>
            </p:cNvSpPr>
            <p:nvPr/>
          </p:nvSpPr>
          <p:spPr bwMode="auto">
            <a:xfrm>
              <a:off x="3259" y="12566"/>
              <a:ext cx="5116" cy="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uk-UA" sz="1700" b="1">
                  <a:latin typeface="Calibri" pitchFamily="34" charset="0"/>
                </a:rPr>
                <a:t>      </a:t>
              </a:r>
              <a:r>
                <a:rPr lang="en-US" sz="1700" b="1">
                  <a:latin typeface="Calibri" pitchFamily="34" charset="0"/>
                </a:rPr>
                <a:t>Qd2</a:t>
              </a:r>
              <a:r>
                <a:rPr lang="uk-UA" sz="1700" b="1">
                  <a:latin typeface="Calibri" pitchFamily="34" charset="0"/>
                </a:rPr>
                <a:t>            </a:t>
              </a:r>
              <a:r>
                <a:rPr lang="en-US" sz="1700" b="1">
                  <a:latin typeface="Calibri" pitchFamily="34" charset="0"/>
                </a:rPr>
                <a:t>Qd </a:t>
              </a:r>
              <a:r>
                <a:rPr lang="uk-UA" sz="1700" b="1">
                  <a:latin typeface="Calibri" pitchFamily="34" charset="0"/>
                </a:rPr>
                <a:t>           </a:t>
              </a:r>
              <a:r>
                <a:rPr lang="en-US" sz="1700" b="1">
                  <a:latin typeface="Calibri" pitchFamily="34" charset="0"/>
                </a:rPr>
                <a:t>Qd1</a:t>
              </a:r>
            </a:p>
            <a:p>
              <a:endParaRPr lang="uk-UA"/>
            </a:p>
          </p:txBody>
        </p:sp>
        <p:sp>
          <p:nvSpPr>
            <p:cNvPr id="18446" name="Text Box 12"/>
            <p:cNvSpPr txBox="1">
              <a:spLocks noChangeArrowheads="1"/>
            </p:cNvSpPr>
            <p:nvPr/>
          </p:nvSpPr>
          <p:spPr bwMode="auto">
            <a:xfrm>
              <a:off x="1341" y="7877"/>
              <a:ext cx="1066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</a:pPr>
              <a:r>
                <a:rPr lang="uk-UA" sz="1200">
                  <a:latin typeface="Calibri" pitchFamily="34" charset="0"/>
                </a:rPr>
                <a:t> </a:t>
              </a:r>
              <a:r>
                <a:rPr lang="uk-UA" sz="1700" b="1">
                  <a:latin typeface="Calibri" pitchFamily="34" charset="0"/>
                </a:rPr>
                <a:t>Р</a:t>
              </a:r>
              <a:endParaRPr lang="uk-UA"/>
            </a:p>
          </p:txBody>
        </p:sp>
        <p:sp>
          <p:nvSpPr>
            <p:cNvPr id="18447" name="Text Box 13"/>
            <p:cNvSpPr txBox="1">
              <a:spLocks noChangeArrowheads="1"/>
            </p:cNvSpPr>
            <p:nvPr/>
          </p:nvSpPr>
          <p:spPr bwMode="auto">
            <a:xfrm>
              <a:off x="8375" y="12566"/>
              <a:ext cx="1066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en-US" sz="1700" b="1">
                  <a:latin typeface="Calibri" pitchFamily="34" charset="0"/>
                </a:rPr>
                <a:t>Q</a:t>
              </a:r>
              <a:endParaRPr lang="uk-UA"/>
            </a:p>
          </p:txBody>
        </p:sp>
        <p:sp>
          <p:nvSpPr>
            <p:cNvPr id="18448" name="Line 14"/>
            <p:cNvSpPr>
              <a:spLocks noChangeShapeType="1"/>
            </p:cNvSpPr>
            <p:nvPr/>
          </p:nvSpPr>
          <p:spPr bwMode="auto">
            <a:xfrm>
              <a:off x="2833" y="9795"/>
              <a:ext cx="4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9" name="Line 15"/>
            <p:cNvSpPr>
              <a:spLocks noChangeShapeType="1"/>
            </p:cNvSpPr>
            <p:nvPr/>
          </p:nvSpPr>
          <p:spPr bwMode="auto">
            <a:xfrm>
              <a:off x="4112" y="9795"/>
              <a:ext cx="0" cy="2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Line 16"/>
            <p:cNvSpPr>
              <a:spLocks noChangeShapeType="1"/>
            </p:cNvSpPr>
            <p:nvPr/>
          </p:nvSpPr>
          <p:spPr bwMode="auto">
            <a:xfrm>
              <a:off x="5817" y="9795"/>
              <a:ext cx="0" cy="2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17"/>
            <p:cNvSpPr>
              <a:spLocks noChangeShapeType="1"/>
            </p:cNvSpPr>
            <p:nvPr/>
          </p:nvSpPr>
          <p:spPr bwMode="auto">
            <a:xfrm>
              <a:off x="7309" y="9795"/>
              <a:ext cx="0" cy="2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2" name="Text Box 18"/>
            <p:cNvSpPr txBox="1">
              <a:spLocks noChangeArrowheads="1"/>
            </p:cNvSpPr>
            <p:nvPr/>
          </p:nvSpPr>
          <p:spPr bwMode="auto">
            <a:xfrm>
              <a:off x="1554" y="8942"/>
              <a:ext cx="853" cy="1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</a:pPr>
              <a:endParaRPr lang="uk-UA" sz="1200">
                <a:latin typeface="Times New Roman" pitchFamily="18" charset="0"/>
              </a:endParaRPr>
            </a:p>
            <a:p>
              <a:pPr algn="r">
                <a:spcAft>
                  <a:spcPts val="1000"/>
                </a:spcAft>
              </a:pPr>
              <a:endParaRPr lang="uk-UA" sz="1200">
                <a:latin typeface="Times New Roman" pitchFamily="18" charset="0"/>
              </a:endParaRPr>
            </a:p>
            <a:p>
              <a:pPr algn="r">
                <a:spcAft>
                  <a:spcPts val="1000"/>
                </a:spcAft>
              </a:pPr>
              <a:r>
                <a:rPr lang="uk-UA" sz="1200">
                  <a:latin typeface="Calibri" pitchFamily="34" charset="0"/>
                </a:rPr>
                <a:t> </a:t>
              </a:r>
              <a:r>
                <a:rPr lang="uk-UA" sz="1700" b="1">
                  <a:latin typeface="Calibri" pitchFamily="34" charset="0"/>
                </a:rPr>
                <a:t>Р</a:t>
              </a:r>
              <a:endParaRPr lang="uk-UA"/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>
              <a:off x="5481" y="936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4" name="Line 20"/>
            <p:cNvSpPr>
              <a:spLocks noChangeShapeType="1"/>
            </p:cNvSpPr>
            <p:nvPr/>
          </p:nvSpPr>
          <p:spPr bwMode="auto">
            <a:xfrm flipH="1">
              <a:off x="3861" y="936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rganization Chart 5"/>
          <p:cNvGraphicFramePr>
            <a:graphicFrameLocks/>
          </p:cNvGraphicFramePr>
          <p:nvPr>
            <p:ph idx="1"/>
          </p:nvPr>
        </p:nvGraphicFramePr>
        <p:xfrm>
          <a:off x="204788" y="1357313"/>
          <a:ext cx="8939212" cy="5184775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72494" cy="714372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uk-UA" sz="4400" b="1" i="1" dirty="0" smtClean="0">
                <a:solidFill>
                  <a:srgbClr val="7030A0"/>
                </a:solidFill>
              </a:rPr>
              <a:t>Доходи споживачів</a:t>
            </a:r>
            <a:endParaRPr lang="uk-UA" sz="44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7900987" cy="714375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uk-UA" sz="4400" b="1" i="1" smtClean="0"/>
              <a:t>Ціни сполучених товарів</a:t>
            </a:r>
            <a:r>
              <a:rPr lang="uk-UA" sz="4400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2000" dirty="0" smtClean="0">
                <a:latin typeface="+mj-lt"/>
              </a:rPr>
              <a:t>чинять взаємний вплив щодо попиту залежно від виду цих товарів. Розрізняють </a:t>
            </a:r>
            <a:r>
              <a:rPr lang="uk-UA" sz="2000" b="1" dirty="0" smtClean="0">
                <a:latin typeface="+mj-lt"/>
              </a:rPr>
              <a:t>два види </a:t>
            </a:r>
            <a:r>
              <a:rPr lang="uk-UA" sz="2000" dirty="0" smtClean="0">
                <a:latin typeface="+mj-lt"/>
              </a:rPr>
              <a:t>сполучених товарів: </a:t>
            </a:r>
          </a:p>
          <a:p>
            <a:pPr algn="ctr">
              <a:defRPr/>
            </a:pPr>
            <a:r>
              <a:rPr lang="uk-UA" sz="2400" b="1" i="1" dirty="0" smtClean="0">
                <a:solidFill>
                  <a:srgbClr val="7030A0"/>
                </a:solidFill>
                <a:latin typeface="+mj-lt"/>
              </a:rPr>
              <a:t>товари-субститути </a:t>
            </a:r>
            <a:r>
              <a:rPr lang="uk-UA" sz="2400" dirty="0" smtClean="0">
                <a:solidFill>
                  <a:srgbClr val="7030A0"/>
                </a:solidFill>
                <a:latin typeface="+mj-lt"/>
              </a:rPr>
              <a:t>або </a:t>
            </a:r>
            <a:r>
              <a:rPr lang="uk-UA" sz="2400" b="1" i="1" dirty="0" smtClean="0">
                <a:solidFill>
                  <a:srgbClr val="7030A0"/>
                </a:solidFill>
                <a:latin typeface="+mj-lt"/>
              </a:rPr>
              <a:t>взаємозамінні</a:t>
            </a:r>
            <a:r>
              <a:rPr lang="uk-UA" sz="24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uk-UA" sz="2400" dirty="0" smtClean="0">
                <a:latin typeface="+mj-lt"/>
              </a:rPr>
              <a:t>товари</a:t>
            </a:r>
            <a:r>
              <a:rPr lang="uk-UA" sz="2400" b="1" i="1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uk-UA" sz="2000" b="1" dirty="0" smtClean="0">
                <a:latin typeface="+mj-lt"/>
              </a:rPr>
              <a:t>– </a:t>
            </a:r>
            <a:r>
              <a:rPr lang="uk-UA" sz="2000" dirty="0" smtClean="0">
                <a:latin typeface="+mj-lt"/>
              </a:rPr>
              <a:t>це пари товарів, для яких зростання ціни одного викликає зростання попиту на інший товар, і навпаки. Наприклад, м’ясо і риба: з підвищенням ціни м’яса попит на рибу зросте незалежно від її ціни, що графічно відповідатиме зміщенню кривої попиту на рибу праворуч;</a:t>
            </a:r>
          </a:p>
          <a:p>
            <a:pPr algn="ctr">
              <a:defRPr/>
            </a:pPr>
            <a:r>
              <a:rPr lang="uk-UA" sz="2400" b="1" i="1" dirty="0" smtClean="0">
                <a:solidFill>
                  <a:srgbClr val="7030A0"/>
                </a:solidFill>
                <a:latin typeface="+mj-lt"/>
              </a:rPr>
              <a:t>товари-комплементи </a:t>
            </a:r>
            <a:r>
              <a:rPr lang="uk-UA" sz="2400" b="1" dirty="0" smtClean="0">
                <a:solidFill>
                  <a:srgbClr val="7030A0"/>
                </a:solidFill>
                <a:latin typeface="+mj-lt"/>
              </a:rPr>
              <a:t>або</a:t>
            </a:r>
            <a:r>
              <a:rPr lang="uk-UA" sz="2400" b="1" i="1" dirty="0" smtClean="0">
                <a:solidFill>
                  <a:srgbClr val="7030A0"/>
                </a:solidFill>
                <a:latin typeface="+mj-lt"/>
              </a:rPr>
              <a:t> взаємодоповнюючі</a:t>
            </a:r>
            <a:r>
              <a:rPr lang="uk-UA" sz="2400" b="1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товари</a:t>
            </a:r>
            <a:r>
              <a:rPr lang="uk-UA" sz="2000" b="1" i="1" dirty="0" smtClean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– це пари товарів, для яких зростання ціни одного призводить до зменшення попиту на інший товар, і навпаки. Ці товари споживаються одночасно, наприклад, бензин і шини або інші запасні частини до автомобіля. З підвищенням ціни бензину попит на шини скоротиться, оскільки власники автомобілів будуть їздити менше.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uk-UA" sz="2000" dirty="0" smtClean="0">
                <a:latin typeface="+mj-lt"/>
              </a:rPr>
              <a:t> Графічно скороченню попиту на шини внаслідок підвищення ціни бензину відповідає зміщення кривої попиту ліворуч.</a:t>
            </a:r>
          </a:p>
          <a:p>
            <a:pPr>
              <a:defRPr/>
            </a:pPr>
            <a:endParaRPr lang="uk-UA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Заголовок 1"/>
          <p:cNvSpPr>
            <a:spLocks/>
          </p:cNvSpPr>
          <p:nvPr/>
        </p:nvSpPr>
        <p:spPr bwMode="auto">
          <a:xfrm>
            <a:off x="285750" y="642938"/>
            <a:ext cx="82994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>
              <a:buFont typeface="Wingdings" pitchFamily="2" charset="2"/>
              <a:buChar char="Ø"/>
            </a:pPr>
            <a:r>
              <a:rPr lang="uk-UA" sz="4400" b="1" i="1">
                <a:solidFill>
                  <a:srgbClr val="8C01A3"/>
                </a:solidFill>
                <a:latin typeface="Calibri" pitchFamily="34" charset="0"/>
              </a:rPr>
              <a:t>Ціни сполучених товарів</a:t>
            </a:r>
            <a:r>
              <a:rPr lang="uk-UA" sz="4400">
                <a:solidFill>
                  <a:schemeClr val="tx2"/>
                </a:solidFill>
                <a:latin typeface="Calibri" pitchFamily="34" charset="0"/>
              </a:rPr>
              <a:t> </a:t>
            </a:r>
          </a:p>
        </p:txBody>
      </p:sp>
      <p:graphicFrame>
        <p:nvGraphicFramePr>
          <p:cNvPr id="3074" name="Organization Chart 20"/>
          <p:cNvGraphicFramePr>
            <a:graphicFrameLocks/>
          </p:cNvGraphicFramePr>
          <p:nvPr>
            <p:ph idx="1"/>
          </p:nvPr>
        </p:nvGraphicFramePr>
        <p:xfrm>
          <a:off x="357188" y="1428750"/>
          <a:ext cx="8229600" cy="490855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60350"/>
            <a:ext cx="8229600" cy="5753100"/>
          </a:xfrm>
        </p:spPr>
        <p:txBody>
          <a:bodyPr/>
          <a:lstStyle/>
          <a:p>
            <a:pPr algn="ctr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uk-UA" sz="4000" b="1" i="1" dirty="0" smtClean="0">
                <a:solidFill>
                  <a:srgbClr val="7030A0"/>
                </a:solidFill>
                <a:latin typeface="+mj-lt"/>
              </a:rPr>
              <a:t>Кількість споживачів на ринку</a:t>
            </a:r>
            <a:r>
              <a:rPr lang="uk-UA" sz="4000" dirty="0" smtClean="0">
                <a:solidFill>
                  <a:srgbClr val="7030A0"/>
                </a:solidFill>
                <a:latin typeface="+mj-lt"/>
              </a:rPr>
              <a:t> 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dirty="0" smtClean="0">
                <a:latin typeface="+mj-lt"/>
              </a:rPr>
              <a:t> зі збільшенням числа покупців попит зростає, крива попиту зміщується праворуч, зі зменшенням – ліворуч за інших рівних умов.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dirty="0" smtClean="0">
              <a:latin typeface="+mj-lt"/>
            </a:endParaRPr>
          </a:p>
          <a:p>
            <a:pPr marL="0" algn="ctr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uk-UA" sz="4000" b="1" i="1" dirty="0" smtClean="0">
                <a:solidFill>
                  <a:srgbClr val="7030A0"/>
                </a:solidFill>
                <a:latin typeface="+mj-lt"/>
              </a:rPr>
              <a:t>Очікування споживачів</a:t>
            </a:r>
          </a:p>
          <a:p>
            <a:pPr marL="0"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40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uk-UA" dirty="0" smtClean="0">
                <a:latin typeface="+mj-lt"/>
              </a:rPr>
              <a:t>Очікування зміни цін є фактором попиту, який набуває особливої актуальності в умовах інфляції. Очікування підвищення цін у майбутньому спричиняють зростання попиту у поточному періоді за інших рівних умов, крива попиту зміщується праворуч, і навпаки –  за умови очікування майбутнього зниження цін. </a:t>
            </a:r>
          </a:p>
          <a:p>
            <a:pPr>
              <a:defRPr/>
            </a:pPr>
            <a:endParaRPr lang="uk-UA" dirty="0">
              <a:latin typeface="+mj-lt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7150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РИНОК ПРОКАТУ ВІДЕОФІЛЬМІВ</a:t>
            </a:r>
          </a:p>
          <a:p>
            <a:pPr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Умова: ціни на відеоапаратуру знизились.</a:t>
            </a:r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>
              <a:buFont typeface="Wingdings 2" pitchFamily="18" charset="2"/>
              <a:buNone/>
              <a:defRPr/>
            </a:pPr>
            <a:endParaRPr lang="uk-UA" dirty="0" smtClean="0"/>
          </a:p>
          <a:p>
            <a:pPr algn="ctr">
              <a:buFont typeface="Wingdings 2" pitchFamily="18" charset="2"/>
              <a:buNone/>
              <a:defRPr/>
            </a:pP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У даному випадку ціна товару </a:t>
            </a:r>
            <a:r>
              <a:rPr lang="uk-UA" sz="2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доповнювача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зменшилась отже і попит на основну послугу  зріс.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Крива попиту зсувається праворуч.</a:t>
            </a:r>
          </a:p>
          <a:p>
            <a:pPr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Фактор: ціни на товари </a:t>
            </a:r>
            <a:r>
              <a:rPr lang="uk-UA" sz="2800" dirty="0" err="1" smtClean="0">
                <a:solidFill>
                  <a:schemeClr val="accent1">
                    <a:lumMod val="50000"/>
                  </a:schemeClr>
                </a:solidFill>
              </a:rPr>
              <a:t>доповнювачі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defRPr/>
            </a:pPr>
            <a:endParaRPr lang="uk-UA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00188" y="1714500"/>
            <a:ext cx="4286250" cy="2928938"/>
            <a:chOff x="5813" y="8135"/>
            <a:chExt cx="4888" cy="3237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6302" y="8464"/>
              <a:ext cx="4399" cy="2908"/>
              <a:chOff x="6302" y="8464"/>
              <a:chExt cx="4399" cy="2908"/>
            </a:xfrm>
          </p:grpSpPr>
          <p:sp>
            <p:nvSpPr>
              <p:cNvPr id="24583" name="Line 11"/>
              <p:cNvSpPr>
                <a:spLocks noChangeShapeType="1"/>
              </p:cNvSpPr>
              <p:nvPr/>
            </p:nvSpPr>
            <p:spPr bwMode="auto">
              <a:xfrm flipV="1">
                <a:off x="6302" y="8464"/>
                <a:ext cx="0" cy="25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4" name="Line 10"/>
              <p:cNvSpPr>
                <a:spLocks noChangeShapeType="1"/>
              </p:cNvSpPr>
              <p:nvPr/>
            </p:nvSpPr>
            <p:spPr bwMode="auto">
              <a:xfrm>
                <a:off x="7482" y="9142"/>
                <a:ext cx="1420" cy="14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5" name="Line 9"/>
              <p:cNvSpPr>
                <a:spLocks noChangeShapeType="1"/>
              </p:cNvSpPr>
              <p:nvPr/>
            </p:nvSpPr>
            <p:spPr bwMode="auto">
              <a:xfrm>
                <a:off x="6571" y="9184"/>
                <a:ext cx="1440" cy="14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6" name="Line 8"/>
              <p:cNvSpPr>
                <a:spLocks noChangeShapeType="1"/>
              </p:cNvSpPr>
              <p:nvPr/>
            </p:nvSpPr>
            <p:spPr bwMode="auto">
              <a:xfrm>
                <a:off x="6302" y="10980"/>
                <a:ext cx="35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7" name="Text Box 7"/>
              <p:cNvSpPr txBox="1">
                <a:spLocks noChangeArrowheads="1"/>
              </p:cNvSpPr>
              <p:nvPr/>
            </p:nvSpPr>
            <p:spPr bwMode="auto">
              <a:xfrm>
                <a:off x="6488" y="8838"/>
                <a:ext cx="85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endParaRPr lang="en-US" sz="2000" b="1"/>
              </a:p>
            </p:txBody>
          </p:sp>
          <p:sp>
            <p:nvSpPr>
              <p:cNvPr id="24588" name="Text Box 6"/>
              <p:cNvSpPr txBox="1">
                <a:spLocks noChangeArrowheads="1"/>
              </p:cNvSpPr>
              <p:nvPr/>
            </p:nvSpPr>
            <p:spPr bwMode="auto">
              <a:xfrm>
                <a:off x="9991" y="10804"/>
                <a:ext cx="710" cy="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Q</a:t>
                </a:r>
                <a:endParaRPr lang="en-US" sz="2000"/>
              </a:p>
            </p:txBody>
          </p:sp>
          <p:sp>
            <p:nvSpPr>
              <p:cNvPr id="24589" name="Text Box 5"/>
              <p:cNvSpPr txBox="1">
                <a:spLocks noChangeArrowheads="1"/>
              </p:cNvSpPr>
              <p:nvPr/>
            </p:nvSpPr>
            <p:spPr bwMode="auto">
              <a:xfrm>
                <a:off x="7624" y="8824"/>
                <a:ext cx="710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r>
                  <a:rPr lang="en-US" sz="2000" b="1" baseline="-30000">
                    <a:cs typeface="Times New Roman" pitchFamily="18" charset="0"/>
                  </a:rPr>
                  <a:t>1</a:t>
                </a:r>
                <a:endParaRPr lang="en-US" sz="2000"/>
              </a:p>
            </p:txBody>
          </p:sp>
        </p:grpSp>
        <p:sp>
          <p:nvSpPr>
            <p:cNvPr id="24581" name="Line 3"/>
            <p:cNvSpPr>
              <a:spLocks noChangeShapeType="1"/>
            </p:cNvSpPr>
            <p:nvPr/>
          </p:nvSpPr>
          <p:spPr bwMode="auto">
            <a:xfrm flipH="1">
              <a:off x="7479" y="9835"/>
              <a:ext cx="5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 type="non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82" name="Text Box 2"/>
            <p:cNvSpPr txBox="1">
              <a:spLocks noChangeArrowheads="1"/>
            </p:cNvSpPr>
            <p:nvPr/>
          </p:nvSpPr>
          <p:spPr bwMode="auto">
            <a:xfrm>
              <a:off x="5813" y="8135"/>
              <a:ext cx="568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2000" b="1">
                  <a:cs typeface="Times New Roman" pitchFamily="18" charset="0"/>
                </a:rPr>
                <a:t>Р</a:t>
              </a:r>
              <a:endParaRPr lang="ru-RU" sz="2000"/>
            </a:p>
          </p:txBody>
        </p: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305800" cy="98985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  <a:ea typeface="Times New Roman" pitchFamily="18" charset="0"/>
              </a:rPr>
              <a:t>РИНОК ШКІЛЬНОЇ ФОРМИ</a:t>
            </a:r>
            <a:r>
              <a:rPr lang="uk-UA" sz="32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uk-UA" dirty="0"/>
          </a:p>
        </p:txBody>
      </p:sp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428625" y="1357313"/>
            <a:ext cx="8143875" cy="485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uk-UA" sz="2400" b="1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Умова: в школах була введена шкільна форма.</a:t>
            </a:r>
            <a:endParaRPr lang="uk-UA" sz="2400" b="1">
              <a:solidFill>
                <a:srgbClr val="083763"/>
              </a:solidFill>
              <a:latin typeface="Calibri" pitchFamily="34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ctr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just" eaLnBrk="0" hangingPunct="0"/>
            <a:endParaRPr lang="uk-UA">
              <a:cs typeface="Times New Roman" pitchFamily="18" charset="0"/>
            </a:endParaRPr>
          </a:p>
          <a:p>
            <a:pPr algn="ctr" eaLnBrk="0" hangingPunct="0"/>
            <a:r>
              <a:rPr lang="uk-UA" sz="2400" b="1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Попит на шкільну форму зросте в результаті зростання кількості споживачів. </a:t>
            </a:r>
          </a:p>
          <a:p>
            <a:pPr algn="ctr" eaLnBrk="0" hangingPunct="0"/>
            <a:r>
              <a:rPr lang="uk-UA" sz="2400" b="1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Крива попиту зсувається праворуч.</a:t>
            </a:r>
            <a:endParaRPr lang="uk-UA" sz="2400" b="1">
              <a:solidFill>
                <a:srgbClr val="083763"/>
              </a:solidFill>
              <a:latin typeface="Calibri" pitchFamily="34" charset="0"/>
            </a:endParaRPr>
          </a:p>
          <a:p>
            <a:pPr algn="just" eaLnBrk="0" hangingPunct="0"/>
            <a:r>
              <a:rPr lang="uk-UA" sz="2400" b="1">
                <a:solidFill>
                  <a:srgbClr val="072428"/>
                </a:solidFill>
                <a:latin typeface="Calibri" pitchFamily="34" charset="0"/>
                <a:cs typeface="Times New Roman" pitchFamily="18" charset="0"/>
              </a:rPr>
              <a:t>Фактор: кількість споживачів. </a:t>
            </a:r>
            <a:endParaRPr lang="uk-UA" sz="2400" b="1">
              <a:solidFill>
                <a:srgbClr val="072428"/>
              </a:solidFill>
              <a:latin typeface="Calibri" pitchFamily="34" charset="0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00188" y="1785938"/>
            <a:ext cx="4071937" cy="2928937"/>
            <a:chOff x="5813" y="8135"/>
            <a:chExt cx="4888" cy="3237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6302" y="8464"/>
              <a:ext cx="4399" cy="2908"/>
              <a:chOff x="6302" y="8464"/>
              <a:chExt cx="4399" cy="2908"/>
            </a:xfrm>
          </p:grpSpPr>
          <p:sp>
            <p:nvSpPr>
              <p:cNvPr id="25608" name="Line 11"/>
              <p:cNvSpPr>
                <a:spLocks noChangeShapeType="1"/>
              </p:cNvSpPr>
              <p:nvPr/>
            </p:nvSpPr>
            <p:spPr bwMode="auto">
              <a:xfrm flipV="1">
                <a:off x="6302" y="8464"/>
                <a:ext cx="0" cy="25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9" name="Line 10"/>
              <p:cNvSpPr>
                <a:spLocks noChangeShapeType="1"/>
              </p:cNvSpPr>
              <p:nvPr/>
            </p:nvSpPr>
            <p:spPr bwMode="auto">
              <a:xfrm>
                <a:off x="7482" y="9142"/>
                <a:ext cx="1420" cy="14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0" name="Line 9"/>
              <p:cNvSpPr>
                <a:spLocks noChangeShapeType="1"/>
              </p:cNvSpPr>
              <p:nvPr/>
            </p:nvSpPr>
            <p:spPr bwMode="auto">
              <a:xfrm>
                <a:off x="6571" y="9184"/>
                <a:ext cx="1440" cy="14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1" name="Line 8"/>
              <p:cNvSpPr>
                <a:spLocks noChangeShapeType="1"/>
              </p:cNvSpPr>
              <p:nvPr/>
            </p:nvSpPr>
            <p:spPr bwMode="auto">
              <a:xfrm>
                <a:off x="6302" y="10980"/>
                <a:ext cx="35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2" name="Text Box 7"/>
              <p:cNvSpPr txBox="1">
                <a:spLocks noChangeArrowheads="1"/>
              </p:cNvSpPr>
              <p:nvPr/>
            </p:nvSpPr>
            <p:spPr bwMode="auto">
              <a:xfrm>
                <a:off x="6488" y="8838"/>
                <a:ext cx="85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endParaRPr lang="en-US" sz="2000" b="1"/>
              </a:p>
            </p:txBody>
          </p:sp>
          <p:sp>
            <p:nvSpPr>
              <p:cNvPr id="25613" name="Text Box 6"/>
              <p:cNvSpPr txBox="1">
                <a:spLocks noChangeArrowheads="1"/>
              </p:cNvSpPr>
              <p:nvPr/>
            </p:nvSpPr>
            <p:spPr bwMode="auto">
              <a:xfrm>
                <a:off x="9991" y="10804"/>
                <a:ext cx="710" cy="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Q</a:t>
                </a:r>
                <a:endParaRPr lang="en-US" sz="2000"/>
              </a:p>
            </p:txBody>
          </p:sp>
          <p:sp>
            <p:nvSpPr>
              <p:cNvPr id="25614" name="Text Box 5"/>
              <p:cNvSpPr txBox="1">
                <a:spLocks noChangeArrowheads="1"/>
              </p:cNvSpPr>
              <p:nvPr/>
            </p:nvSpPr>
            <p:spPr bwMode="auto">
              <a:xfrm>
                <a:off x="7624" y="8824"/>
                <a:ext cx="710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r>
                  <a:rPr lang="en-US" sz="2000" b="1" baseline="-30000">
                    <a:cs typeface="Times New Roman" pitchFamily="18" charset="0"/>
                  </a:rPr>
                  <a:t>1</a:t>
                </a:r>
                <a:endParaRPr lang="en-US" sz="2000"/>
              </a:p>
            </p:txBody>
          </p:sp>
        </p:grpSp>
        <p:sp>
          <p:nvSpPr>
            <p:cNvPr id="25606" name="Line 3"/>
            <p:cNvSpPr>
              <a:spLocks noChangeShapeType="1"/>
            </p:cNvSpPr>
            <p:nvPr/>
          </p:nvSpPr>
          <p:spPr bwMode="auto">
            <a:xfrm flipH="1">
              <a:off x="7479" y="9835"/>
              <a:ext cx="5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lg"/>
              <a:tailEnd type="non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7" name="Text Box 2"/>
            <p:cNvSpPr txBox="1">
              <a:spLocks noChangeArrowheads="1"/>
            </p:cNvSpPr>
            <p:nvPr/>
          </p:nvSpPr>
          <p:spPr bwMode="auto">
            <a:xfrm>
              <a:off x="5813" y="8135"/>
              <a:ext cx="568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2000" b="1">
                  <a:cs typeface="Times New Roman" pitchFamily="18" charset="0"/>
                </a:rPr>
                <a:t>Р</a:t>
              </a:r>
              <a:endParaRPr lang="ru-RU" sz="2000"/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072362" cy="1143000"/>
          </a:xfrm>
        </p:spPr>
        <p:txBody>
          <a:bodyPr>
            <a:prstTxWarp prst="textDeflateBottom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попит, 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обсяг</a:t>
            </a: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попиту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857375"/>
            <a:ext cx="8115300" cy="4268788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     </a:t>
            </a:r>
            <a:r>
              <a:rPr lang="ru-RU" sz="3200" b="1" i="1" dirty="0" smtClean="0"/>
              <a:t>Попит </a:t>
            </a:r>
            <a:r>
              <a:rPr lang="ru-RU" sz="3200" dirty="0" smtClean="0"/>
              <a:t> – потреба </a:t>
            </a:r>
            <a:r>
              <a:rPr lang="ru-RU" sz="3200" dirty="0" err="1" smtClean="0"/>
              <a:t>покупців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даному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товарі</a:t>
            </a:r>
            <a:r>
              <a:rPr lang="ru-RU" sz="3200" dirty="0" smtClean="0"/>
              <a:t>, </a:t>
            </a:r>
            <a:r>
              <a:rPr lang="ru-RU" sz="3200" dirty="0" err="1" smtClean="0"/>
              <a:t>виражена</a:t>
            </a:r>
            <a:r>
              <a:rPr lang="ru-RU" sz="3200" dirty="0" smtClean="0"/>
              <a:t> в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купівельній</a:t>
            </a:r>
            <a:r>
              <a:rPr lang="ru-RU" sz="3200" dirty="0" smtClean="0"/>
              <a:t> </a:t>
            </a:r>
            <a:r>
              <a:rPr lang="ru-RU" sz="3200" dirty="0" err="1" smtClean="0"/>
              <a:t>спроможності</a:t>
            </a:r>
            <a:r>
              <a:rPr lang="ru-RU" sz="3200" dirty="0" smtClean="0"/>
              <a:t>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   </a:t>
            </a:r>
            <a:r>
              <a:rPr lang="uk-UA" sz="3200" b="1" i="1" dirty="0" smtClean="0"/>
              <a:t>Конкретну кількість товару</a:t>
            </a:r>
            <a:r>
              <a:rPr lang="uk-UA" sz="3200" dirty="0" smtClean="0"/>
              <a:t>, яку покупці бажають і можуть придбати </a:t>
            </a:r>
            <a:r>
              <a:rPr lang="uk-UA" sz="3200" b="1" i="1" dirty="0" smtClean="0"/>
              <a:t>за кожного рівня ціни</a:t>
            </a:r>
            <a:r>
              <a:rPr lang="uk-UA" sz="3200" dirty="0" smtClean="0"/>
              <a:t>, називають </a:t>
            </a:r>
            <a:r>
              <a:rPr lang="uk-UA" sz="3200" b="1" i="1" dirty="0" smtClean="0"/>
              <a:t>обсягом (величиною)попиту</a:t>
            </a:r>
            <a:r>
              <a:rPr lang="uk-UA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1000132"/>
          </a:xfrm>
        </p:spPr>
        <p:txBody>
          <a:bodyPr>
            <a:normAutofit fontScale="90000"/>
          </a:bodyPr>
          <a:lstStyle/>
          <a:p>
            <a:pPr algn="ctr">
              <a:tabLst>
                <a:tab pos="269875" algn="l"/>
              </a:tabLst>
              <a:defRPr/>
            </a:pPr>
            <a:r>
              <a:rPr lang="uk-UA" sz="32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uk-UA" sz="72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uk-UA" sz="72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uk-UA" sz="5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  <a:ea typeface="Times New Roman" pitchFamily="18" charset="0"/>
              </a:rPr>
              <a:t>Ринок матричних принтерів</a:t>
            </a:r>
            <a:r>
              <a:rPr lang="uk-UA" sz="27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uk-UA" sz="2700" dirty="0"/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571500" y="1357313"/>
            <a:ext cx="6286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Умова: ц</a:t>
            </a:r>
            <a:r>
              <a:rPr lang="uk-UA" sz="2400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іни на лазерні принтери знизились. </a:t>
            </a:r>
            <a:endParaRPr lang="uk-UA" sz="2400">
              <a:solidFill>
                <a:srgbClr val="083763"/>
              </a:solidFill>
              <a:latin typeface="Calibri" pitchFamily="34" charset="0"/>
            </a:endParaRPr>
          </a:p>
        </p:txBody>
      </p:sp>
      <p:sp>
        <p:nvSpPr>
          <p:cNvPr id="24580" name="Прямоугольник 3"/>
          <p:cNvSpPr>
            <a:spLocks noChangeArrowheads="1"/>
          </p:cNvSpPr>
          <p:nvPr/>
        </p:nvSpPr>
        <p:spPr bwMode="auto">
          <a:xfrm>
            <a:off x="500063" y="4286250"/>
            <a:ext cx="82867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1343025" algn="l"/>
              </a:tabLst>
            </a:pPr>
            <a:r>
              <a:rPr lang="uk-UA" sz="2400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Попит на матричні принтери  впаде в результаті зменшення ціни на товар замінник. Крива попиту на матричні принтери зсувається ліворуч.</a:t>
            </a:r>
            <a:endParaRPr lang="uk-UA" sz="2400">
              <a:solidFill>
                <a:srgbClr val="083763"/>
              </a:solidFill>
              <a:latin typeface="Calibri" pitchFamily="34" charset="0"/>
            </a:endParaRPr>
          </a:p>
          <a:p>
            <a:pPr algn="just" eaLnBrk="0" hangingPunct="0">
              <a:tabLst>
                <a:tab pos="1343025" algn="l"/>
              </a:tabLst>
            </a:pPr>
            <a:r>
              <a:rPr lang="uk-UA" sz="2400" b="1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Фактор: </a:t>
            </a:r>
            <a:r>
              <a:rPr lang="uk-UA" sz="2400">
                <a:solidFill>
                  <a:srgbClr val="083763"/>
                </a:solidFill>
                <a:latin typeface="Calibri" pitchFamily="34" charset="0"/>
                <a:cs typeface="Times New Roman" pitchFamily="18" charset="0"/>
              </a:rPr>
              <a:t>ціни на інші товари, в даному випадку на товари замінники.  </a:t>
            </a:r>
            <a:endParaRPr lang="uk-UA" sz="2400">
              <a:solidFill>
                <a:srgbClr val="083763"/>
              </a:solidFill>
              <a:latin typeface="Calibri" pitchFamily="34" charset="0"/>
            </a:endParaRPr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322388" y="2000250"/>
            <a:ext cx="3892550" cy="2286000"/>
            <a:chOff x="2061" y="724"/>
            <a:chExt cx="4617" cy="2908"/>
          </a:xfrm>
        </p:grpSpPr>
        <p:sp>
          <p:nvSpPr>
            <p:cNvPr id="26630" name="Text Box 11"/>
            <p:cNvSpPr txBox="1">
              <a:spLocks noChangeArrowheads="1"/>
            </p:cNvSpPr>
            <p:nvPr/>
          </p:nvSpPr>
          <p:spPr bwMode="auto">
            <a:xfrm>
              <a:off x="2061" y="724"/>
              <a:ext cx="568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2000" b="1">
                  <a:ea typeface="Times New Roman" pitchFamily="18" charset="0"/>
                  <a:cs typeface="Aharoni" pitchFamily="2" charset="-79"/>
                </a:rPr>
                <a:t>Р</a:t>
              </a:r>
              <a:endParaRPr lang="ru-RU" sz="2000">
                <a:ea typeface="Times New Roman" pitchFamily="18" charset="0"/>
                <a:cs typeface="Aharoni" pitchFamily="2" charset="-79"/>
              </a:endParaRPr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2512" y="724"/>
              <a:ext cx="4166" cy="2908"/>
              <a:chOff x="2512" y="724"/>
              <a:chExt cx="4166" cy="2908"/>
            </a:xfrm>
          </p:grpSpPr>
          <p:sp>
            <p:nvSpPr>
              <p:cNvPr id="26632" name="Line 10"/>
              <p:cNvSpPr>
                <a:spLocks noChangeShapeType="1"/>
              </p:cNvSpPr>
              <p:nvPr/>
            </p:nvSpPr>
            <p:spPr bwMode="auto">
              <a:xfrm flipV="1">
                <a:off x="2512" y="724"/>
                <a:ext cx="0" cy="25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3" name="Line 9"/>
              <p:cNvSpPr>
                <a:spLocks noChangeShapeType="1"/>
              </p:cNvSpPr>
              <p:nvPr/>
            </p:nvSpPr>
            <p:spPr bwMode="auto">
              <a:xfrm>
                <a:off x="3692" y="1402"/>
                <a:ext cx="1420" cy="142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4" name="Line 8"/>
              <p:cNvSpPr>
                <a:spLocks noChangeShapeType="1"/>
              </p:cNvSpPr>
              <p:nvPr/>
            </p:nvSpPr>
            <p:spPr bwMode="auto">
              <a:xfrm>
                <a:off x="2781" y="1444"/>
                <a:ext cx="1440" cy="14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5" name="Line 7"/>
              <p:cNvSpPr>
                <a:spLocks noChangeShapeType="1"/>
              </p:cNvSpPr>
              <p:nvPr/>
            </p:nvSpPr>
            <p:spPr bwMode="auto">
              <a:xfrm>
                <a:off x="2512" y="3240"/>
                <a:ext cx="35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6" name="Text Box 6"/>
              <p:cNvSpPr txBox="1">
                <a:spLocks noChangeArrowheads="1"/>
              </p:cNvSpPr>
              <p:nvPr/>
            </p:nvSpPr>
            <p:spPr bwMode="auto">
              <a:xfrm>
                <a:off x="2698" y="1098"/>
                <a:ext cx="85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r>
                  <a:rPr lang="en-US" sz="2000" b="1" baseline="-30000">
                    <a:cs typeface="Times New Roman" pitchFamily="18" charset="0"/>
                  </a:rPr>
                  <a:t>1</a:t>
                </a:r>
                <a:endParaRPr lang="en-US" sz="2000"/>
              </a:p>
            </p:txBody>
          </p:sp>
          <p:sp>
            <p:nvSpPr>
              <p:cNvPr id="26637" name="Text Box 5"/>
              <p:cNvSpPr txBox="1">
                <a:spLocks noChangeArrowheads="1"/>
              </p:cNvSpPr>
              <p:nvPr/>
            </p:nvSpPr>
            <p:spPr bwMode="auto">
              <a:xfrm>
                <a:off x="6057" y="3064"/>
                <a:ext cx="621" cy="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Q</a:t>
                </a:r>
                <a:endParaRPr lang="en-US" sz="2000"/>
              </a:p>
            </p:txBody>
          </p:sp>
          <p:sp>
            <p:nvSpPr>
              <p:cNvPr id="26638" name="Text Box 4"/>
              <p:cNvSpPr txBox="1">
                <a:spLocks noChangeArrowheads="1"/>
              </p:cNvSpPr>
              <p:nvPr/>
            </p:nvSpPr>
            <p:spPr bwMode="auto">
              <a:xfrm>
                <a:off x="3884" y="1131"/>
                <a:ext cx="710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cs typeface="Times New Roman" pitchFamily="18" charset="0"/>
                  </a:rPr>
                  <a:t>D</a:t>
                </a:r>
                <a:endParaRPr lang="en-US" sz="2000"/>
              </a:p>
            </p:txBody>
          </p:sp>
          <p:sp>
            <p:nvSpPr>
              <p:cNvPr id="26639" name="Line 3"/>
              <p:cNvSpPr>
                <a:spLocks noChangeShapeType="1"/>
              </p:cNvSpPr>
              <p:nvPr/>
            </p:nvSpPr>
            <p:spPr bwMode="auto">
              <a:xfrm flipH="1">
                <a:off x="3692" y="2095"/>
                <a:ext cx="56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stealth" w="sm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401050" cy="1071563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Залежність величини попиту від ціни товару</a:t>
            </a:r>
            <a:br>
              <a:rPr lang="ru-RU" sz="3200" b="1" smtClean="0"/>
            </a:br>
            <a:r>
              <a:rPr lang="ru-RU" sz="3200" b="1" smtClean="0"/>
              <a:t>(шкала попиту)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714375" y="1643063"/>
          <a:ext cx="8001056" cy="473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4143404"/>
              </a:tblGrid>
              <a:tr h="875826">
                <a:tc>
                  <a:txBody>
                    <a:bodyPr/>
                    <a:lstStyle/>
                    <a:p>
                      <a:r>
                        <a:rPr lang="ru-RU" sz="2400" spc="0" dirty="0" smtClean="0"/>
                        <a:t>          </a:t>
                      </a:r>
                      <a:r>
                        <a:rPr lang="ru-RU" sz="2400" spc="0" baseline="0" dirty="0" err="1" smtClean="0">
                          <a:solidFill>
                            <a:schemeClr val="tx1"/>
                          </a:solidFill>
                        </a:rPr>
                        <a:t>Ціна</a:t>
                      </a:r>
                      <a:r>
                        <a:rPr lang="ru-RU" sz="2400" spc="0" baseline="0" dirty="0" smtClean="0">
                          <a:solidFill>
                            <a:schemeClr val="tx1"/>
                          </a:solidFill>
                        </a:rPr>
                        <a:t> (Р) , гр.од.</a:t>
                      </a:r>
                      <a:endParaRPr lang="ru-RU" sz="2400" spc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spc="0" baseline="0" dirty="0" smtClean="0">
                          <a:solidFill>
                            <a:schemeClr val="tx1"/>
                          </a:solidFill>
                        </a:rPr>
                        <a:t>Величина  </a:t>
                      </a:r>
                      <a:r>
                        <a:rPr lang="ru-RU" sz="2400" spc="0" baseline="0" dirty="0" err="1" smtClean="0">
                          <a:solidFill>
                            <a:schemeClr val="tx1"/>
                          </a:solidFill>
                        </a:rPr>
                        <a:t>попиту</a:t>
                      </a:r>
                      <a:r>
                        <a:rPr lang="ru-RU" sz="2400" spc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400" spc="0" baseline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0" lang="en-US" sz="1800" b="1" kern="1200" baseline="-250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2400" spc="0" baseline="0" dirty="0" smtClean="0">
                          <a:solidFill>
                            <a:schemeClr val="tx1"/>
                          </a:solidFill>
                        </a:rPr>
                        <a:t>), шт.</a:t>
                      </a:r>
                      <a:endParaRPr lang="ru-RU" sz="2400" spc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</a:t>
                      </a:r>
                      <a:r>
                        <a:rPr lang="ru-RU" sz="2400" spc="0" dirty="0" smtClean="0"/>
                        <a:t>               10</a:t>
                      </a:r>
                      <a:endParaRPr lang="ru-RU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</a:t>
                      </a:r>
                      <a:r>
                        <a:rPr lang="ru-RU" sz="2400" spc="0" dirty="0" smtClean="0"/>
                        <a:t> 50</a:t>
                      </a:r>
                      <a:endParaRPr lang="ru-RU" sz="2400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baseline="0" dirty="0" smtClean="0">
                          <a:solidFill>
                            <a:schemeClr val="tx1"/>
                          </a:solidFill>
                        </a:rPr>
                        <a:t>                        </a:t>
                      </a:r>
                      <a:r>
                        <a:rPr lang="ru-RU" sz="2400" spc="0" baseline="0" dirty="0" smtClean="0">
                          <a:solidFill>
                            <a:schemeClr val="tx1"/>
                          </a:solidFill>
                        </a:rPr>
                        <a:t> 15</a:t>
                      </a:r>
                      <a:endParaRPr lang="ru-RU" sz="2400" spc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 </a:t>
                      </a:r>
                      <a:r>
                        <a:rPr lang="ru-RU" sz="2400" spc="0" dirty="0" smtClean="0"/>
                        <a:t>42   </a:t>
                      </a:r>
                      <a:r>
                        <a:rPr lang="ru-RU" spc="0" dirty="0" smtClean="0"/>
                        <a:t> </a:t>
                      </a:r>
                      <a:endParaRPr lang="ru-RU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</a:t>
                      </a:r>
                      <a:r>
                        <a:rPr lang="ru-RU" sz="2400" spc="0" dirty="0" smtClean="0"/>
                        <a:t>20</a:t>
                      </a:r>
                      <a:endParaRPr lang="ru-RU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 </a:t>
                      </a:r>
                      <a:r>
                        <a:rPr lang="ru-RU" sz="2400" spc="0" dirty="0" smtClean="0"/>
                        <a:t>32 </a:t>
                      </a:r>
                      <a:endParaRPr lang="ru-RU" sz="2400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</a:t>
                      </a:r>
                      <a:r>
                        <a:rPr lang="ru-RU" sz="2400" spc="0" dirty="0" smtClean="0"/>
                        <a:t>25</a:t>
                      </a:r>
                      <a:endParaRPr lang="ru-RU" sz="24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  </a:t>
                      </a:r>
                      <a:r>
                        <a:rPr lang="ru-RU" sz="2400" spc="0" dirty="0" smtClean="0"/>
                        <a:t>25</a:t>
                      </a:r>
                      <a:endParaRPr lang="ru-RU" sz="2400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</a:t>
                      </a:r>
                      <a:r>
                        <a:rPr lang="ru-RU" sz="2400" spc="0" dirty="0" smtClean="0"/>
                        <a:t>30 </a:t>
                      </a:r>
                      <a:endParaRPr lang="ru-RU" sz="24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</a:t>
                      </a:r>
                      <a:r>
                        <a:rPr lang="ru-RU" sz="2400" spc="0" dirty="0" smtClean="0"/>
                        <a:t> 20</a:t>
                      </a:r>
                      <a:endParaRPr lang="ru-RU" sz="2400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</a:t>
                      </a:r>
                      <a:r>
                        <a:rPr lang="ru-RU" sz="2400" spc="0" dirty="0" smtClean="0"/>
                        <a:t>35</a:t>
                      </a:r>
                      <a:endParaRPr lang="ru-RU" sz="24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 </a:t>
                      </a:r>
                      <a:r>
                        <a:rPr lang="ru-RU" sz="2400" spc="0" dirty="0" smtClean="0"/>
                        <a:t>15</a:t>
                      </a:r>
                      <a:endParaRPr lang="ru-RU" sz="2400" spc="0" dirty="0"/>
                    </a:p>
                  </a:txBody>
                  <a:tcPr/>
                </a:tc>
              </a:tr>
              <a:tr h="551197"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</a:t>
                      </a:r>
                      <a:r>
                        <a:rPr lang="ru-RU" sz="2400" spc="0" dirty="0" smtClean="0"/>
                        <a:t> 40</a:t>
                      </a:r>
                      <a:endParaRPr lang="ru-RU" sz="24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pc="0" dirty="0" smtClean="0"/>
                        <a:t>                          </a:t>
                      </a:r>
                      <a:r>
                        <a:rPr lang="ru-RU" sz="2400" spc="0" dirty="0" smtClean="0"/>
                        <a:t> 10</a:t>
                      </a:r>
                      <a:endParaRPr lang="ru-RU" sz="2400" spc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ЗАКОН 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попиту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</a:rPr>
              <a:t>Закон попиту</a:t>
            </a: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 твердить, що </a:t>
            </a: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</a:rPr>
              <a:t>між ціною і обсягом попиту існує обернений зв’язок</a:t>
            </a:r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</a:rPr>
              <a:t>обсяг попиту скорочується зі зростанням ціни і зростає зі зниженням ціни.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prstTxWarp prst="textChevronInverted">
              <a:avLst/>
            </a:prstTxWarp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Крива </a:t>
            </a:r>
            <a:r>
              <a:rPr lang="ru-RU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попиту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219" name="Содержимое 8"/>
          <p:cNvSpPr>
            <a:spLocks noGrp="1"/>
          </p:cNvSpPr>
          <p:nvPr>
            <p:ph sz="half" idx="1"/>
          </p:nvPr>
        </p:nvSpPr>
        <p:spPr>
          <a:xfrm>
            <a:off x="214313" y="1571625"/>
            <a:ext cx="5143500" cy="47863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    </a:t>
            </a:r>
            <a:r>
              <a:rPr lang="en-US" sz="1800" smtClean="0"/>
              <a:t>    </a:t>
            </a:r>
            <a:r>
              <a:rPr lang="ru-RU" sz="1800" smtClean="0"/>
              <a:t>  </a:t>
            </a:r>
            <a:r>
              <a:rPr lang="ru-RU" sz="2400" i="1" smtClean="0"/>
              <a:t>Р  </a:t>
            </a:r>
            <a:r>
              <a:rPr lang="en-US" sz="2400" i="1" smtClean="0"/>
              <a:t> </a:t>
            </a:r>
            <a:r>
              <a:rPr lang="ru-RU" sz="2400" i="1" smtClean="0"/>
              <a:t>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i="1" smtClean="0"/>
              <a:t>                       </a:t>
            </a:r>
            <a:r>
              <a:rPr lang="en-US" sz="1800" i="1" smtClean="0"/>
              <a:t>D</a:t>
            </a:r>
            <a:endParaRPr lang="ru-RU" sz="1800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i="1" smtClean="0"/>
              <a:t>          </a:t>
            </a:r>
            <a:r>
              <a:rPr lang="en-US" sz="1800" smtClean="0"/>
              <a:t>30</a:t>
            </a:r>
            <a:r>
              <a:rPr lang="en-US" sz="2400" i="1" smtClean="0"/>
              <a:t>           </a:t>
            </a:r>
            <a:endParaRPr lang="ru-RU" sz="2400" i="1" smtClean="0"/>
          </a:p>
          <a:p>
            <a:pPr eaLnBrk="1" hangingPunct="1">
              <a:buFont typeface="Wingdings 2" pitchFamily="18" charset="2"/>
              <a:buNone/>
            </a:pPr>
            <a:endParaRPr lang="ru-RU" sz="2400" i="1" smtClean="0"/>
          </a:p>
          <a:p>
            <a:pPr eaLnBrk="1" hangingPunct="1">
              <a:buFont typeface="Wingdings 2" pitchFamily="18" charset="2"/>
              <a:buNone/>
            </a:pPr>
            <a:endParaRPr lang="ru-RU" sz="2400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i="1" smtClean="0"/>
              <a:t>          </a:t>
            </a:r>
            <a:r>
              <a:rPr lang="en-US" sz="1800" i="1" smtClean="0"/>
              <a:t>15</a:t>
            </a:r>
            <a:r>
              <a:rPr lang="en-US" sz="2400" i="1" smtClean="0"/>
              <a:t>                                         </a:t>
            </a:r>
            <a:endParaRPr lang="ru-RU" sz="2400" i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i="1" smtClean="0"/>
              <a:t>                                                                         D </a:t>
            </a:r>
            <a:endParaRPr lang="ru-RU" sz="1800" i="1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400" i="1" smtClean="0"/>
              <a:t>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b="1" i="1" smtClean="0"/>
              <a:t>        </a:t>
            </a:r>
            <a:r>
              <a:rPr lang="ru-RU" sz="2400" smtClean="0"/>
              <a:t>0</a:t>
            </a:r>
            <a:r>
              <a:rPr lang="ru-RU" sz="2400" b="1" i="1" smtClean="0"/>
              <a:t>              </a:t>
            </a:r>
            <a:r>
              <a:rPr lang="ru-RU" sz="2000" b="1" i="1" smtClean="0"/>
              <a:t>20</a:t>
            </a:r>
            <a:r>
              <a:rPr lang="ru-RU" sz="2400" b="1" i="1" smtClean="0"/>
              <a:t>           </a:t>
            </a:r>
            <a:r>
              <a:rPr lang="ru-RU" sz="2000" b="1" i="1" smtClean="0"/>
              <a:t>42</a:t>
            </a:r>
            <a:r>
              <a:rPr lang="ru-RU" sz="1800" b="1" i="1" smtClean="0"/>
              <a:t> </a:t>
            </a:r>
            <a:r>
              <a:rPr lang="ru-RU" sz="2400" b="1" i="1" smtClean="0"/>
              <a:t>                      </a:t>
            </a:r>
            <a:r>
              <a:rPr lang="en-US" sz="2400" b="1" i="1" smtClean="0"/>
              <a:t>Q</a:t>
            </a:r>
            <a:r>
              <a:rPr lang="ru-RU" sz="2400" b="1" i="1" smtClean="0"/>
              <a:t>                                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sz="half" idx="2"/>
          </p:nvPr>
        </p:nvSpPr>
        <p:spPr>
          <a:xfrm>
            <a:off x="4572000" y="1844675"/>
            <a:ext cx="4572000" cy="44005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mtClean="0"/>
              <a:t>     </a:t>
            </a:r>
            <a:r>
              <a:rPr lang="ru-RU" b="1" smtClean="0"/>
              <a:t>Крива попиту</a:t>
            </a:r>
            <a:r>
              <a:rPr lang="ru-RU" b="1" smtClean="0">
                <a:latin typeface="Arial" charset="0"/>
              </a:rPr>
              <a:t> </a:t>
            </a:r>
            <a:r>
              <a:rPr lang="ru-RU" smtClean="0"/>
              <a:t>показує, що при підвищенні ціни   величина попиту зменшується. Наприклад, якщо ціна зросте з 15 грн. за штуку до 30грн. , то величина попиту зменшиться з 42 до   20 штук.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-427831" y="3785394"/>
            <a:ext cx="3286125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214438" y="5429250"/>
            <a:ext cx="4071937" cy="1588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Дуга 26"/>
          <p:cNvSpPr>
            <a:spLocks noChangeArrowheads="1"/>
          </p:cNvSpPr>
          <p:nvPr/>
        </p:nvSpPr>
        <p:spPr bwMode="auto">
          <a:xfrm rot="-9715608">
            <a:off x="1673225" y="620713"/>
            <a:ext cx="6297613" cy="4259262"/>
          </a:xfrm>
          <a:custGeom>
            <a:avLst/>
            <a:gdLst>
              <a:gd name="T0" fmla="*/ 3148809 w 6297613"/>
              <a:gd name="T1" fmla="*/ 0 h 4259262"/>
              <a:gd name="T2" fmla="*/ 3148807 w 6297613"/>
              <a:gd name="T3" fmla="*/ 2129631 h 4259262"/>
              <a:gd name="T4" fmla="*/ 6170887 w 6297613"/>
              <a:gd name="T5" fmla="*/ 1531543 h 4259262"/>
              <a:gd name="T6" fmla="*/ 11796480 60000 65536"/>
              <a:gd name="T7" fmla="*/ 17694720 60000 65536"/>
              <a:gd name="T8" fmla="*/ 5898240 60000 65536"/>
              <a:gd name="T9" fmla="*/ 3148809 w 6297613"/>
              <a:gd name="T10" fmla="*/ 0 h 4259262"/>
              <a:gd name="T11" fmla="*/ 6170887 w 6297613"/>
              <a:gd name="T12" fmla="*/ 1531543 h 42592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97613" h="4259262" stroke="0">
                <a:moveTo>
                  <a:pt x="3148809" y="0"/>
                </a:moveTo>
                <a:lnTo>
                  <a:pt x="3148808" y="0"/>
                </a:lnTo>
                <a:cubicBezTo>
                  <a:pt x="4547256" y="0"/>
                  <a:pt x="5778146" y="623796"/>
                  <a:pt x="6170887" y="1531542"/>
                </a:cubicBezTo>
                <a:lnTo>
                  <a:pt x="3148807" y="2129631"/>
                </a:lnTo>
                <a:close/>
              </a:path>
              <a:path w="6297613" h="4259262" fill="none">
                <a:moveTo>
                  <a:pt x="3148809" y="0"/>
                </a:moveTo>
                <a:lnTo>
                  <a:pt x="3148808" y="0"/>
                </a:lnTo>
                <a:cubicBezTo>
                  <a:pt x="4547256" y="0"/>
                  <a:pt x="5778146" y="623796"/>
                  <a:pt x="6170887" y="1531542"/>
                </a:cubicBezTo>
              </a:path>
            </a:pathLst>
          </a:custGeom>
          <a:noFill/>
          <a:ln w="5715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219200" y="4283075"/>
            <a:ext cx="1908175" cy="1330325"/>
          </a:xfrm>
          <a:custGeom>
            <a:avLst/>
            <a:gdLst>
              <a:gd name="connsiteX0" fmla="*/ 0 w 1907540"/>
              <a:gd name="connsiteY0" fmla="*/ 0 h 1330960"/>
              <a:gd name="connsiteX1" fmla="*/ 1889760 w 1907540"/>
              <a:gd name="connsiteY1" fmla="*/ 0 h 1330960"/>
              <a:gd name="connsiteX2" fmla="*/ 1889760 w 1907540"/>
              <a:gd name="connsiteY2" fmla="*/ 0 h 1330960"/>
              <a:gd name="connsiteX3" fmla="*/ 1905000 w 1907540"/>
              <a:gd name="connsiteY3" fmla="*/ 1143000 h 1330960"/>
              <a:gd name="connsiteX4" fmla="*/ 1905000 w 1907540"/>
              <a:gd name="connsiteY4" fmla="*/ 1127760 h 133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7540" h="1330960">
                <a:moveTo>
                  <a:pt x="0" y="0"/>
                </a:moveTo>
                <a:lnTo>
                  <a:pt x="1889760" y="0"/>
                </a:lnTo>
                <a:lnTo>
                  <a:pt x="1889760" y="0"/>
                </a:lnTo>
                <a:cubicBezTo>
                  <a:pt x="1892300" y="190500"/>
                  <a:pt x="1902460" y="955040"/>
                  <a:pt x="1905000" y="1143000"/>
                </a:cubicBezTo>
                <a:cubicBezTo>
                  <a:pt x="1907540" y="1330960"/>
                  <a:pt x="1906270" y="1229360"/>
                  <a:pt x="1905000" y="1127760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1219200" y="3143250"/>
            <a:ext cx="852488" cy="2282825"/>
          </a:xfrm>
          <a:custGeom>
            <a:avLst/>
            <a:gdLst>
              <a:gd name="connsiteX0" fmla="*/ 0 w 838200"/>
              <a:gd name="connsiteY0" fmla="*/ 0 h 2255520"/>
              <a:gd name="connsiteX1" fmla="*/ 807720 w 838200"/>
              <a:gd name="connsiteY1" fmla="*/ 0 h 2255520"/>
              <a:gd name="connsiteX2" fmla="*/ 807720 w 838200"/>
              <a:gd name="connsiteY2" fmla="*/ 0 h 2255520"/>
              <a:gd name="connsiteX3" fmla="*/ 838200 w 838200"/>
              <a:gd name="connsiteY3" fmla="*/ 2255520 h 225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255520">
                <a:moveTo>
                  <a:pt x="0" y="0"/>
                </a:moveTo>
                <a:lnTo>
                  <a:pt x="807720" y="0"/>
                </a:lnTo>
                <a:lnTo>
                  <a:pt x="807720" y="0"/>
                </a:lnTo>
                <a:lnTo>
                  <a:pt x="838200" y="2255520"/>
                </a:ln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/>
          <a:lstStyle/>
          <a:p>
            <a:pPr algn="ctr">
              <a:defRPr/>
            </a:pPr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ЗМІНИ В ОБСЯЗІ </a:t>
            </a:r>
            <a:r>
              <a:rPr lang="ru-RU" sz="4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попиту</a:t>
            </a:r>
            <a:endParaRPr lang="uk-UA" sz="4400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pic>
        <p:nvPicPr>
          <p:cNvPr id="11267" name="Picture 5" descr="Rozd 2-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970088"/>
            <a:ext cx="381635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72000" y="1928813"/>
            <a:ext cx="4143375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 </a:t>
            </a:r>
            <a:r>
              <a:rPr lang="uk-UA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цінп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спричиняє </a:t>
            </a:r>
            <a:r>
              <a:rPr lang="uk-UA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зміни в обсязі попиту,</a:t>
            </a:r>
            <a:r>
              <a:rPr lang="uk-UA" sz="3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що графічно відповідає </a:t>
            </a:r>
            <a:r>
              <a:rPr lang="uk-UA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руху між точками на  даній кривій попиту</a:t>
            </a:r>
            <a:endParaRPr lang="uk-UA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uk-UA" sz="4800" b="1" i="1" smtClean="0"/>
              <a:t>ЕФЕКТ ДОХОДУ </a:t>
            </a:r>
            <a:endParaRPr lang="uk-UA" sz="4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467225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> при нижчій ціні людина може купити більше даного товару не зменшуючи при цьому закупки інших необхідних продуктів.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>Тобто наслідки від зниження ціни можна порівняти із наслідками від підвищення рівня доходів.</a:t>
            </a:r>
            <a:endParaRPr lang="uk-U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uk-UA" sz="4800" b="1" i="1" smtClean="0"/>
              <a:t>ЕФЕКТ ЗАМІЩЕННЯ </a:t>
            </a:r>
            <a:endParaRPr lang="uk-UA" sz="4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виражається у тому, що із зниженням ціни у споживачів з’являється бажання придбати дешевші товари замість аналогічних дорожчих. </a:t>
            </a:r>
          </a:p>
          <a:p>
            <a:pPr algn="ctr">
              <a:buNone/>
              <a:defRPr/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</a:rPr>
              <a:t>Наприклад, 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при зниженні цін на м’ясо багато споживачів захочуть замінити ним рибу, яку купляли до цього часу. Відбудеться заміна одного продукту іншим 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algn="ctr"/>
            <a:r>
              <a:rPr lang="uk-UA" b="1" i="1" smtClean="0"/>
              <a:t>Ефект Гіффена</a:t>
            </a:r>
            <a:endParaRPr lang="uk-UA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714500"/>
            <a:ext cx="7572375" cy="4610100"/>
          </a:xfrm>
        </p:spPr>
        <p:txBody>
          <a:bodyPr/>
          <a:lstStyle/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 результаті зниження ціни товару попит на нього зменшується (споживачі вирішують, що це обумовлено погіршенням його якості, і скорочують обсяг споживання цього товару)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sz="28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Ця  ситуація називається 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ефектом </a:t>
            </a:r>
            <a:r>
              <a:rPr lang="uk-UA" sz="2800" b="1" i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Гіффена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а сам товар, 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товаром </a:t>
            </a:r>
            <a:r>
              <a:rPr lang="uk-UA" sz="2800" b="1" i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Гіффена</a:t>
            </a: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sz="28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sz="2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>
              <a:buFont typeface="Wingdings 2" pitchFamily="18" charset="2"/>
              <a:buNone/>
              <a:defRPr/>
            </a:pPr>
            <a:endParaRPr lang="uk-UA" sz="28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1217</TotalTime>
  <Words>891</Words>
  <Application>Microsoft Office PowerPoint</Application>
  <PresentationFormat>Экран (4:3)</PresentationFormat>
  <Paragraphs>153</Paragraphs>
  <Slides>20</Slides>
  <Notes>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Calibri</vt:lpstr>
      <vt:lpstr>Constantia</vt:lpstr>
      <vt:lpstr>Wingdings 2</vt:lpstr>
      <vt:lpstr>Times New Roman</vt:lpstr>
      <vt:lpstr>Garamond</vt:lpstr>
      <vt:lpstr>Wingdings</vt:lpstr>
      <vt:lpstr>Aharoni</vt:lpstr>
      <vt:lpstr>Courier New</vt:lpstr>
      <vt:lpstr>Поток</vt:lpstr>
      <vt:lpstr>ПОПИТ</vt:lpstr>
      <vt:lpstr> попит, обсяг попиту</vt:lpstr>
      <vt:lpstr>Залежність величини попиту від ціни товару (шкала попиту)</vt:lpstr>
      <vt:lpstr>ЗАКОН  попиту</vt:lpstr>
      <vt:lpstr> Крива попиту</vt:lpstr>
      <vt:lpstr>ЗМІНИ В ОБСЯЗІ попиту</vt:lpstr>
      <vt:lpstr>ЕФЕКТ ДОХОДУ </vt:lpstr>
      <vt:lpstr>ЕФЕКТ ЗАМІЩЕННЯ </vt:lpstr>
      <vt:lpstr>Ефект Гіффена</vt:lpstr>
      <vt:lpstr>Ефект Веблена</vt:lpstr>
      <vt:lpstr>ЛІНІЙНА ФУНКЦІЯ ПОПИТУ описується рівнянням:      QD=a–b·P</vt:lpstr>
      <vt:lpstr>    ВПЛИВ НЕЦІНОВИХ ЧИННИКІВ ЗМІНИ ПОПИТУ  </vt:lpstr>
      <vt:lpstr>НЕЦІНОВІ ЧИННИКИ ПОПИТУ</vt:lpstr>
      <vt:lpstr>Доходи споживачів</vt:lpstr>
      <vt:lpstr>Ціни сполучених товарів </vt:lpstr>
      <vt:lpstr>Слайд 16</vt:lpstr>
      <vt:lpstr>Слайд 17</vt:lpstr>
      <vt:lpstr>Слайд 18</vt:lpstr>
      <vt:lpstr>РИНОК ШКІЛЬНОЇ ФОРМИ </vt:lpstr>
      <vt:lpstr>   Ринок матричних принтерів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Admin</cp:lastModifiedBy>
  <cp:revision>106</cp:revision>
  <dcterms:created xsi:type="dcterms:W3CDTF">2008-03-28T07:02:08Z</dcterms:created>
  <dcterms:modified xsi:type="dcterms:W3CDTF">2013-11-18T15:26:44Z</dcterms:modified>
</cp:coreProperties>
</file>