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8" r:id="rId4"/>
    <p:sldId id="257" r:id="rId5"/>
    <p:sldId id="259" r:id="rId6"/>
    <p:sldId id="261" r:id="rId7"/>
    <p:sldId id="260" r:id="rId8"/>
    <p:sldId id="262" r:id="rId9"/>
    <p:sldId id="263" r:id="rId10"/>
    <p:sldId id="264" r:id="rId11"/>
    <p:sldId id="268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FA5"/>
    <a:srgbClr val="1F34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3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00" y="1052513"/>
            <a:ext cx="5183188" cy="1470025"/>
          </a:xfrm>
        </p:spPr>
        <p:txBody>
          <a:bodyPr/>
          <a:lstStyle>
            <a:lvl1pPr algn="r">
              <a:defRPr sz="2800">
                <a:solidFill>
                  <a:srgbClr val="E271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4F9F75E-DD29-466F-B4E7-01EA3C832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F45EF-E618-43AD-886A-ECCD71E88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72313" y="115888"/>
            <a:ext cx="2071687" cy="57610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2488" y="115888"/>
            <a:ext cx="6067425" cy="57610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2024D-89CF-4355-A465-569B62190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3213" y="2295525"/>
            <a:ext cx="6202362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3779A-38A8-4AB7-90DE-E5E2B32C1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A129A-259A-4AEC-B9C4-19D1328D3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2488" y="1949450"/>
            <a:ext cx="3846512" cy="3927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1400" y="1949450"/>
            <a:ext cx="3846513" cy="3927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0C538-1A96-4DD2-AAB9-241D0F778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99F7B-9B68-4E1E-96FA-CFFE7EFB0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85880-EF1C-4148-977E-2220B423C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53F24-5B3D-450D-A128-0DCBD7E397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26A11-7A2C-4583-A06E-288401B7F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73753-D9A9-4FD8-9078-0ADBEE416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5238F-0EFA-4013-AC53-3178FE65A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77522-EDB2-48D5-AB2B-DF16AC2E4F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72313" y="115888"/>
            <a:ext cx="2071687" cy="57610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2488" y="115888"/>
            <a:ext cx="6067425" cy="57610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8613B-EB4B-481C-8411-0D3BD4DEF6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55391-BD9A-466B-A31B-AE778FBB7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2488" y="1949450"/>
            <a:ext cx="3846512" cy="3927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1400" y="1949450"/>
            <a:ext cx="3846513" cy="3927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A77C8-642D-40B3-8A94-84FB76DA2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FFB5D-EC7C-47A0-9C80-2C10B073C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EF53A-BBBA-4D7A-96E8-45957648A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9B0BB-9781-4775-86E1-248E5BF63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1EDA4-C1E9-4946-9D1A-A00B7D8BD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ED9BE-5AE8-4AB5-BD66-2B9610B5C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  <a:br>
              <a:rPr lang="ru-RU" smtClean="0"/>
            </a:br>
            <a:r>
              <a:rPr lang="ru-RU" smtClean="0"/>
              <a:t>Можно в две строки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2488" y="1949450"/>
            <a:ext cx="7845425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6013" y="6365875"/>
            <a:ext cx="549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541B92-0556-4742-A5FA-B4CC21D3D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4" r:id="rId2"/>
    <p:sldLayoutId id="2147483683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200">
          <a:solidFill>
            <a:srgbClr val="2C2C84"/>
          </a:solidFill>
          <a:latin typeface="+mn-lt"/>
          <a:ea typeface="+mn-ea"/>
          <a:cs typeface="+mn-cs"/>
        </a:defRPr>
      </a:lvl1pPr>
      <a:lvl2pPr marL="712788" indent="-180975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C2C84"/>
          </a:solidFill>
          <a:latin typeface="+mn-lt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C2C84"/>
          </a:solidFill>
          <a:latin typeface="+mn-lt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C2C8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  <a:br>
              <a:rPr lang="ru-RU" smtClean="0"/>
            </a:br>
            <a:r>
              <a:rPr lang="ru-RU" smtClean="0"/>
              <a:t>Можно в две строки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2488" y="1949450"/>
            <a:ext cx="7845425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8" y="6365875"/>
            <a:ext cx="838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9297FA-8F9D-4BDE-8AFB-C80542B01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200">
          <a:solidFill>
            <a:srgbClr val="2C2C84"/>
          </a:solidFill>
          <a:latin typeface="+mn-lt"/>
          <a:ea typeface="+mn-ea"/>
          <a:cs typeface="+mn-cs"/>
        </a:defRPr>
      </a:lvl1pPr>
      <a:lvl2pPr marL="712788" indent="-180975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C2C84"/>
          </a:solidFill>
          <a:latin typeface="+mn-lt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C2C84"/>
          </a:solidFill>
          <a:latin typeface="+mn-lt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C2C8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813" y="1000125"/>
            <a:ext cx="7889875" cy="18764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Ринок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праці</a:t>
            </a:r>
            <a:endParaRPr lang="uk-UA" sz="3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2488" y="1949450"/>
            <a:ext cx="7845425" cy="283686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Серед закладів інфраструктури ринку праці слід назвати біржу праці,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рекрутингові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агентства, компанії з найму персоналу тощо. В Україні функції біржі праці виконує </a:t>
            </a:r>
            <a:r>
              <a:rPr lang="uk-UA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Державна служба зайнятості.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927011-68B3-4F52-B4D4-D0197908B96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  <p:pic>
        <p:nvPicPr>
          <p:cNvPr id="5" name="Рисунок 4" descr="dsz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85750"/>
            <a:ext cx="22669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479421_460916_130581001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912" y="4293096"/>
            <a:ext cx="30194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143000"/>
            <a:ext cx="8229600" cy="2643188"/>
          </a:xfrm>
        </p:spPr>
        <p:txBody>
          <a:bodyPr/>
          <a:lstStyle/>
          <a:p>
            <a:pPr eaLnBrk="1" hangingPunct="1"/>
            <a:r>
              <a:rPr lang="uk-UA" smtClean="0">
                <a:latin typeface="Times New Roman" pitchFamily="18" charset="0"/>
                <a:cs typeface="Times New Roman" pitchFamily="18" charset="0"/>
              </a:rPr>
              <a:t>На законодавчому рівні ринок праці регулюється через Конституцію України, Кодекс законів про працю України, Закон «Про охорону праці» тощо.</a:t>
            </a:r>
          </a:p>
        </p:txBody>
      </p:sp>
      <p:pic>
        <p:nvPicPr>
          <p:cNvPr id="3" name="Рисунок 2" descr="1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4000500"/>
            <a:ext cx="1963737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28.0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4214813"/>
            <a:ext cx="207168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ndex_clip_image04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3643313"/>
            <a:ext cx="2033587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ic231_big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0"/>
            <a:ext cx="254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B0AA16-62B8-4463-A61E-9D98E031085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00125" y="214313"/>
            <a:ext cx="70008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Скільки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заробляють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представники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цікавих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професій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США?</a:t>
            </a:r>
            <a:endParaRPr lang="uk-UA" sz="2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46011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500438"/>
            <a:ext cx="3313112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b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2675" y="1412875"/>
            <a:ext cx="5521325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6A1787-0D26-40FA-A18B-F6B1A922C67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  <p:pic>
        <p:nvPicPr>
          <p:cNvPr id="4" name="Рисунок 3" descr="bermuda-cruise-cruis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29" y="6364"/>
            <a:ext cx="8946804" cy="1469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kruiz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9378" y="1801839"/>
            <a:ext cx="7094423" cy="4627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313" y="1571625"/>
            <a:ext cx="6643687" cy="2041525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9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Дякуємо за увагу!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 роботою працювали: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Корнієць Наталя,Шишкова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Марія, Авраменко Влад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1943B-7997-446D-AA03-494E71363DE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3" descr="0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8175" y="115888"/>
            <a:ext cx="7072313" cy="5000625"/>
          </a:xfrm>
        </p:spPr>
        <p:txBody>
          <a:bodyPr/>
          <a:lstStyle/>
          <a:p>
            <a:pPr eaLnBrk="1" hangingPunct="1"/>
            <a:r>
              <a:rPr lang="uk-UA" sz="2800" b="1" smtClean="0">
                <a:solidFill>
                  <a:srgbClr val="3C8C93"/>
                </a:solidFill>
                <a:latin typeface="Times New Roman" pitchFamily="18" charset="0"/>
                <a:cs typeface="Times New Roman" pitchFamily="18" charset="0"/>
              </a:rPr>
              <a:t>Ринок праці 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— це система суспільних відносин, що пов’язані з наймом і пропозицією праці.</a:t>
            </a:r>
            <a:endParaRPr lang="uk-UA" sz="3000" smtClean="0"/>
          </a:p>
        </p:txBody>
      </p:sp>
      <p:pic>
        <p:nvPicPr>
          <p:cNvPr id="5" name="Рисунок 4" descr="22500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13" y="5429250"/>
            <a:ext cx="15240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0080629145442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3284538"/>
            <a:ext cx="3384550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80955_266x19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565400"/>
            <a:ext cx="291623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9814-1u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85750"/>
            <a:ext cx="1857375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50"/>
            <a:ext cx="9144000" cy="392906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а) купівлі-продажу робочої сили, праці: визначення вартості та ціни робочої сили;оплати праці та соціального страхування; забезпечення умов праці та техніки безпеки;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б) забезпечення  зайнятості;</a:t>
            </a:r>
            <a:endParaRPr lang="uk-UA" sz="280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00125" y="142875"/>
            <a:ext cx="657225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Сучасний ринок праці - це система механізмів:</a:t>
            </a:r>
          </a:p>
          <a:p>
            <a:pPr>
              <a:defRPr/>
            </a:pPr>
            <a:endParaRPr lang="uk-UA" dirty="0">
              <a:cs typeface="+mn-cs"/>
            </a:endParaRPr>
          </a:p>
        </p:txBody>
      </p:sp>
      <p:pic>
        <p:nvPicPr>
          <p:cNvPr id="5" name="Рисунок 4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084" y="5172075"/>
            <a:ext cx="5857916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34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2750" y="4505325"/>
            <a:ext cx="2381250" cy="2352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2488" y="1949450"/>
            <a:ext cx="7845425" cy="3336925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в) соціального захисту  найманих  працівників;</a:t>
            </a:r>
          </a:p>
          <a:p>
            <a:pPr eaLnBrk="1" hangingPunct="1">
              <a:buFontTx/>
              <a:buChar char="•"/>
            </a:pP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г) формування та розвитку робочої сили;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д) узгодження попиту та пропозиції робочої сили.</a:t>
            </a:r>
          </a:p>
        </p:txBody>
      </p:sp>
      <p:pic>
        <p:nvPicPr>
          <p:cNvPr id="6" name="Рисунок 5" descr="st7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09041801195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0"/>
            <a:ext cx="6929454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688" y="142875"/>
            <a:ext cx="5214937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solidFill>
                  <a:schemeClr val="accent1">
                    <a:lumMod val="25000"/>
                  </a:schemeClr>
                </a:solidFill>
              </a:rPr>
              <a:t>Принципи функціонування ринку праці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-36513" y="1123950"/>
            <a:ext cx="3500438" cy="2070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Рівність (правова, економічна, нормативна) сторін у відносинах </a:t>
            </a:r>
            <a:r>
              <a:rPr lang="uk-UA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“роботодавець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працівник”</a:t>
            </a:r>
            <a:endParaRPr lang="uk-UA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44988" y="1465263"/>
            <a:ext cx="3929062" cy="1212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Суспільне визнання унікальної цінності праці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16300" y="2852738"/>
            <a:ext cx="5572125" cy="2357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Держава як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посередник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у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забезпечити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трудових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відносин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Раціональне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трудових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ресурсів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dirty="0"/>
          </a:p>
        </p:txBody>
      </p:sp>
      <p:pic>
        <p:nvPicPr>
          <p:cNvPr id="8" name="Рисунок 7" descr="st3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500688"/>
            <a:ext cx="14287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yjuna-vjgs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0"/>
            <a:ext cx="15049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20389-1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851" y="5322099"/>
            <a:ext cx="4667256" cy="14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313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Світова економічна думка називає різні об'єкти купівлі-продажу на ринку праці. Найпоширеніші три точки зору, об'єктом купівлі-продажу є: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313" y="1643063"/>
            <a:ext cx="2214562" cy="1357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Праця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86063" y="1643063"/>
            <a:ext cx="2214562" cy="1357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Робоча сила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86375" y="1484313"/>
            <a:ext cx="2214563" cy="1516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робочої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сили</a:t>
            </a:r>
            <a:endParaRPr lang="uk-UA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4313" y="2928938"/>
            <a:ext cx="24288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Найпопулярніша нині точка зору, прихильниками були В. </a:t>
            </a:r>
            <a:r>
              <a:rPr lang="uk-UA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Петті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німецький економіст М. </a:t>
            </a:r>
            <a:r>
              <a:rPr lang="uk-UA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Гертнер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англійський економіст Дж. </a:t>
            </a:r>
            <a:r>
              <a:rPr lang="uk-UA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Хікс</a:t>
            </a:r>
            <a:endParaRPr lang="uk-UA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29250" y="3000375"/>
            <a:ext cx="1857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Прихильником був М. </a:t>
            </a:r>
            <a:r>
              <a:rPr lang="uk-UA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Туган-Барановський</a:t>
            </a:r>
            <a:endParaRPr lang="uk-UA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786063" y="3000375"/>
            <a:ext cx="2143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Прихильник даного положення К. Маркс та його послідовники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08175" y="4797425"/>
            <a:ext cx="5929313" cy="1785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Заробітна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плата </a:t>
            </a: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винагорода</a:t>
            </a: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обчислена</a:t>
            </a: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у грошовому </a:t>
            </a:r>
            <a:r>
              <a:rPr lang="ru-RU" sz="2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виразі</a:t>
            </a: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яку за </a:t>
            </a:r>
            <a:r>
              <a:rPr lang="ru-RU" sz="2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трудовим</a:t>
            </a: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договором </a:t>
            </a:r>
            <a:r>
              <a:rPr lang="ru-RU" sz="2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власник</a:t>
            </a: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уповноважений</a:t>
            </a: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ним орган </a:t>
            </a:r>
            <a:r>
              <a:rPr lang="ru-RU" sz="2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виплачує</a:t>
            </a: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працівникові</a:t>
            </a: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виконану</a:t>
            </a: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ним роботу.</a:t>
            </a:r>
            <a:endParaRPr lang="uk-UA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p_img_577882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8" y="3071813"/>
            <a:ext cx="1762125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Employment_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1785938"/>
            <a:ext cx="1042987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0" y="373063"/>
            <a:ext cx="7143750" cy="812800"/>
          </a:xfrm>
        </p:spPr>
        <p:txBody>
          <a:bodyPr/>
          <a:lstStyle/>
          <a:p>
            <a:pPr eaLnBrk="1" hangingPunct="1">
              <a:defRPr/>
            </a:pPr>
            <a:r>
              <a:rPr lang="uk-UA" sz="5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Суб'єкти ринку праці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2488" y="1412776"/>
            <a:ext cx="7577137" cy="3816449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домогосподарства (представниками домогосподарств на ринку праці є наймані працівники), які визначають пропозицію робочої сили, праці;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фірми (роботодавці в особі керівників підприємств і організацій), що формують попит на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ержава.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2339224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4643446"/>
            <a:ext cx="3000374" cy="2045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Попит і пропозиція на ринку праці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643063"/>
            <a:ext cx="8501063" cy="5214937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Попит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uk-UA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 готовність придбати товар,яку виявляю покупець за певного рівня ціни. Попит буває індивідуальним та ринковим.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попиту: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Споживая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нормальних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ринкових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виявляє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бажання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придбати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більшу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нижчою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ціною.Отже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обсягом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попиту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ціною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зворотній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язок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Цей зворотній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язок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називають законом попиту.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факторами,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впливають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попит: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ціни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Доходи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покупців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Ціни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uk-UA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Смаки та вподобання покупців;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85875"/>
            <a:ext cx="9144000" cy="142875"/>
          </a:xfrm>
          <a:prstGeom prst="rect">
            <a:avLst/>
          </a:prstGeom>
          <a:solidFill>
            <a:srgbClr val="F9E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75" y="692696"/>
            <a:ext cx="8358188" cy="589225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Пропозиція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вияв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готовності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виробника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створювати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продавати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товар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певного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ціни.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пропозиції: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вищою,то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виробник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готовий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запропонувати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більшу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товарів.Обсяг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пропонування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зростатиме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зростатиме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пропозицію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впливає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ряд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факторів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значною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мірою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визначають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пропозиції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uk-UA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uk-UA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іна товару;</a:t>
            </a:r>
            <a:endParaRPr lang="ru-RU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ціни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ресурси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технології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податки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дотації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покупців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ількість виробників.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endParaRPr lang="uk-UA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3768436" y="3933056"/>
            <a:ext cx="5040560" cy="2520280"/>
            <a:chOff x="357158" y="0"/>
            <a:chExt cx="5929354" cy="1785902"/>
          </a:xfrm>
        </p:grpSpPr>
        <p:pic>
          <p:nvPicPr>
            <p:cNvPr id="33797" name="Рисунок 5" descr="004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7158" y="428604"/>
              <a:ext cx="1357298" cy="1357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Выноска-облако 6"/>
            <p:cNvSpPr/>
            <p:nvPr/>
          </p:nvSpPr>
          <p:spPr>
            <a:xfrm>
              <a:off x="2071670" y="0"/>
              <a:ext cx="4214842" cy="785797"/>
            </a:xfrm>
            <a:prstGeom prst="cloudCallout">
              <a:avLst>
                <a:gd name="adj1" fmla="val -58541"/>
                <a:gd name="adj2" fmla="val 4895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dirty="0">
                  <a:solidFill>
                    <a:schemeClr val="tx1"/>
                  </a:solidFill>
                </a:rPr>
                <a:t>А хто сьогодні потрібен моєму підприємству?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шаблон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466</TotalTime>
  <Words>478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шаблон</vt:lpstr>
      <vt:lpstr>1_Оформление по умолчанию</vt:lpstr>
      <vt:lpstr>Ринок праці</vt:lpstr>
      <vt:lpstr>Презентация PowerPoint</vt:lpstr>
      <vt:lpstr>Презентация PowerPoint</vt:lpstr>
      <vt:lpstr>Презентация PowerPoint</vt:lpstr>
      <vt:lpstr>Презентация PowerPoint</vt:lpstr>
      <vt:lpstr>Світова економічна думка називає різні об'єкти купівлі-продажу на ринку праці. Найпоширеніші три точки зору, об'єктом купівлі-продажу є:</vt:lpstr>
      <vt:lpstr>Суб'єкти ринку праці </vt:lpstr>
      <vt:lpstr>Попит і пропозиція на ринку праці</vt:lpstr>
      <vt:lpstr>Презентация PowerPoint</vt:lpstr>
      <vt:lpstr>Презентация PowerPoint</vt:lpstr>
      <vt:lpstr>На законодавчому рівні ринок праці регулюється через Конституцію України, Кодекс законів про працю України, Закон «Про охорону праці» тощо.</vt:lpstr>
      <vt:lpstr>Презентация PowerPoint</vt:lpstr>
      <vt:lpstr>Презентация PowerPoint</vt:lpstr>
      <vt:lpstr>Дякуємо за увагу!</vt:lpstr>
      <vt:lpstr>Над роботою працювали: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My</dc:creator>
  <cp:lastModifiedBy>My</cp:lastModifiedBy>
  <cp:revision>46</cp:revision>
  <dcterms:modified xsi:type="dcterms:W3CDTF">2013-12-15T17:59:37Z</dcterms:modified>
</cp:coreProperties>
</file>