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1" r:id="rId1"/>
  </p:sldMasterIdLst>
  <p:sldIdLst>
    <p:sldId id="256" r:id="rId2"/>
    <p:sldId id="260" r:id="rId3"/>
    <p:sldId id="257" r:id="rId4"/>
    <p:sldId id="258" r:id="rId5"/>
    <p:sldId id="259"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9310010-D01D-4F2D-9150-805017D9565E}"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2176435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9310010-D01D-4F2D-9150-805017D9565E}"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1497080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9310010-D01D-4F2D-9150-805017D9565E}"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98F52A-FBF4-4206-9B2B-17EE342E7294}"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09088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9310010-D01D-4F2D-9150-805017D9565E}" type="datetimeFigureOut">
              <a:rPr lang="ru-RU" smtClean="0"/>
              <a:t>23.01.2014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3344203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9310010-D01D-4F2D-9150-805017D9565E}" type="datetimeFigureOut">
              <a:rPr lang="ru-RU" smtClean="0"/>
              <a:t>23.01.2014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98F52A-FBF4-4206-9B2B-17EE342E7294}"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5255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9310010-D01D-4F2D-9150-805017D9565E}" type="datetimeFigureOut">
              <a:rPr lang="ru-RU" smtClean="0"/>
              <a:t>23.01.2014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3922565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9310010-D01D-4F2D-9150-805017D9565E}"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2524017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9310010-D01D-4F2D-9150-805017D9565E}"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2420607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9310010-D01D-4F2D-9150-805017D9565E}"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222653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9310010-D01D-4F2D-9150-805017D9565E}"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427799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9310010-D01D-4F2D-9150-805017D9565E}" type="datetimeFigureOut">
              <a:rPr lang="ru-RU" smtClean="0"/>
              <a:t>23.01.2014</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1443067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9310010-D01D-4F2D-9150-805017D9565E}" type="datetimeFigureOut">
              <a:rPr lang="ru-RU" smtClean="0"/>
              <a:t>23.01.2014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531447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9310010-D01D-4F2D-9150-805017D9565E}" type="datetimeFigureOut">
              <a:rPr lang="ru-RU" smtClean="0"/>
              <a:t>23.01.2014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2781744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10010-D01D-4F2D-9150-805017D9565E}" type="datetimeFigureOut">
              <a:rPr lang="ru-RU" smtClean="0"/>
              <a:t>23.01.2014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889901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9310010-D01D-4F2D-9150-805017D9565E}" type="datetimeFigureOut">
              <a:rPr lang="ru-RU" smtClean="0"/>
              <a:t>23.01.2014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3753284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9310010-D01D-4F2D-9150-805017D9565E}" type="datetimeFigureOut">
              <a:rPr lang="ru-RU" smtClean="0"/>
              <a:t>23.01.2014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898F52A-FBF4-4206-9B2B-17EE342E7294}" type="slidenum">
              <a:rPr lang="ru-RU" smtClean="0"/>
              <a:t>‹#›</a:t>
            </a:fld>
            <a:endParaRPr lang="ru-RU"/>
          </a:p>
        </p:txBody>
      </p:sp>
    </p:spTree>
    <p:extLst>
      <p:ext uri="{BB962C8B-B14F-4D97-AF65-F5344CB8AC3E}">
        <p14:creationId xmlns:p14="http://schemas.microsoft.com/office/powerpoint/2010/main" val="1528216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9310010-D01D-4F2D-9150-805017D9565E}" type="datetimeFigureOut">
              <a:rPr lang="ru-RU" smtClean="0"/>
              <a:t>23.01.2014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898F52A-FBF4-4206-9B2B-17EE342E7294}" type="slidenum">
              <a:rPr lang="ru-RU" smtClean="0"/>
              <a:t>‹#›</a:t>
            </a:fld>
            <a:endParaRPr lang="ru-RU"/>
          </a:p>
        </p:txBody>
      </p:sp>
    </p:spTree>
    <p:extLst>
      <p:ext uri="{BB962C8B-B14F-4D97-AF65-F5344CB8AC3E}">
        <p14:creationId xmlns:p14="http://schemas.microsoft.com/office/powerpoint/2010/main" val="3292096534"/>
      </p:ext>
    </p:extLst>
  </p:cSld>
  <p:clrMap bg1="lt1" tx1="dk1" bg2="lt2" tx2="dk2" accent1="accent1" accent2="accent2" accent3="accent3" accent4="accent4" accent5="accent5" accent6="accent6" hlink="hlink" folHlink="folHlink"/>
  <p:sldLayoutIdLst>
    <p:sldLayoutId id="2147483972" r:id="rId1"/>
    <p:sldLayoutId id="2147483973" r:id="rId2"/>
    <p:sldLayoutId id="214748397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 id="2147483983" r:id="rId12"/>
    <p:sldLayoutId id="2147483984" r:id="rId13"/>
    <p:sldLayoutId id="2147483985" r:id="rId14"/>
    <p:sldLayoutId id="2147483986" r:id="rId15"/>
    <p:sldLayoutId id="2147483987"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97451" y="2769972"/>
            <a:ext cx="8915399" cy="2262781"/>
          </a:xfrm>
        </p:spPr>
        <p:txBody>
          <a:bodyPr>
            <a:normAutofit/>
          </a:bodyPr>
          <a:lstStyle/>
          <a:p>
            <a:r>
              <a:rPr lang="en-US" sz="4800" dirty="0" smtClean="0">
                <a:latin typeface="+mn-lt"/>
              </a:rPr>
              <a:t>Works of </a:t>
            </a:r>
            <a:r>
              <a:rPr lang="en-US" sz="4800" dirty="0">
                <a:latin typeface="+mn-lt"/>
              </a:rPr>
              <a:t>Ernest Hemingway</a:t>
            </a:r>
            <a:endParaRPr lang="ru-RU" sz="4800" dirty="0">
              <a:latin typeface="+mn-lt"/>
            </a:endParaRPr>
          </a:p>
        </p:txBody>
      </p:sp>
    </p:spTree>
    <p:extLst>
      <p:ext uri="{BB962C8B-B14F-4D97-AF65-F5344CB8AC3E}">
        <p14:creationId xmlns:p14="http://schemas.microsoft.com/office/powerpoint/2010/main" val="2231908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92252" y="203980"/>
            <a:ext cx="5117692" cy="669231"/>
          </a:xfrm>
        </p:spPr>
        <p:txBody>
          <a:bodyPr/>
          <a:lstStyle/>
          <a:p>
            <a:r>
              <a:rPr lang="en-US" dirty="0"/>
              <a:t>Influence and legacy</a:t>
            </a:r>
            <a:endParaRPr lang="ru-RU" dirty="0"/>
          </a:p>
        </p:txBody>
      </p:sp>
      <p:sp>
        <p:nvSpPr>
          <p:cNvPr id="4" name="Объект 3"/>
          <p:cNvSpPr>
            <a:spLocks noGrp="1"/>
          </p:cNvSpPr>
          <p:nvPr>
            <p:ph sz="half" idx="2"/>
          </p:nvPr>
        </p:nvSpPr>
        <p:spPr>
          <a:xfrm>
            <a:off x="689318" y="5043276"/>
            <a:ext cx="11117433" cy="1646708"/>
          </a:xfrm>
        </p:spPr>
        <p:txBody>
          <a:bodyPr>
            <a:normAutofit fontScale="85000" lnSpcReduction="10000"/>
          </a:bodyPr>
          <a:lstStyle/>
          <a:p>
            <a:pPr marL="0" indent="0" algn="ctr">
              <a:buNone/>
            </a:pPr>
            <a:r>
              <a:rPr lang="en-US" dirty="0"/>
              <a:t>Hemingway's legacy to American literature is his style: writers who came after him emulated it or avoided it</a:t>
            </a:r>
            <a:r>
              <a:rPr lang="en-US" dirty="0" smtClean="0"/>
              <a:t>.</a:t>
            </a:r>
            <a:r>
              <a:rPr lang="en-US" dirty="0"/>
              <a:t> After his reputation was established with the publication of </a:t>
            </a:r>
            <a:r>
              <a:rPr lang="en-US" i="1" dirty="0"/>
              <a:t>The Sun Also Rises</a:t>
            </a:r>
            <a:r>
              <a:rPr lang="en-US" dirty="0"/>
              <a:t>, he became the spokesperson for the post–World War I generation, having established a style to follow</a:t>
            </a:r>
            <a:r>
              <a:rPr lang="en-US" dirty="0" smtClean="0"/>
              <a:t>.</a:t>
            </a:r>
            <a:r>
              <a:rPr lang="en-US" dirty="0"/>
              <a:t> His books were burned in Berlin in 1933, "as being a monument of modern decadence". His parents disavowed his literature as "filth</a:t>
            </a:r>
            <a:r>
              <a:rPr lang="en-US" dirty="0" smtClean="0"/>
              <a:t>".</a:t>
            </a:r>
            <a:r>
              <a:rPr lang="en-US" dirty="0"/>
              <a:t> Reynolds asserts the legacy is that "he left stories and novels so starkly moving that some have become part of our cultural heritage</a:t>
            </a:r>
            <a:r>
              <a:rPr lang="en-US" dirty="0" smtClean="0"/>
              <a:t>".</a:t>
            </a:r>
            <a:r>
              <a:rPr lang="en-US" dirty="0"/>
              <a:t> In a 2004 speech at the John F. Kennedy Library, Russell Banks declared that he, like many male writers of his generation, was influenced by Hemingway's writing philosophy, style, and public image</a:t>
            </a:r>
            <a:r>
              <a:rPr lang="en-US" dirty="0" smtClean="0"/>
              <a:t>.</a:t>
            </a:r>
            <a:endParaRPr lang="ru-RU" dirty="0"/>
          </a:p>
        </p:txBody>
      </p:sp>
      <p:pic>
        <p:nvPicPr>
          <p:cNvPr id="6" name="Объект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8575" y="1069118"/>
            <a:ext cx="6178377" cy="3778250"/>
          </a:xfrm>
          <a:prstGeom prst="rect">
            <a:avLst/>
          </a:prstGeom>
        </p:spPr>
      </p:pic>
    </p:spTree>
    <p:extLst>
      <p:ext uri="{BB962C8B-B14F-4D97-AF65-F5344CB8AC3E}">
        <p14:creationId xmlns:p14="http://schemas.microsoft.com/office/powerpoint/2010/main" val="2679899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Influence and legacy</a:t>
            </a:r>
            <a:endParaRPr lang="ru-RU" dirty="0"/>
          </a:p>
        </p:txBody>
      </p:sp>
      <p:pic>
        <p:nvPicPr>
          <p:cNvPr id="6"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93853" y="1823534"/>
            <a:ext cx="3255941" cy="438299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Объект 6"/>
          <p:cNvSpPr>
            <a:spLocks noGrp="1"/>
          </p:cNvSpPr>
          <p:nvPr>
            <p:ph sz="half" idx="2"/>
          </p:nvPr>
        </p:nvSpPr>
        <p:spPr>
          <a:xfrm>
            <a:off x="5848865" y="1749393"/>
            <a:ext cx="5655746" cy="4382998"/>
          </a:xfrm>
        </p:spPr>
        <p:txBody>
          <a:bodyPr>
            <a:noAutofit/>
          </a:bodyPr>
          <a:lstStyle/>
          <a:p>
            <a:pPr marL="0" indent="0" algn="ctr">
              <a:buNone/>
            </a:pPr>
            <a:r>
              <a:rPr lang="en-US" sz="1400" dirty="0"/>
              <a:t>The influence is evident with the many restaurants named "Hemingway"; and the proliferation of bars called "Harry's" (a nod to the bar in </a:t>
            </a:r>
            <a:r>
              <a:rPr lang="en-US" sz="1400" i="1" dirty="0"/>
              <a:t>Across the River and Into the Trees</a:t>
            </a:r>
            <a:r>
              <a:rPr lang="en-US" sz="1400" dirty="0" smtClean="0"/>
              <a:t>).</a:t>
            </a:r>
            <a:r>
              <a:rPr lang="en-US" sz="1400" dirty="0"/>
              <a:t> A line of Hemingway furniture, promoted by Hemingway's son Jack (</a:t>
            </a:r>
            <a:r>
              <a:rPr lang="en-US" sz="1400" dirty="0" err="1"/>
              <a:t>Bumby</a:t>
            </a:r>
            <a:r>
              <a:rPr lang="en-US" sz="1400" dirty="0"/>
              <a:t>), has pieces such as the "Kilimanjaro" bedside table, and a "Catherine" slip-covered sofa. Montblanc offers a Hemingway fountain pen, and a line of Hemingway safari clothes has been created</a:t>
            </a:r>
            <a:r>
              <a:rPr lang="en-US" sz="1400" dirty="0" smtClean="0"/>
              <a:t>.</a:t>
            </a:r>
            <a:endParaRPr lang="en-US" sz="1400" dirty="0"/>
          </a:p>
          <a:p>
            <a:pPr marL="0" indent="0" algn="ctr">
              <a:buNone/>
            </a:pPr>
            <a:r>
              <a:rPr lang="en-US" sz="1400" dirty="0"/>
              <a:t>In 1965 Mary Hemingway established the Hemingway Foundation and in the 1970s she donated her husband's papers to the John F. Kennedy Library. In 1980 a group of Hemingway scholars gathered to assess the donated papers, subsequently forming the Hemingway Society, "committed to supporting and fostering Hemingway scholarship</a:t>
            </a:r>
            <a:r>
              <a:rPr lang="en-US" sz="1400" dirty="0" smtClean="0"/>
              <a:t>".</a:t>
            </a:r>
            <a:endParaRPr lang="en-US" sz="1400" dirty="0"/>
          </a:p>
          <a:p>
            <a:pPr marL="0" indent="0" algn="ctr">
              <a:buNone/>
            </a:pPr>
            <a:r>
              <a:rPr lang="en-US" sz="1400" dirty="0"/>
              <a:t>Ray Bradbury wrote </a:t>
            </a:r>
            <a:r>
              <a:rPr lang="en-US" sz="1400" i="1" dirty="0"/>
              <a:t>The Kilimanjaro Device</a:t>
            </a:r>
            <a:r>
              <a:rPr lang="en-US" sz="1400" dirty="0"/>
              <a:t>, in which Hemingway is transported to the top of Mount Kilimanjaro</a:t>
            </a:r>
            <a:r>
              <a:rPr lang="en-US" sz="1400" dirty="0" smtClean="0"/>
              <a:t>.</a:t>
            </a:r>
            <a:r>
              <a:rPr lang="en-US" sz="1400" dirty="0"/>
              <a:t> The 1993 film </a:t>
            </a:r>
            <a:r>
              <a:rPr lang="en-US" sz="1400" i="1" dirty="0"/>
              <a:t>Wrestling Ernest Hemingway</a:t>
            </a:r>
            <a:r>
              <a:rPr lang="en-US" sz="1400" dirty="0"/>
              <a:t>, about the friendship of two retired men in a seaside town in Florida, is named after a story one of the characters (played by Richard Harris) tells about having wrestled Hemingway in the 1930s</a:t>
            </a:r>
            <a:r>
              <a:rPr lang="en-US" sz="1400" dirty="0" smtClean="0"/>
              <a:t>.</a:t>
            </a:r>
            <a:r>
              <a:rPr lang="en-US" sz="1400" dirty="0"/>
              <a:t/>
            </a:r>
            <a:br>
              <a:rPr lang="en-US" sz="1400" dirty="0"/>
            </a:br>
            <a:endParaRPr lang="ru-RU" sz="1400" dirty="0"/>
          </a:p>
        </p:txBody>
      </p:sp>
    </p:spTree>
    <p:extLst>
      <p:ext uri="{BB962C8B-B14F-4D97-AF65-F5344CB8AC3E}">
        <p14:creationId xmlns:p14="http://schemas.microsoft.com/office/powerpoint/2010/main" val="158287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68644" y="5410295"/>
            <a:ext cx="8911687" cy="1280890"/>
          </a:xfrm>
        </p:spPr>
        <p:txBody>
          <a:bodyPr>
            <a:normAutofit/>
          </a:bodyPr>
          <a:lstStyle/>
          <a:p>
            <a:pPr algn="ctr"/>
            <a:r>
              <a:rPr lang="en-US" sz="7200" dirty="0"/>
              <a:t>Writing style</a:t>
            </a:r>
            <a:endParaRPr lang="ru-RU" sz="7200" dirty="0"/>
          </a:p>
        </p:txBody>
      </p:sp>
    </p:spTree>
    <p:extLst>
      <p:ext uri="{BB962C8B-B14F-4D97-AF65-F5344CB8AC3E}">
        <p14:creationId xmlns:p14="http://schemas.microsoft.com/office/powerpoint/2010/main" val="901473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02125" y="698251"/>
            <a:ext cx="8594060" cy="529187"/>
          </a:xfrm>
        </p:spPr>
        <p:txBody>
          <a:bodyPr>
            <a:normAutofit fontScale="90000"/>
          </a:bodyPr>
          <a:lstStyle/>
          <a:p>
            <a:r>
              <a:rPr lang="en-US" dirty="0"/>
              <a:t>Writing style</a:t>
            </a:r>
            <a:br>
              <a:rPr lang="en-US" dirty="0"/>
            </a:br>
            <a:endParaRPr lang="ru-RU" dirty="0"/>
          </a:p>
        </p:txBody>
      </p:sp>
      <p:sp>
        <p:nvSpPr>
          <p:cNvPr id="4" name="Объект 3"/>
          <p:cNvSpPr>
            <a:spLocks noGrp="1"/>
          </p:cNvSpPr>
          <p:nvPr>
            <p:ph sz="half" idx="2"/>
          </p:nvPr>
        </p:nvSpPr>
        <p:spPr>
          <a:xfrm>
            <a:off x="1128585" y="1746241"/>
            <a:ext cx="5770570" cy="4754271"/>
          </a:xfrm>
        </p:spPr>
        <p:txBody>
          <a:bodyPr>
            <a:normAutofit fontScale="92500"/>
          </a:bodyPr>
          <a:lstStyle/>
          <a:p>
            <a:pPr marL="0" indent="0" algn="ctr">
              <a:buNone/>
            </a:pPr>
            <a:r>
              <a:rPr lang="en-US" dirty="0"/>
              <a:t>The </a:t>
            </a:r>
            <a:r>
              <a:rPr lang="en-US" i="1" dirty="0"/>
              <a:t>New York Times</a:t>
            </a:r>
            <a:r>
              <a:rPr lang="en-US" dirty="0"/>
              <a:t> wrote in 1926 of Hemingway's first novel, "No amount of analysis can convey the quality of </a:t>
            </a:r>
            <a:r>
              <a:rPr lang="en-US" i="1" dirty="0"/>
              <a:t>The Sun Also Rises</a:t>
            </a:r>
            <a:r>
              <a:rPr lang="en-US" dirty="0"/>
              <a:t>. It is a truly gripping story, told in a lean, hard, athletic narrative prose that puts more literary English to shame</a:t>
            </a:r>
            <a:r>
              <a:rPr lang="en-US" dirty="0" smtClean="0"/>
              <a:t>."</a:t>
            </a:r>
            <a:r>
              <a:rPr lang="en-US" dirty="0"/>
              <a:t> </a:t>
            </a:r>
            <a:r>
              <a:rPr lang="en-US" i="1" dirty="0"/>
              <a:t>The Sun Also Rises</a:t>
            </a:r>
            <a:r>
              <a:rPr lang="en-US" dirty="0"/>
              <a:t> is written in spare, tight prose that influenced countless crime and pulp fiction novels and made Hemingway famous</a:t>
            </a:r>
            <a:r>
              <a:rPr lang="en-US" dirty="0" smtClean="0"/>
              <a:t>.</a:t>
            </a:r>
            <a:r>
              <a:rPr lang="en-US" dirty="0"/>
              <a:t> In 1954, when Hemingway was awarded the Nobel Prize for Literature, it was for "his mastery of the art of narrative, most recently demonstrated in </a:t>
            </a:r>
            <a:r>
              <a:rPr lang="en-US" i="1" dirty="0"/>
              <a:t>The Old Man and the Sea</a:t>
            </a:r>
            <a:r>
              <a:rPr lang="en-US" dirty="0"/>
              <a:t>, and for the influence that he has exerted on contemporary style</a:t>
            </a:r>
            <a:r>
              <a:rPr lang="en-US" dirty="0" smtClean="0"/>
              <a:t>."</a:t>
            </a:r>
            <a:r>
              <a:rPr lang="en-US" dirty="0"/>
              <a:t> Paul Smith writes that in his first stories published </a:t>
            </a:r>
            <a:r>
              <a:rPr lang="en-US" i="1" dirty="0"/>
              <a:t>In Our Time</a:t>
            </a:r>
            <a:r>
              <a:rPr lang="en-US" dirty="0"/>
              <a:t> that Hemingway was still experimenting with his writing style</a:t>
            </a:r>
            <a:r>
              <a:rPr lang="en-US" dirty="0" smtClean="0"/>
              <a:t>,</a:t>
            </a:r>
            <a:r>
              <a:rPr lang="en-US" dirty="0"/>
              <a:t> he avoided complicated syntax and about 70 percent of the sentences are simple sentences—a childlike syntax without subordination</a:t>
            </a:r>
            <a:r>
              <a:rPr lang="en-US" dirty="0" smtClean="0"/>
              <a:t>.</a:t>
            </a:r>
            <a:endParaRPr lang="ru-RU" dirty="0"/>
          </a:p>
        </p:txBody>
      </p:sp>
      <p:pic>
        <p:nvPicPr>
          <p:cNvPr id="7" name="Объект 6"/>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8328704" y="1750117"/>
            <a:ext cx="3253695" cy="47503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130002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71648" y="79100"/>
            <a:ext cx="8911687" cy="660993"/>
          </a:xfrm>
        </p:spPr>
        <p:txBody>
          <a:bodyPr/>
          <a:lstStyle/>
          <a:p>
            <a:pPr algn="r"/>
            <a:r>
              <a:rPr lang="en-US" dirty="0"/>
              <a:t>Writing style</a:t>
            </a:r>
            <a:endParaRPr lang="ru-RU"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149037" y="1285103"/>
            <a:ext cx="5741995" cy="344519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Объект 3"/>
          <p:cNvSpPr>
            <a:spLocks noGrp="1"/>
          </p:cNvSpPr>
          <p:nvPr>
            <p:ph sz="half" idx="2"/>
          </p:nvPr>
        </p:nvSpPr>
        <p:spPr>
          <a:xfrm>
            <a:off x="535460" y="5159328"/>
            <a:ext cx="10969151" cy="1698672"/>
          </a:xfrm>
        </p:spPr>
        <p:txBody>
          <a:bodyPr>
            <a:normAutofit/>
          </a:bodyPr>
          <a:lstStyle/>
          <a:p>
            <a:pPr marL="0" indent="0" algn="ctr">
              <a:buNone/>
            </a:pPr>
            <a:r>
              <a:rPr lang="en-US" dirty="0"/>
              <a:t>Henry Louis Gates believes Hemingway's style was fundamentally shaped "in reaction to [his] experience of world war". After World War I, he and other modernists "lost faith in the central institutions of Western civilization," by reacting against the elaborate style of 19th century writers and by creating a style "in which meaning is established through dialogue, through action, and silences—a fiction in which nothing crucial—or at least very little—is stated explicitly</a:t>
            </a:r>
            <a:r>
              <a:rPr lang="en-US" dirty="0" smtClean="0"/>
              <a:t>."</a:t>
            </a:r>
            <a:endParaRPr lang="ru-RU" dirty="0"/>
          </a:p>
        </p:txBody>
      </p:sp>
    </p:spTree>
    <p:extLst>
      <p:ext uri="{BB962C8B-B14F-4D97-AF65-F5344CB8AC3E}">
        <p14:creationId xmlns:p14="http://schemas.microsoft.com/office/powerpoint/2010/main" val="3522958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3534" y="648823"/>
            <a:ext cx="8911687" cy="636279"/>
          </a:xfrm>
        </p:spPr>
        <p:txBody>
          <a:bodyPr>
            <a:normAutofit fontScale="90000"/>
          </a:bodyPr>
          <a:lstStyle/>
          <a:p>
            <a:pPr algn="ctr"/>
            <a:r>
              <a:rPr lang="en-US" dirty="0"/>
              <a:t>Writing style</a:t>
            </a:r>
            <a:endParaRPr lang="ru-RU" dirty="0"/>
          </a:p>
        </p:txBody>
      </p:sp>
      <p:sp>
        <p:nvSpPr>
          <p:cNvPr id="3" name="Объект 2"/>
          <p:cNvSpPr>
            <a:spLocks noGrp="1"/>
          </p:cNvSpPr>
          <p:nvPr>
            <p:ph sz="half" idx="1"/>
          </p:nvPr>
        </p:nvSpPr>
        <p:spPr>
          <a:xfrm>
            <a:off x="1598141" y="1777544"/>
            <a:ext cx="5304935" cy="4489734"/>
          </a:xfrm>
        </p:spPr>
        <p:txBody>
          <a:bodyPr>
            <a:normAutofit/>
          </a:bodyPr>
          <a:lstStyle/>
          <a:p>
            <a:pPr marL="0" indent="0">
              <a:buNone/>
            </a:pPr>
            <a:r>
              <a:rPr lang="en-US" dirty="0"/>
              <a:t>In his literature, and in his personal writing, Hemingway habitually used the word "and" in place of commas. This use of polysyndeton may serve to convey immediacy. Hemingway's polysyndetonic sentence—or in later works his use of subordinate clauses—uses conjunctions to juxtapose startling visions and images; Jackson Benson compares them to haikus</a:t>
            </a:r>
            <a:r>
              <a:rPr lang="en-US" dirty="0" smtClean="0"/>
              <a:t>.</a:t>
            </a:r>
            <a:r>
              <a:rPr lang="en-US" dirty="0"/>
              <a:t> Many of Hemingway's followers misinterpreted his lead and frowned upon all expression of emotion</a:t>
            </a:r>
            <a:r>
              <a:rPr lang="en-US" dirty="0" smtClean="0"/>
              <a:t>; Saul </a:t>
            </a:r>
            <a:r>
              <a:rPr lang="en-US" dirty="0"/>
              <a:t>Bellow satirized this style as "Do you have emotions? Strangle them</a:t>
            </a:r>
            <a:r>
              <a:rPr lang="en-US" dirty="0" smtClean="0"/>
              <a:t>."</a:t>
            </a:r>
            <a:r>
              <a:rPr lang="en-US" dirty="0"/>
              <a:t> However, Hemingway's intent was not to eliminate emotion, but to portray it more scientifically.</a:t>
            </a:r>
            <a:endParaRPr lang="ru-RU"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7909005" y="1777544"/>
            <a:ext cx="3691754" cy="44897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33047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7980471" y="5451484"/>
            <a:ext cx="3725498" cy="1287068"/>
          </a:xfrm>
        </p:spPr>
        <p:txBody>
          <a:bodyPr>
            <a:normAutofit fontScale="90000"/>
          </a:bodyPr>
          <a:lstStyle/>
          <a:p>
            <a:r>
              <a:rPr lang="en-US" sz="8000" dirty="0"/>
              <a:t>Themes</a:t>
            </a:r>
            <a:r>
              <a:rPr lang="en-US" dirty="0"/>
              <a:t/>
            </a:r>
            <a:br>
              <a:rPr lang="en-US" dirty="0"/>
            </a:br>
            <a:endParaRPr lang="ru-RU" dirty="0"/>
          </a:p>
        </p:txBody>
      </p:sp>
    </p:spTree>
    <p:extLst>
      <p:ext uri="{BB962C8B-B14F-4D97-AF65-F5344CB8AC3E}">
        <p14:creationId xmlns:p14="http://schemas.microsoft.com/office/powerpoint/2010/main" val="2558804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09060" y="146315"/>
            <a:ext cx="2139243" cy="726895"/>
          </a:xfrm>
        </p:spPr>
        <p:txBody>
          <a:bodyPr>
            <a:normAutofit fontScale="90000"/>
          </a:bodyPr>
          <a:lstStyle/>
          <a:p>
            <a:r>
              <a:rPr lang="en-US" dirty="0"/>
              <a:t>Themes</a:t>
            </a:r>
            <a:br>
              <a:rPr lang="en-US" dirty="0"/>
            </a:br>
            <a:endParaRPr lang="ru-RU"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42174" y="1586482"/>
            <a:ext cx="3173307" cy="4857102"/>
          </a:xfrm>
          <a:prstGeom prst="rect">
            <a:avLst/>
          </a:prstGeom>
          <a:ln>
            <a:noFill/>
          </a:ln>
          <a:effectLst>
            <a:outerShdw blurRad="292100" dist="139700" dir="2700000" algn="tl" rotWithShape="0">
              <a:srgbClr val="333333">
                <a:alpha val="65000"/>
              </a:srgbClr>
            </a:outerShdw>
          </a:effectLst>
        </p:spPr>
      </p:pic>
      <p:sp>
        <p:nvSpPr>
          <p:cNvPr id="4" name="Объект 3"/>
          <p:cNvSpPr>
            <a:spLocks noGrp="1"/>
          </p:cNvSpPr>
          <p:nvPr>
            <p:ph sz="half" idx="2"/>
          </p:nvPr>
        </p:nvSpPr>
        <p:spPr>
          <a:xfrm>
            <a:off x="5469924" y="1586482"/>
            <a:ext cx="6034687" cy="4857101"/>
          </a:xfrm>
        </p:spPr>
        <p:txBody>
          <a:bodyPr>
            <a:normAutofit fontScale="85000" lnSpcReduction="10000"/>
          </a:bodyPr>
          <a:lstStyle/>
          <a:p>
            <a:pPr marL="0" indent="0" algn="ctr">
              <a:buNone/>
            </a:pPr>
            <a:r>
              <a:rPr lang="en-US" dirty="0"/>
              <a:t>The popularity of Hemingway's work to a great extent is based on the themes, which according to scholar Frederic Svoboda are love, war, wilderness and loss, all of which are strongly evident in the body of work</a:t>
            </a:r>
            <a:r>
              <a:rPr lang="en-US" dirty="0" smtClean="0"/>
              <a:t>.</a:t>
            </a:r>
            <a:r>
              <a:rPr lang="en-US" dirty="0"/>
              <a:t> These are recurring themes of American literature, which are clearly evident in Hemingway's work. Critic Leslie Fiedler sees the theme he defines as "The Sacred Land"—the American West—extended in Hemingway's work to include mountains in Spain, Switzerland and Africa, and to the streams of Michigan. The American West is given a symbolic nod with the naming of the "Hotel Montana" in </a:t>
            </a:r>
            <a:r>
              <a:rPr lang="en-US" i="1" dirty="0"/>
              <a:t>The Sun Also Rises</a:t>
            </a:r>
            <a:r>
              <a:rPr lang="en-US" dirty="0"/>
              <a:t> and </a:t>
            </a:r>
            <a:r>
              <a:rPr lang="en-US" i="1" dirty="0"/>
              <a:t>For Whom the Bell Tolls</a:t>
            </a:r>
            <a:r>
              <a:rPr lang="en-US" dirty="0" smtClean="0"/>
              <a:t>.</a:t>
            </a:r>
            <a:r>
              <a:rPr lang="en-US" dirty="0"/>
              <a:t> According to </a:t>
            </a:r>
            <a:r>
              <a:rPr lang="en-US" dirty="0" err="1"/>
              <a:t>Stoltzfus</a:t>
            </a:r>
            <a:r>
              <a:rPr lang="en-US" dirty="0"/>
              <a:t> and Fiedler, Hemingway's nature is a place for rebirth, for therapy, and the hunter or fisherman has a moment of transcendence when the prey is killed</a:t>
            </a:r>
            <a:r>
              <a:rPr lang="en-US" dirty="0" smtClean="0"/>
              <a:t>.</a:t>
            </a:r>
            <a:r>
              <a:rPr lang="en-US" dirty="0"/>
              <a:t> Nature is where men are without women: men fish; men hunt; men find redemption in nature</a:t>
            </a:r>
            <a:r>
              <a:rPr lang="en-US" dirty="0" smtClean="0"/>
              <a:t>.</a:t>
            </a:r>
            <a:r>
              <a:rPr lang="en-US" dirty="0"/>
              <a:t> Although Hemingway writes about sports, Carlos Baker believes the emphasis is more on the athlete than the sport</a:t>
            </a:r>
            <a:r>
              <a:rPr lang="en-US" dirty="0" smtClean="0"/>
              <a:t>,</a:t>
            </a:r>
            <a:r>
              <a:rPr lang="en-US" dirty="0"/>
              <a:t> while </a:t>
            </a:r>
            <a:r>
              <a:rPr lang="en-US" dirty="0" err="1"/>
              <a:t>Beegel</a:t>
            </a:r>
            <a:r>
              <a:rPr lang="en-US" dirty="0"/>
              <a:t> sees the essence of Hemingway as an American naturalist, as reflected in such detailed descriptions as can be found in "Big Two-Hearted River</a:t>
            </a:r>
            <a:r>
              <a:rPr lang="en-US" dirty="0" smtClean="0"/>
              <a:t>".</a:t>
            </a:r>
            <a:endParaRPr lang="ru-RU" dirty="0"/>
          </a:p>
        </p:txBody>
      </p:sp>
    </p:spTree>
    <p:extLst>
      <p:ext uri="{BB962C8B-B14F-4D97-AF65-F5344CB8AC3E}">
        <p14:creationId xmlns:p14="http://schemas.microsoft.com/office/powerpoint/2010/main" val="884532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6449" y="640586"/>
            <a:ext cx="2267400" cy="693944"/>
          </a:xfrm>
        </p:spPr>
        <p:txBody>
          <a:bodyPr/>
          <a:lstStyle/>
          <a:p>
            <a:r>
              <a:rPr lang="en-US" dirty="0"/>
              <a:t>Themes</a:t>
            </a:r>
            <a:endParaRPr lang="ru-RU" dirty="0"/>
          </a:p>
        </p:txBody>
      </p:sp>
      <p:sp>
        <p:nvSpPr>
          <p:cNvPr id="3" name="Объект 2"/>
          <p:cNvSpPr>
            <a:spLocks noGrp="1"/>
          </p:cNvSpPr>
          <p:nvPr>
            <p:ph sz="half" idx="1"/>
          </p:nvPr>
        </p:nvSpPr>
        <p:spPr>
          <a:xfrm>
            <a:off x="1021492" y="1713771"/>
            <a:ext cx="5832157" cy="4555360"/>
          </a:xfrm>
        </p:spPr>
        <p:txBody>
          <a:bodyPr>
            <a:normAutofit fontScale="85000" lnSpcReduction="20000"/>
          </a:bodyPr>
          <a:lstStyle/>
          <a:p>
            <a:pPr marL="0" indent="0" algn="ctr">
              <a:buNone/>
            </a:pPr>
            <a:r>
              <a:rPr lang="en-US" dirty="0"/>
              <a:t>The theme of women and death is evident in stories as early as "Indian Camp". The theme of death permeates Hemingway's work. Young believes the emphasis in "Indian Camp" was not so much on the woman who gives birth or the father who commits suicide, but on Nick Adams who witnesses these events as a child, and becomes a "badly scarred and nervous young man." Hemingway sets the events in "Indian Camp" that shape the Adams persona. Young believes "Indian Camp" holds the "master key" to "what its author was up to for some thirty-five years of his writing career."  </a:t>
            </a:r>
            <a:r>
              <a:rPr lang="en-US" dirty="0" err="1"/>
              <a:t>Stoltzfus</a:t>
            </a:r>
            <a:r>
              <a:rPr lang="en-US" dirty="0"/>
              <a:t> considers Hemingway's work to be more complex with a representation of the truth inherent in existentialism: if "nothingness" is embraced, then redemption is achieved at the moment of death. Those who face death with dignity and courage live an authentic life. Francis </a:t>
            </a:r>
            <a:r>
              <a:rPr lang="en-US" dirty="0" err="1"/>
              <a:t>Macomber</a:t>
            </a:r>
            <a:r>
              <a:rPr lang="en-US" dirty="0"/>
              <a:t> dies happy because the last hours of his life are authentic; </a:t>
            </a:r>
            <a:r>
              <a:rPr lang="en-US" dirty="0" smtClean="0"/>
              <a:t>the bullfighter</a:t>
            </a:r>
            <a:r>
              <a:rPr lang="en-US" dirty="0"/>
              <a:t> in the corrida represents the pinnacle of a life lived with authenticity</a:t>
            </a:r>
            <a:r>
              <a:rPr lang="en-US" dirty="0" smtClean="0"/>
              <a:t>.</a:t>
            </a:r>
            <a:r>
              <a:rPr lang="en-US" dirty="0"/>
              <a:t> In his paper </a:t>
            </a:r>
            <a:r>
              <a:rPr lang="en-US" i="1" dirty="0"/>
              <a:t>The Uses of Authenticity: Hemingway and the Literary Field</a:t>
            </a:r>
            <a:r>
              <a:rPr lang="en-US" dirty="0"/>
              <a:t>, </a:t>
            </a:r>
            <a:r>
              <a:rPr lang="en-US" dirty="0" err="1"/>
              <a:t>Timo</a:t>
            </a:r>
            <a:r>
              <a:rPr lang="en-US" dirty="0"/>
              <a:t> Müller writes that Hemingway's fiction is successful because the characters live an "authentic life", and the "soldiers, fishers, boxers and backwoodsmen are among the archetypes of authenticity in modern literature</a:t>
            </a:r>
            <a:r>
              <a:rPr lang="en-US" dirty="0" smtClean="0"/>
              <a:t>".</a:t>
            </a:r>
            <a:endParaRPr lang="en-US"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035690" y="1713771"/>
            <a:ext cx="3521996" cy="45553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798524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14199" y="5426769"/>
            <a:ext cx="8911687" cy="1280890"/>
          </a:xfrm>
        </p:spPr>
        <p:txBody>
          <a:bodyPr>
            <a:normAutofit fontScale="90000"/>
          </a:bodyPr>
          <a:lstStyle/>
          <a:p>
            <a:r>
              <a:rPr lang="en-US" sz="7200" dirty="0"/>
              <a:t>Influence and legacy</a:t>
            </a:r>
            <a:r>
              <a:rPr lang="en-US" dirty="0"/>
              <a:t/>
            </a:r>
            <a:br>
              <a:rPr lang="en-US" dirty="0"/>
            </a:br>
            <a:endParaRPr lang="ru-RU" dirty="0"/>
          </a:p>
        </p:txBody>
      </p:sp>
    </p:spTree>
    <p:extLst>
      <p:ext uri="{BB962C8B-B14F-4D97-AF65-F5344CB8AC3E}">
        <p14:creationId xmlns:p14="http://schemas.microsoft.com/office/powerpoint/2010/main" val="355559981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71</TotalTime>
  <Words>262</Words>
  <Application>Microsoft Office PowerPoint</Application>
  <PresentationFormat>Широкоэкранный</PresentationFormat>
  <Paragraphs>20</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Century Gothic</vt:lpstr>
      <vt:lpstr>Wingdings 3</vt:lpstr>
      <vt:lpstr>Легкий дым</vt:lpstr>
      <vt:lpstr>Works of Ernest Hemingway</vt:lpstr>
      <vt:lpstr>Writing style</vt:lpstr>
      <vt:lpstr>Writing style </vt:lpstr>
      <vt:lpstr>Writing style</vt:lpstr>
      <vt:lpstr>Writing style</vt:lpstr>
      <vt:lpstr>Themes </vt:lpstr>
      <vt:lpstr>Themes </vt:lpstr>
      <vt:lpstr>Themes</vt:lpstr>
      <vt:lpstr>Influence and legacy </vt:lpstr>
      <vt:lpstr>Influence and legacy</vt:lpstr>
      <vt:lpstr>Influence and legacy</vt:lpstr>
    </vt:vector>
  </TitlesOfParts>
  <Company>Win-Torrent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 of Ernest Hemingway</dc:title>
  <dc:creator>Алексей Пеньковский</dc:creator>
  <cp:lastModifiedBy>Алексей Пеньковский</cp:lastModifiedBy>
  <cp:revision>8</cp:revision>
  <dcterms:created xsi:type="dcterms:W3CDTF">2014-01-23T18:12:19Z</dcterms:created>
  <dcterms:modified xsi:type="dcterms:W3CDTF">2014-01-23T19:23:30Z</dcterms:modified>
</cp:coreProperties>
</file>