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7" r:id="rId3"/>
    <p:sldId id="257" r:id="rId4"/>
    <p:sldId id="258" r:id="rId5"/>
    <p:sldId id="260" r:id="rId6"/>
    <p:sldId id="259" r:id="rId7"/>
    <p:sldId id="262" r:id="rId8"/>
    <p:sldId id="264" r:id="rId9"/>
    <p:sldId id="266" r:id="rId10"/>
    <p:sldId id="261" r:id="rId11"/>
    <p:sldId id="263" r:id="rId12"/>
    <p:sldId id="265"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74" d="100"/>
          <a:sy n="74" d="100"/>
        </p:scale>
        <p:origin x="-128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FF032905-4291-4794-BBAF-913195DB18F3}"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F032905-4291-4794-BBAF-913195DB18F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F032905-4291-4794-BBAF-913195DB18F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F032905-4291-4794-BBAF-913195DB18F3}"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F032905-4291-4794-BBAF-913195DB18F3}"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F032905-4291-4794-BBAF-913195DB18F3}"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F032905-4291-4794-BBAF-913195DB18F3}"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F032905-4291-4794-BBAF-913195DB18F3}"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F032905-4291-4794-BBAF-913195DB18F3}"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F032905-4291-4794-BBAF-913195DB18F3}"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D1F25A1C-F353-4E45-B139-FDE11B0905A7}" type="datetimeFigureOut">
              <a:rPr lang="ru-RU" smtClean="0"/>
              <a:t>22.04.2013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F032905-4291-4794-BBAF-913195DB18F3}"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1F25A1C-F353-4E45-B139-FDE11B0905A7}" type="datetimeFigureOut">
              <a:rPr lang="ru-RU" smtClean="0"/>
              <a:t>22.04.2013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F032905-4291-4794-BBAF-913195DB18F3}"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Leonardo’s inventions</a:t>
            </a:r>
            <a:endParaRPr lang="ru-RU" dirty="0"/>
          </a:p>
        </p:txBody>
      </p:sp>
      <p:sp>
        <p:nvSpPr>
          <p:cNvPr id="3" name="Подзаголовок 2"/>
          <p:cNvSpPr>
            <a:spLocks noGrp="1"/>
          </p:cNvSpPr>
          <p:nvPr>
            <p:ph type="subTitle" idx="1"/>
          </p:nvPr>
        </p:nvSpPr>
        <p:spPr>
          <a:xfrm>
            <a:off x="1331640" y="3068960"/>
            <a:ext cx="7406640" cy="1752600"/>
          </a:xfrm>
        </p:spPr>
        <p:txBody>
          <a:bodyPr/>
          <a:lstStyle/>
          <a:p>
            <a:r>
              <a:rPr lang="en-US" dirty="0" err="1" smtClean="0"/>
              <a:t>Avramenko</a:t>
            </a:r>
            <a:r>
              <a:rPr lang="en-US" dirty="0" smtClean="0"/>
              <a:t> Ann</a:t>
            </a:r>
            <a:br>
              <a:rPr lang="en-US" dirty="0" smtClean="0"/>
            </a:br>
            <a:r>
              <a:rPr lang="en-US" dirty="0" err="1" smtClean="0"/>
              <a:t>Bugay</a:t>
            </a:r>
            <a:r>
              <a:rPr lang="en-US" dirty="0" smtClean="0"/>
              <a:t> Tatyana</a:t>
            </a:r>
          </a:p>
          <a:p>
            <a:r>
              <a:rPr lang="en-US" dirty="0"/>
              <a:t> </a:t>
            </a:r>
            <a:r>
              <a:rPr lang="en-US" dirty="0" smtClean="0"/>
              <a:t>10- G</a:t>
            </a:r>
            <a:endParaRPr lang="ru-RU" dirty="0"/>
          </a:p>
        </p:txBody>
      </p:sp>
      <p:sp>
        <p:nvSpPr>
          <p:cNvPr id="4" name="TextBox 3"/>
          <p:cNvSpPr txBox="1"/>
          <p:nvPr/>
        </p:nvSpPr>
        <p:spPr>
          <a:xfrm>
            <a:off x="3491880" y="6165304"/>
            <a:ext cx="2232248" cy="369332"/>
          </a:xfrm>
          <a:prstGeom prst="rect">
            <a:avLst/>
          </a:prstGeom>
          <a:noFill/>
        </p:spPr>
        <p:txBody>
          <a:bodyPr wrap="square" rtlCol="0">
            <a:spAutoFit/>
          </a:bodyPr>
          <a:lstStyle/>
          <a:p>
            <a:pPr algn="ctr"/>
            <a:r>
              <a:rPr lang="en-US" dirty="0" smtClean="0"/>
              <a:t>2013 </a:t>
            </a:r>
            <a:endParaRPr lang="ru-RU" dirty="0"/>
          </a:p>
        </p:txBody>
      </p:sp>
    </p:spTree>
    <p:extLst>
      <p:ext uri="{BB962C8B-B14F-4D97-AF65-F5344CB8AC3E}">
        <p14:creationId xmlns:p14="http://schemas.microsoft.com/office/powerpoint/2010/main" val="53009602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normAutofit/>
          </a:bodyPr>
          <a:lstStyle/>
          <a:p>
            <a:r>
              <a:rPr lang="en-US" sz="2400" dirty="0">
                <a:solidFill>
                  <a:schemeClr val="tx1"/>
                </a:solidFill>
              </a:rPr>
              <a:t>Searchlight</a:t>
            </a:r>
            <a:endParaRPr lang="ru-RU" sz="2400" dirty="0">
              <a:solidFill>
                <a:schemeClr val="tx1"/>
              </a:solidFill>
            </a:endParaRPr>
          </a:p>
        </p:txBody>
      </p:sp>
      <p:pic>
        <p:nvPicPr>
          <p:cNvPr id="13" name="Рисунок 12"/>
          <p:cNvPicPr>
            <a:picLocks noGrp="1" noChangeAspect="1"/>
          </p:cNvPicPr>
          <p:nvPr>
            <p:ph type="pic" idx="1"/>
          </p:nvPr>
        </p:nvPicPr>
        <p:blipFill>
          <a:blip r:embed="rId2">
            <a:extLst>
              <a:ext uri="{28A0092B-C50C-407E-A947-70E740481C1C}">
                <a14:useLocalDpi xmlns:a14="http://schemas.microsoft.com/office/drawing/2010/main" val="0"/>
              </a:ext>
            </a:extLst>
          </a:blip>
          <a:srcRect l="6524" r="6524"/>
          <a:stretch>
            <a:fillRect/>
          </a:stretch>
        </p:blipFill>
        <p:spPr>
          <a:xfrm>
            <a:off x="899592" y="1196752"/>
            <a:ext cx="4419600" cy="3514531"/>
          </a:xfrm>
        </p:spPr>
      </p:pic>
    </p:spTree>
    <p:extLst>
      <p:ext uri="{BB962C8B-B14F-4D97-AF65-F5344CB8AC3E}">
        <p14:creationId xmlns:p14="http://schemas.microsoft.com/office/powerpoint/2010/main" val="30573034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827584" y="3933056"/>
            <a:ext cx="4419600" cy="762000"/>
          </a:xfrm>
        </p:spPr>
        <p:txBody>
          <a:bodyPr>
            <a:normAutofit/>
          </a:bodyPr>
          <a:lstStyle/>
          <a:p>
            <a:r>
              <a:rPr lang="en-US" sz="2000" dirty="0" err="1">
                <a:solidFill>
                  <a:schemeClr val="tx1"/>
                </a:solidFill>
              </a:rPr>
              <a:t>Wheellock</a:t>
            </a:r>
            <a:endParaRPr lang="ru-RU" sz="2000" dirty="0">
              <a:solidFill>
                <a:schemeClr val="tx1"/>
              </a:solidFill>
            </a:endParaRPr>
          </a:p>
        </p:txBody>
      </p:sp>
      <p:pic>
        <p:nvPicPr>
          <p:cNvPr id="9" name="Рисунок 8"/>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1043608" y="1556792"/>
            <a:ext cx="3744416" cy="1435359"/>
          </a:xfrm>
        </p:spPr>
      </p:pic>
    </p:spTree>
    <p:extLst>
      <p:ext uri="{BB962C8B-B14F-4D97-AF65-F5344CB8AC3E}">
        <p14:creationId xmlns:p14="http://schemas.microsoft.com/office/powerpoint/2010/main" val="258204497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187624" y="1196752"/>
            <a:ext cx="3384376" cy="3371665"/>
          </a:xfrm>
        </p:spPr>
      </p:pic>
      <p:sp>
        <p:nvSpPr>
          <p:cNvPr id="4" name="Текст 3"/>
          <p:cNvSpPr>
            <a:spLocks noGrp="1"/>
          </p:cNvSpPr>
          <p:nvPr>
            <p:ph type="body" sz="half" idx="2"/>
          </p:nvPr>
        </p:nvSpPr>
        <p:spPr/>
        <p:txBody>
          <a:bodyPr>
            <a:normAutofit/>
          </a:bodyPr>
          <a:lstStyle/>
          <a:p>
            <a:r>
              <a:rPr lang="en-US" sz="2000" dirty="0">
                <a:solidFill>
                  <a:schemeClr val="tx1"/>
                </a:solidFill>
              </a:rPr>
              <a:t>Leonardo's robot</a:t>
            </a:r>
            <a:endParaRPr lang="ru-RU" sz="2000" dirty="0">
              <a:solidFill>
                <a:schemeClr val="tx1"/>
              </a:solidFill>
            </a:endParaRPr>
          </a:p>
        </p:txBody>
      </p:sp>
    </p:spTree>
    <p:extLst>
      <p:ext uri="{BB962C8B-B14F-4D97-AF65-F5344CB8AC3E}">
        <p14:creationId xmlns:p14="http://schemas.microsoft.com/office/powerpoint/2010/main" val="364941412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548680"/>
            <a:ext cx="3424535" cy="5513501"/>
          </a:xfrm>
        </p:spPr>
      </p:pic>
      <p:sp>
        <p:nvSpPr>
          <p:cNvPr id="7" name="TextBox 6"/>
          <p:cNvSpPr txBox="1"/>
          <p:nvPr/>
        </p:nvSpPr>
        <p:spPr>
          <a:xfrm>
            <a:off x="5148064" y="836712"/>
            <a:ext cx="3672408" cy="5355312"/>
          </a:xfrm>
          <a:prstGeom prst="rect">
            <a:avLst/>
          </a:prstGeom>
          <a:noFill/>
        </p:spPr>
        <p:txBody>
          <a:bodyPr wrap="square" rtlCol="0">
            <a:spAutoFit/>
          </a:bodyPr>
          <a:lstStyle/>
          <a:p>
            <a:r>
              <a:rPr lang="en-US" dirty="0" smtClean="0"/>
              <a:t>April 15, 1452 – May 2, 1519</a:t>
            </a:r>
          </a:p>
          <a:p>
            <a:endParaRPr lang="en-US" dirty="0"/>
          </a:p>
          <a:p>
            <a:endParaRPr lang="en-US" dirty="0" smtClean="0"/>
          </a:p>
          <a:p>
            <a:r>
              <a:rPr lang="en-US" dirty="0" smtClean="0"/>
              <a:t>Was an Italian Renaissance polymath: painter, sculptor, architect, musician, mathematician, engineer, inventor, anatomist, geologist, cartographer, botanist, and writer. His genius, perhaps more than that of any other figure, epitomized the Renaissance humanist ideal.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ru-RU" dirty="0"/>
          </a:p>
        </p:txBody>
      </p:sp>
    </p:spTree>
    <p:extLst>
      <p:ext uri="{BB962C8B-B14F-4D97-AF65-F5344CB8AC3E}">
        <p14:creationId xmlns:p14="http://schemas.microsoft.com/office/powerpoint/2010/main" val="1430354406"/>
      </p:ext>
    </p:extLst>
  </p:cSld>
  <p:clrMapOvr>
    <a:masterClrMapping/>
  </p:clrMapOvr>
  <mc:AlternateContent xmlns:mc="http://schemas.openxmlformats.org/markup-compatibility/2006">
    <mc:Choice xmlns:p14="http://schemas.microsoft.com/office/powerpoint/2010/main" Requires="p14">
      <p:transition spd="slow" p14:dur="25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886896" y="1412776"/>
            <a:ext cx="2743200" cy="2232248"/>
          </a:xfrm>
        </p:spPr>
        <p:txBody>
          <a:bodyPr/>
          <a:lstStyle/>
          <a:p>
            <a:r>
              <a:rPr lang="en-US" sz="1400" dirty="0"/>
              <a:t>Designed for pure intimidation, da Vinci’s crossbow was to measure 42 </a:t>
            </a:r>
            <a:r>
              <a:rPr lang="en-US" sz="1400" dirty="0" err="1"/>
              <a:t>braccia</a:t>
            </a:r>
            <a:r>
              <a:rPr lang="en-US" sz="1400" dirty="0"/>
              <a:t> (or 27 yards) across. The device would have six wheels (three on each side) for mobility, and the bow itself would be made of thin wood for flexibility.</a:t>
            </a:r>
            <a:endParaRPr lang="ru-RU" sz="1400" dirty="0"/>
          </a:p>
        </p:txBody>
      </p:sp>
      <p:pic>
        <p:nvPicPr>
          <p:cNvPr id="9" name="Рисунок 8"/>
          <p:cNvPicPr>
            <a:picLocks noGrp="1" noChangeAspect="1"/>
          </p:cNvPicPr>
          <p:nvPr>
            <p:ph type="pic" idx="1"/>
          </p:nvPr>
        </p:nvPicPr>
        <p:blipFill>
          <a:blip r:embed="rId2">
            <a:extLst>
              <a:ext uri="{28A0092B-C50C-407E-A947-70E740481C1C}">
                <a14:useLocalDpi xmlns:a14="http://schemas.microsoft.com/office/drawing/2010/main" val="0"/>
              </a:ext>
            </a:extLst>
          </a:blip>
          <a:srcRect l="3746" r="3746"/>
          <a:stretch>
            <a:fillRect/>
          </a:stretch>
        </p:blipFill>
        <p:spPr>
          <a:prstGeom prst="rect">
            <a:avLst/>
          </a:prstGeom>
          <a:ln>
            <a:noFill/>
          </a:ln>
          <a:effectLst>
            <a:softEdge rad="112500"/>
          </a:effectLst>
        </p:spPr>
      </p:pic>
      <p:sp>
        <p:nvSpPr>
          <p:cNvPr id="6" name="Текст 5"/>
          <p:cNvSpPr>
            <a:spLocks noGrp="1"/>
          </p:cNvSpPr>
          <p:nvPr>
            <p:ph type="body" sz="half" idx="2"/>
          </p:nvPr>
        </p:nvSpPr>
        <p:spPr/>
        <p:txBody>
          <a:bodyPr>
            <a:normAutofit/>
          </a:bodyPr>
          <a:lstStyle/>
          <a:p>
            <a:r>
              <a:rPr lang="en-US" sz="2400" dirty="0" err="1" smtClean="0">
                <a:solidFill>
                  <a:schemeClr val="tx1"/>
                </a:solidFill>
              </a:rPr>
              <a:t>Crosbow</a:t>
            </a:r>
            <a:endParaRPr lang="ru-RU" sz="2400" dirty="0">
              <a:solidFill>
                <a:schemeClr val="tx1"/>
              </a:solidFill>
            </a:endParaRPr>
          </a:p>
        </p:txBody>
      </p:sp>
    </p:spTree>
    <p:extLst>
      <p:ext uri="{BB962C8B-B14F-4D97-AF65-F5344CB8AC3E}">
        <p14:creationId xmlns:p14="http://schemas.microsoft.com/office/powerpoint/2010/main" val="7364520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2506216"/>
          </a:xfrm>
        </p:spPr>
        <p:txBody>
          <a:bodyPr/>
          <a:lstStyle/>
          <a:p>
            <a:r>
              <a:rPr lang="en-US" sz="1400" dirty="0"/>
              <a:t>helicopter measured more than 15 feet in diameter and was made from reed, linen and wire. It was to be powered by four men standing on a central platform turning cranks to rotate the shaft. With enough rotation, da Vinci believed the invention would lift off the ground</a:t>
            </a:r>
            <a:endParaRPr lang="ru-RU" sz="14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755576" y="1124744"/>
            <a:ext cx="4610100" cy="3403600"/>
          </a:xfrm>
          <a:prstGeom prst="rect">
            <a:avLst/>
          </a:prstGeom>
          <a:ln>
            <a:noFill/>
          </a:ln>
          <a:effectLst>
            <a:softEdge rad="112500"/>
          </a:effectLst>
        </p:spPr>
      </p:pic>
      <p:sp>
        <p:nvSpPr>
          <p:cNvPr id="4" name="Текст 3"/>
          <p:cNvSpPr>
            <a:spLocks noGrp="1"/>
          </p:cNvSpPr>
          <p:nvPr>
            <p:ph type="body" sz="half" idx="2"/>
          </p:nvPr>
        </p:nvSpPr>
        <p:spPr/>
        <p:txBody>
          <a:bodyPr>
            <a:normAutofit/>
          </a:bodyPr>
          <a:lstStyle/>
          <a:p>
            <a:r>
              <a:rPr lang="en-US" sz="2000" dirty="0" smtClean="0">
                <a:solidFill>
                  <a:schemeClr val="tx1"/>
                </a:solidFill>
              </a:rPr>
              <a:t>Helicopter</a:t>
            </a:r>
            <a:endParaRPr lang="ru-RU" sz="2000" dirty="0">
              <a:solidFill>
                <a:schemeClr val="tx1"/>
              </a:solidFill>
            </a:endParaRPr>
          </a:p>
        </p:txBody>
      </p:sp>
    </p:spTree>
    <p:extLst>
      <p:ext uri="{BB962C8B-B14F-4D97-AF65-F5344CB8AC3E}">
        <p14:creationId xmlns:p14="http://schemas.microsoft.com/office/powerpoint/2010/main" val="19658416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4367" r="4367"/>
          <a:stretch>
            <a:fillRect/>
          </a:stretch>
        </p:blipFill>
        <p:spPr>
          <a:prstGeom prst="rect">
            <a:avLst/>
          </a:prstGeom>
          <a:ln>
            <a:noFill/>
          </a:ln>
          <a:effectLst>
            <a:softEdge rad="112500"/>
          </a:effectLst>
        </p:spPr>
      </p:pic>
      <p:sp>
        <p:nvSpPr>
          <p:cNvPr id="4" name="Текст 3"/>
          <p:cNvSpPr>
            <a:spLocks noGrp="1"/>
          </p:cNvSpPr>
          <p:nvPr>
            <p:ph type="body" sz="half" idx="2"/>
          </p:nvPr>
        </p:nvSpPr>
        <p:spPr/>
        <p:txBody>
          <a:bodyPr>
            <a:normAutofit/>
          </a:bodyPr>
          <a:lstStyle/>
          <a:p>
            <a:r>
              <a:rPr lang="en-US" sz="2000" dirty="0" smtClean="0">
                <a:solidFill>
                  <a:schemeClr val="tx1"/>
                </a:solidFill>
              </a:rPr>
              <a:t>Design for a Flying  machine</a:t>
            </a:r>
            <a:endParaRPr lang="ru-RU" sz="2000" dirty="0">
              <a:solidFill>
                <a:schemeClr val="tx1"/>
              </a:solidFill>
            </a:endParaRPr>
          </a:p>
        </p:txBody>
      </p:sp>
    </p:spTree>
    <p:extLst>
      <p:ext uri="{BB962C8B-B14F-4D97-AF65-F5344CB8AC3E}">
        <p14:creationId xmlns:p14="http://schemas.microsoft.com/office/powerpoint/2010/main" val="12447097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2938264"/>
          </a:xfrm>
        </p:spPr>
        <p:txBody>
          <a:bodyPr/>
          <a:lstStyle/>
          <a:p>
            <a:r>
              <a:rPr lang="en-US" sz="1400" dirty="0"/>
              <a:t>The pilot would lie face down in the center of the invention on a board. To power the wings, the pilot would pedal a crank connected to a rod-and-pulley system. The machine also had a hand crank for increased energy output, and a head piece for steering. As the busy pilot spins cranks with his hands and feet, the wings of the machine flap. </a:t>
            </a:r>
            <a:endParaRPr lang="ru-RU" sz="14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t="4403" b="4403"/>
          <a:stretch>
            <a:fillRect/>
          </a:stretch>
        </p:blipFill>
        <p:spPr>
          <a:prstGeom prst="rect">
            <a:avLst/>
          </a:prstGeom>
          <a:ln>
            <a:noFill/>
          </a:ln>
          <a:effectLst>
            <a:softEdge rad="112500"/>
          </a:effectLst>
        </p:spPr>
      </p:pic>
      <p:sp>
        <p:nvSpPr>
          <p:cNvPr id="4" name="Текст 3"/>
          <p:cNvSpPr>
            <a:spLocks noGrp="1"/>
          </p:cNvSpPr>
          <p:nvPr>
            <p:ph type="body" sz="half" idx="2"/>
          </p:nvPr>
        </p:nvSpPr>
        <p:spPr/>
        <p:txBody>
          <a:bodyPr>
            <a:normAutofit/>
          </a:bodyPr>
          <a:lstStyle/>
          <a:p>
            <a:r>
              <a:rPr lang="en-US" sz="2400" dirty="0">
                <a:solidFill>
                  <a:schemeClr val="tx1"/>
                </a:solidFill>
              </a:rPr>
              <a:t>F</a:t>
            </a:r>
            <a:r>
              <a:rPr lang="en-US" sz="2400" dirty="0" smtClean="0">
                <a:solidFill>
                  <a:schemeClr val="tx1"/>
                </a:solidFill>
              </a:rPr>
              <a:t>lying machine</a:t>
            </a:r>
            <a:endParaRPr lang="ru-RU" sz="2400" dirty="0">
              <a:solidFill>
                <a:schemeClr val="tx1"/>
              </a:solidFill>
            </a:endParaRPr>
          </a:p>
        </p:txBody>
      </p:sp>
    </p:spTree>
    <p:extLst>
      <p:ext uri="{BB962C8B-B14F-4D97-AF65-F5344CB8AC3E}">
        <p14:creationId xmlns:p14="http://schemas.microsoft.com/office/powerpoint/2010/main" val="32685794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3370312"/>
          </a:xfrm>
        </p:spPr>
        <p:txBody>
          <a:bodyPr/>
          <a:lstStyle/>
          <a:p>
            <a:r>
              <a:rPr lang="en-US" sz="1600" dirty="0"/>
              <a:t>Da Vinci made a sketch of the invention with this accompanying description: "If a man have a tent made of linen of which the apertures (openings) have all been stopped up, and it be twelve </a:t>
            </a:r>
            <a:r>
              <a:rPr lang="en-US" sz="1600" dirty="0" err="1"/>
              <a:t>braccia</a:t>
            </a:r>
            <a:r>
              <a:rPr lang="en-US" sz="1600" dirty="0"/>
              <a:t> (about 23 feet) across and twelve in depth, he will be able to throw himself down from any great height without suffering any injury."</a:t>
            </a:r>
            <a:endParaRPr lang="ru-RU" sz="1600" dirty="0"/>
          </a:p>
        </p:txBody>
      </p:sp>
      <p:pic>
        <p:nvPicPr>
          <p:cNvPr id="7" name="Рисунок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0178" b="20178"/>
          <a:stretch>
            <a:fillRect/>
          </a:stretch>
        </p:blipFill>
        <p:spPr>
          <a:xfrm>
            <a:off x="827584" y="1196752"/>
            <a:ext cx="4419600" cy="3514531"/>
          </a:xfrm>
        </p:spPr>
      </p:pic>
      <p:sp>
        <p:nvSpPr>
          <p:cNvPr id="4" name="Текст 3"/>
          <p:cNvSpPr>
            <a:spLocks noGrp="1"/>
          </p:cNvSpPr>
          <p:nvPr>
            <p:ph type="body" sz="half" idx="2"/>
          </p:nvPr>
        </p:nvSpPr>
        <p:spPr/>
        <p:txBody>
          <a:bodyPr/>
          <a:lstStyle/>
          <a:p>
            <a:r>
              <a:rPr lang="en-US" sz="2000" dirty="0">
                <a:solidFill>
                  <a:schemeClr val="tx1"/>
                </a:solidFill>
              </a:rPr>
              <a:t>Parachute</a:t>
            </a:r>
          </a:p>
          <a:p>
            <a:endParaRPr lang="ru-RU" dirty="0"/>
          </a:p>
        </p:txBody>
      </p:sp>
    </p:spTree>
    <p:extLst>
      <p:ext uri="{BB962C8B-B14F-4D97-AF65-F5344CB8AC3E}">
        <p14:creationId xmlns:p14="http://schemas.microsoft.com/office/powerpoint/2010/main" val="31729897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886896" y="1066800"/>
            <a:ext cx="2743200" cy="3298304"/>
          </a:xfrm>
        </p:spPr>
        <p:txBody>
          <a:bodyPr/>
          <a:lstStyle/>
          <a:p>
            <a:r>
              <a:rPr lang="en-US" sz="1400" dirty="0"/>
              <a:t>Da Vinci’s vehicle has a number of light cannons arranged on a circular platform with wheels that allow for 360-degree range. The platform is covered by a large protective cover (much like a turtle’s shell), reinforced with metal plates, which was to be slanted to better deflect enemy fire. There is a sighting turret on top to coordinate the firing of the canons and the steering of the vehicle.</a:t>
            </a:r>
            <a:endParaRPr lang="ru-RU" sz="14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3393" r="13393"/>
          <a:stretch>
            <a:fillRect/>
          </a:stretch>
        </p:blipFill>
        <p:spPr/>
      </p:pic>
      <p:sp>
        <p:nvSpPr>
          <p:cNvPr id="4" name="Текст 3"/>
          <p:cNvSpPr>
            <a:spLocks noGrp="1"/>
          </p:cNvSpPr>
          <p:nvPr>
            <p:ph type="body" sz="half" idx="2"/>
          </p:nvPr>
        </p:nvSpPr>
        <p:spPr/>
        <p:txBody>
          <a:bodyPr>
            <a:normAutofit/>
          </a:bodyPr>
          <a:lstStyle/>
          <a:p>
            <a:r>
              <a:rPr lang="en-US" sz="2000" dirty="0">
                <a:solidFill>
                  <a:schemeClr val="tx1"/>
                </a:solidFill>
              </a:rPr>
              <a:t>Leonardo's tank</a:t>
            </a:r>
            <a:endParaRPr lang="ru-RU" sz="2000" dirty="0">
              <a:solidFill>
                <a:schemeClr val="tx1"/>
              </a:solidFill>
            </a:endParaRPr>
          </a:p>
        </p:txBody>
      </p:sp>
    </p:spTree>
    <p:extLst>
      <p:ext uri="{BB962C8B-B14F-4D97-AF65-F5344CB8AC3E}">
        <p14:creationId xmlns:p14="http://schemas.microsoft.com/office/powerpoint/2010/main" val="5523478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p:txBody>
          <a:bodyPr>
            <a:normAutofit/>
          </a:bodyPr>
          <a:lstStyle/>
          <a:p>
            <a:r>
              <a:rPr lang="en-US" sz="2000" dirty="0">
                <a:solidFill>
                  <a:schemeClr val="tx1"/>
                </a:solidFill>
              </a:rPr>
              <a:t>Leonardo's tank</a:t>
            </a:r>
            <a:endParaRPr lang="ru-RU" sz="2000" dirty="0">
              <a:solidFill>
                <a:schemeClr val="tx1"/>
              </a:solidFill>
            </a:endParaRPr>
          </a:p>
        </p:txBody>
      </p:sp>
      <p:pic>
        <p:nvPicPr>
          <p:cNvPr id="3" name="Рисунок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46" r="2846"/>
          <a:stretch>
            <a:fillRect/>
          </a:stretch>
        </p:blipFill>
        <p:spPr/>
      </p:pic>
    </p:spTree>
    <p:extLst>
      <p:ext uri="{BB962C8B-B14F-4D97-AF65-F5344CB8AC3E}">
        <p14:creationId xmlns:p14="http://schemas.microsoft.com/office/powerpoint/2010/main" val="424137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TotalTime>
  <Words>396</Words>
  <Application>Microsoft Office PowerPoint</Application>
  <PresentationFormat>Экран (4:3)</PresentationFormat>
  <Paragraphs>29</Paragraphs>
  <Slides>12</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Leonardo’s inventions</vt:lpstr>
      <vt:lpstr>Презентация PowerPoint</vt:lpstr>
      <vt:lpstr>Designed for pure intimidation, da Vinci’s crossbow was to measure 42 braccia (or 27 yards) across. The device would have six wheels (three on each side) for mobility, and the bow itself would be made of thin wood for flexibility.</vt:lpstr>
      <vt:lpstr>helicopter measured more than 15 feet in diameter and was made from reed, linen and wire. It was to be powered by four men standing on a central platform turning cranks to rotate the shaft. With enough rotation, da Vinci believed the invention would lift off the ground</vt:lpstr>
      <vt:lpstr>Презентация PowerPoint</vt:lpstr>
      <vt:lpstr>The pilot would lie face down in the center of the invention on a board. To power the wings, the pilot would pedal a crank connected to a rod-and-pulley system. The machine also had a hand crank for increased energy output, and a head piece for steering. As the busy pilot spins cranks with his hands and feet, the wings of the machine flap. </vt:lpstr>
      <vt:lpstr>Da Vinci made a sketch of the invention with this accompanying description: "If a man have a tent made of linen of which the apertures (openings) have all been stopped up, and it be twelve braccia (about 23 feet) across and twelve in depth, he will be able to throw himself down from any great height without suffering any injury."</vt:lpstr>
      <vt:lpstr>Da Vinci’s vehicle has a number of light cannons arranged on a circular platform with wheels that allow for 360-degree range. The platform is covered by a large protective cover (much like a turtle’s shell), reinforced with metal plates, which was to be slanted to better deflect enemy fire. There is a sighting turret on top to coordinate the firing of the canons and the steering of the vehicle.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Таня</dc:creator>
  <cp:lastModifiedBy>Таня</cp:lastModifiedBy>
  <cp:revision>6</cp:revision>
  <dcterms:created xsi:type="dcterms:W3CDTF">2013-04-22T15:22:10Z</dcterms:created>
  <dcterms:modified xsi:type="dcterms:W3CDTF">2013-04-22T16:33:46Z</dcterms:modified>
</cp:coreProperties>
</file>