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58" r:id="rId5"/>
    <p:sldId id="261" r:id="rId6"/>
    <p:sldId id="265" r:id="rId7"/>
    <p:sldId id="263" r:id="rId8"/>
    <p:sldId id="262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Сюрреал</a:t>
            </a:r>
            <a:r>
              <a:rPr lang="ru-RU" dirty="0" err="1" smtClean="0"/>
              <a:t>ізм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16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 Олег </a:t>
            </a:r>
            <a:r>
              <a:rPr lang="ru-RU" sz="2400" dirty="0" err="1"/>
              <a:t>Шупляк</a:t>
            </a:r>
            <a:r>
              <a:rPr lang="ru-RU" sz="2400" dirty="0"/>
              <a:t>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548680"/>
            <a:ext cx="404034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88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190822"/>
            <a:ext cx="8229600" cy="1113562"/>
          </a:xfrm>
        </p:spPr>
        <p:txBody>
          <a:bodyPr/>
          <a:lstStyle/>
          <a:p>
            <a:r>
              <a:rPr lang="ru-RU" dirty="0" smtClean="0"/>
              <a:t>«Минуло тринадцать»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8640"/>
            <a:ext cx="3676726" cy="497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98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1563" y="5151690"/>
            <a:ext cx="8229600" cy="1219200"/>
          </a:xfrm>
        </p:spPr>
        <p:txBody>
          <a:bodyPr/>
          <a:lstStyle/>
          <a:p>
            <a:r>
              <a:rPr lang="ru-RU" dirty="0" smtClean="0"/>
              <a:t>«Дарвин </a:t>
            </a:r>
            <a:r>
              <a:rPr lang="ru-RU" dirty="0"/>
              <a:t>(Наука и религия</a:t>
            </a:r>
            <a:r>
              <a:rPr lang="ru-RU" dirty="0" smtClean="0"/>
              <a:t>)»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054" y="116632"/>
            <a:ext cx="3715122" cy="506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78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869160"/>
            <a:ext cx="8229600" cy="1219200"/>
          </a:xfrm>
        </p:spPr>
        <p:txBody>
          <a:bodyPr/>
          <a:lstStyle/>
          <a:p>
            <a:r>
              <a:rPr lang="ru-RU" dirty="0" smtClean="0"/>
              <a:t>«Натюрморт»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04" y="332656"/>
            <a:ext cx="3583285" cy="466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3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spc="-100" dirty="0" err="1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Вперше</a:t>
            </a:r>
            <a:r>
              <a:rPr lang="ru-RU" sz="20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 </a:t>
            </a:r>
            <a:r>
              <a:rPr lang="ru-RU" sz="2000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термін</a:t>
            </a:r>
            <a:r>
              <a:rPr lang="ru-RU" sz="2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 "</a:t>
            </a:r>
            <a:r>
              <a:rPr lang="ru-RU" sz="2000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сюрреалізм</a:t>
            </a:r>
            <a:r>
              <a:rPr lang="ru-RU" sz="2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" </a:t>
            </a:r>
            <a:r>
              <a:rPr lang="ru-RU" sz="2000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використав</a:t>
            </a:r>
            <a:r>
              <a:rPr lang="ru-RU" sz="2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 </a:t>
            </a:r>
            <a:r>
              <a:rPr lang="ru-RU" sz="2000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французький</a:t>
            </a:r>
            <a:r>
              <a:rPr lang="ru-RU" sz="2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 поет </a:t>
            </a:r>
            <a:r>
              <a:rPr lang="ru-RU" sz="2000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Гійом</a:t>
            </a:r>
            <a:r>
              <a:rPr lang="ru-RU" sz="2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 </a:t>
            </a:r>
            <a:r>
              <a:rPr lang="ru-RU" sz="2000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Аполлінер</a:t>
            </a:r>
            <a:r>
              <a:rPr lang="ru-RU" sz="2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. Свою </a:t>
            </a:r>
            <a:r>
              <a:rPr lang="ru-RU" sz="2000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п'єсу</a:t>
            </a:r>
            <a:r>
              <a:rPr lang="ru-RU" sz="2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 "Груди </a:t>
            </a:r>
            <a:r>
              <a:rPr lang="ru-RU" sz="2000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Тирезія</a:t>
            </a:r>
            <a:r>
              <a:rPr lang="ru-RU" sz="2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" (1918 р.) </a:t>
            </a:r>
            <a:r>
              <a:rPr lang="ru-RU" sz="2000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він</a:t>
            </a:r>
            <a:r>
              <a:rPr lang="ru-RU" sz="2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 </a:t>
            </a:r>
            <a:r>
              <a:rPr lang="ru-RU" sz="2000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називав</a:t>
            </a:r>
            <a:r>
              <a:rPr lang="ru-RU" sz="2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 "</a:t>
            </a:r>
            <a:r>
              <a:rPr lang="ru-RU" sz="2000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сюрреалістичною</a:t>
            </a:r>
            <a:r>
              <a:rPr lang="ru-RU" sz="2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 драмою". Стилю </a:t>
            </a:r>
            <a:r>
              <a:rPr lang="ru-RU" sz="2000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сюрреалізму</a:t>
            </a:r>
            <a:r>
              <a:rPr lang="ru-RU" sz="2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 передувала школа </a:t>
            </a:r>
            <a:r>
              <a:rPr lang="ru-RU" sz="2000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ідеореалізму</a:t>
            </a:r>
            <a:r>
              <a:rPr lang="ru-RU" sz="2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, заснована </a:t>
            </a:r>
            <a:r>
              <a:rPr lang="ru-RU" sz="2000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французьким</a:t>
            </a:r>
            <a:r>
              <a:rPr lang="ru-RU" sz="2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 </a:t>
            </a:r>
            <a:r>
              <a:rPr lang="ru-RU" sz="2000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поетом</a:t>
            </a:r>
            <a:r>
              <a:rPr lang="ru-RU" sz="2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 Сен Полем </a:t>
            </a:r>
            <a:r>
              <a:rPr lang="ru-RU" sz="2000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Ру</a:t>
            </a:r>
            <a:r>
              <a:rPr lang="ru-RU" sz="2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 в 1893 </a:t>
            </a:r>
            <a:r>
              <a:rPr lang="ru-RU" sz="2000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році</a:t>
            </a:r>
            <a:r>
              <a:rPr lang="ru-RU" sz="2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. Вона </a:t>
            </a:r>
            <a:r>
              <a:rPr lang="ru-RU" sz="2000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базувалася</a:t>
            </a:r>
            <a:r>
              <a:rPr lang="ru-RU" sz="2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 на </a:t>
            </a:r>
            <a:r>
              <a:rPr lang="ru-RU" sz="2000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філософії</a:t>
            </a:r>
            <a:r>
              <a:rPr lang="ru-RU" sz="2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 </a:t>
            </a:r>
            <a:r>
              <a:rPr lang="ru-RU" sz="2000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платонізму</a:t>
            </a:r>
            <a:r>
              <a:rPr lang="ru-RU" sz="2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. </a:t>
            </a:r>
            <a:r>
              <a:rPr lang="ru-RU" sz="2000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Філософським</a:t>
            </a:r>
            <a:r>
              <a:rPr lang="ru-RU" sz="2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 </a:t>
            </a:r>
            <a:r>
              <a:rPr lang="ru-RU" sz="2000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підґрунтям</a:t>
            </a:r>
            <a:r>
              <a:rPr lang="ru-RU" sz="2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 </a:t>
            </a:r>
            <a:r>
              <a:rPr lang="ru-RU" sz="2000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сюрреалізму</a:t>
            </a:r>
            <a:r>
              <a:rPr lang="ru-RU" sz="2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 </a:t>
            </a:r>
            <a:r>
              <a:rPr lang="ru-RU" sz="2000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були</a:t>
            </a:r>
            <a:r>
              <a:rPr lang="ru-RU" sz="2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 </a:t>
            </a:r>
            <a:r>
              <a:rPr lang="ru-RU" sz="2000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інтуїтивізм</a:t>
            </a:r>
            <a:r>
              <a:rPr lang="ru-RU" sz="2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 А. Бергсона, </a:t>
            </a:r>
            <a:r>
              <a:rPr lang="ru-RU" sz="2000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психоаналіз</a:t>
            </a:r>
            <a:r>
              <a:rPr lang="ru-RU" sz="2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 . </a:t>
            </a:r>
            <a:r>
              <a:rPr lang="ru-RU" sz="2000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Фройда</a:t>
            </a:r>
            <a:r>
              <a:rPr lang="ru-RU" sz="2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, </a:t>
            </a:r>
            <a:r>
              <a:rPr lang="ru-RU" sz="2000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аналітична</a:t>
            </a:r>
            <a:r>
              <a:rPr lang="ru-RU" sz="2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 </a:t>
            </a:r>
            <a:r>
              <a:rPr lang="ru-RU" sz="2000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психологія</a:t>
            </a:r>
            <a:r>
              <a:rPr lang="ru-RU" sz="2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a typeface="+mj-ea"/>
                <a:cs typeface="+mj-cs"/>
              </a:rPr>
              <a:t> К.Ґ. Юнга.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>
                <a:effectLst/>
              </a:rPr>
              <a:t>Сюрреалізм (франц. </a:t>
            </a:r>
            <a:r>
              <a:rPr lang="en-US" sz="2400" dirty="0">
                <a:effectLst/>
              </a:rPr>
              <a:t>surrealisme — </a:t>
            </a:r>
            <a:r>
              <a:rPr lang="ru-RU" sz="2400" dirty="0">
                <a:effectLst/>
              </a:rPr>
              <a:t>надреалізм) — авангардистський напрям, який зародився у 20-х роках </a:t>
            </a:r>
            <a:r>
              <a:rPr lang="en-US" sz="2400" dirty="0">
                <a:effectLst/>
              </a:rPr>
              <a:t>XX </a:t>
            </a:r>
            <a:r>
              <a:rPr lang="ru-RU" sz="2400" dirty="0">
                <a:effectLst/>
              </a:rPr>
              <a:t>століття</a:t>
            </a:r>
            <a:r>
              <a:rPr lang="ru-RU" sz="2400" dirty="0">
                <a:effectLst/>
              </a:rPr>
              <a:t> у </a:t>
            </a:r>
            <a:r>
              <a:rPr lang="ru-RU" sz="2400" dirty="0" err="1" smtClean="0">
                <a:effectLst/>
              </a:rPr>
              <a:t>Франції</a:t>
            </a:r>
            <a:r>
              <a:rPr lang="ru-RU" sz="2400" dirty="0" smtClean="0">
                <a:effectLst/>
              </a:rPr>
              <a:t>. </a:t>
            </a:r>
            <a:r>
              <a:rPr lang="ru-RU" sz="2400" dirty="0" err="1" smtClean="0">
                <a:effectLst/>
              </a:rPr>
              <a:t>Він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виник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>
                <a:effectLst/>
              </a:rPr>
              <a:t>спочатку в літературі, </a:t>
            </a:r>
            <a:r>
              <a:rPr lang="ru-RU" sz="2400" dirty="0" err="1">
                <a:effectLst/>
              </a:rPr>
              <a:t>потім</a:t>
            </a:r>
            <a:r>
              <a:rPr lang="ru-RU" sz="2400" dirty="0">
                <a:effectLst/>
              </a:rPr>
              <a:t> </a:t>
            </a:r>
            <a:r>
              <a:rPr lang="ru-RU" sz="2400" dirty="0" err="1" smtClean="0">
                <a:effectLst/>
              </a:rPr>
              <a:t>поширився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>
                <a:effectLst/>
              </a:rPr>
              <a:t>на </a:t>
            </a:r>
            <a:r>
              <a:rPr lang="ru-RU" sz="2400" dirty="0">
                <a:effectLst/>
              </a:rPr>
              <a:t>малярство, скульптуру та інші </a:t>
            </a:r>
            <a:r>
              <a:rPr lang="ru-RU" sz="2400" dirty="0" err="1">
                <a:effectLst/>
              </a:rPr>
              <a:t>мистецтва</a:t>
            </a:r>
            <a:r>
              <a:rPr lang="ru-RU" sz="2400" dirty="0">
                <a:effectLst/>
              </a:rPr>
              <a:t>.</a:t>
            </a:r>
            <a:br>
              <a:rPr lang="ru-RU" sz="2400" dirty="0">
                <a:effectLst/>
              </a:rPr>
            </a:br>
            <a:r>
              <a:rPr lang="ru-RU" sz="2400" dirty="0" err="1">
                <a:effectLst/>
              </a:rPr>
              <a:t>Відрізняється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використанням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алюзій</a:t>
            </a:r>
            <a:r>
              <a:rPr lang="ru-RU" sz="2400" dirty="0">
                <a:effectLst/>
              </a:rPr>
              <a:t> і </a:t>
            </a:r>
            <a:r>
              <a:rPr lang="ru-RU" sz="2400" dirty="0" err="1">
                <a:effectLst/>
              </a:rPr>
              <a:t>парадоксальних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поєднань</a:t>
            </a:r>
            <a:r>
              <a:rPr lang="ru-RU" sz="2400" dirty="0">
                <a:effectLst/>
              </a:rPr>
              <a:t> форм.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3737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Сальвадор </a:t>
            </a:r>
            <a:r>
              <a:rPr lang="ru-RU" sz="2400" dirty="0" err="1"/>
              <a:t>Далі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6671"/>
            <a:ext cx="4265290" cy="520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52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787152"/>
          </a:xfrm>
        </p:spPr>
        <p:txBody>
          <a:bodyPr>
            <a:normAutofit/>
          </a:bodyPr>
          <a:lstStyle/>
          <a:p>
            <a:r>
              <a:rPr lang="uk-UA" sz="4000" dirty="0" smtClean="0"/>
              <a:t>«Постійність </a:t>
            </a:r>
            <a:r>
              <a:rPr lang="uk-UA" sz="4000" dirty="0" err="1" smtClean="0"/>
              <a:t>пам</a:t>
            </a:r>
            <a:r>
              <a:rPr lang="en-US" sz="4000" dirty="0" smtClean="0"/>
              <a:t>’</a:t>
            </a:r>
            <a:r>
              <a:rPr lang="uk-UA" sz="4000" dirty="0" smtClean="0"/>
              <a:t>яті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6978647" cy="509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1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/>
              <a:t>«</a:t>
            </a:r>
            <a:r>
              <a:rPr lang="ru-RU" dirty="0" err="1"/>
              <a:t>Відкриття</a:t>
            </a:r>
            <a:r>
              <a:rPr lang="ru-RU" dirty="0"/>
              <a:t> Америки Христофором </a:t>
            </a:r>
            <a:r>
              <a:rPr lang="ru-RU" dirty="0" smtClean="0"/>
              <a:t>Колумбом»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6" y="414339"/>
            <a:ext cx="3748572" cy="467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63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176858"/>
            <a:ext cx="8157592" cy="11995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«Явление </a:t>
            </a:r>
            <a:r>
              <a:rPr lang="ru-RU" dirty="0"/>
              <a:t>лица Афродиты </a:t>
            </a:r>
            <a:r>
              <a:rPr lang="ru-RU" dirty="0" err="1"/>
              <a:t>Книдской</a:t>
            </a:r>
            <a:r>
              <a:rPr lang="ru-RU" dirty="0"/>
              <a:t> на фоне </a:t>
            </a:r>
            <a:r>
              <a:rPr lang="ru-RU" dirty="0" smtClean="0"/>
              <a:t>пейзажа»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0314"/>
            <a:ext cx="378463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4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Рене Магритт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4485878" cy="576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8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805264"/>
            <a:ext cx="8229600" cy="643136"/>
          </a:xfrm>
        </p:spPr>
        <p:txBody>
          <a:bodyPr>
            <a:noAutofit/>
          </a:bodyPr>
          <a:lstStyle/>
          <a:p>
            <a:r>
              <a:rPr lang="ru-RU" sz="4000" dirty="0" smtClean="0"/>
              <a:t>«Препятствие пустоты»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4392488" cy="541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1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445224"/>
            <a:ext cx="8229600" cy="787152"/>
          </a:xfrm>
        </p:spPr>
        <p:txBody>
          <a:bodyPr/>
          <a:lstStyle/>
          <a:p>
            <a:r>
              <a:rPr lang="ru-RU" dirty="0" smtClean="0"/>
              <a:t>«Человеческий удел»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260648"/>
            <a:ext cx="448695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65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140</TotalTime>
  <Words>157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Сюрреалізм</vt:lpstr>
      <vt:lpstr>Сюрреалізм (франц. surrealisme — надреалізм) — авангардистський напрям, який зародився у 20-х роках XX століття у Франції. Він виник спочатку в літературі, потім поширився на малярство, скульптуру та інші мистецтва. Відрізняється використанням алюзій і парадоксальних поєднань форм.</vt:lpstr>
      <vt:lpstr>Презентация PowerPoint</vt:lpstr>
      <vt:lpstr>«Постійність пам’яті»</vt:lpstr>
      <vt:lpstr>«Відкриття Америки Христофором Колумбом»</vt:lpstr>
      <vt:lpstr>«Явление лица Афродиты Книдской на фоне пейзажа»</vt:lpstr>
      <vt:lpstr>Презентация PowerPoint</vt:lpstr>
      <vt:lpstr>«Препятствие пустоты»</vt:lpstr>
      <vt:lpstr>«Человеческий удел»</vt:lpstr>
      <vt:lpstr>Презентация PowerPoint</vt:lpstr>
      <vt:lpstr>«Минуло тринадцать»</vt:lpstr>
      <vt:lpstr>«Дарвин (Наука и религия)»</vt:lpstr>
      <vt:lpstr>«Натюрморт»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11</cp:revision>
  <dcterms:created xsi:type="dcterms:W3CDTF">2014-03-20T16:07:52Z</dcterms:created>
  <dcterms:modified xsi:type="dcterms:W3CDTF">2014-03-20T20:53:54Z</dcterms:modified>
</cp:coreProperties>
</file>