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latin typeface="Wooden Ship Decorated" pitchFamily="2" charset="0"/>
              </a:rPr>
              <a:t>Художественные стили</a:t>
            </a:r>
            <a:endParaRPr lang="ru-RU" sz="5400" dirty="0">
              <a:latin typeface="Wooden Ship Decorated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dirty="0" smtClean="0"/>
              <a:t>Рококо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Wooden Ship Decorated" pitchFamily="2" charset="0"/>
              </a:rPr>
              <a:t>Мода</a:t>
            </a:r>
            <a:endParaRPr lang="ru-RU" sz="5400" dirty="0">
              <a:latin typeface="Wooden Ship Decorate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18002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Buxton Sketch" pitchFamily="66" charset="0"/>
              </a:rPr>
              <a:t>Мода эпохи рококо отличалась стремлением к рафинированности, утончённости и намеренному искажению «естественных» линий человеческого тела.</a:t>
            </a:r>
            <a:endParaRPr lang="ru-RU" dirty="0">
              <a:latin typeface="Buxton Sketch" pitchFamily="66" charset="0"/>
            </a:endParaRPr>
          </a:p>
        </p:txBody>
      </p:sp>
      <p:pic>
        <p:nvPicPr>
          <p:cNvPr id="4" name="Рисунок 3" descr="рок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429000"/>
            <a:ext cx="2443728" cy="32434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рок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3429000"/>
            <a:ext cx="5184576" cy="32661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971600" y="6525345"/>
            <a:ext cx="76328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                          Чешские аристократки, одетые по моде рококо.</a:t>
            </a:r>
            <a:endParaRPr lang="ru-RU" sz="1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188640"/>
            <a:ext cx="4690864" cy="1224136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latin typeface="Wooden Ship Decorated" pitchFamily="2" charset="0"/>
              </a:rPr>
              <a:t>Литература</a:t>
            </a:r>
            <a:endParaRPr lang="ru-RU" sz="6000" dirty="0">
              <a:latin typeface="Wooden Ship Decorate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9992" y="1484784"/>
            <a:ext cx="4464496" cy="4464496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2400" dirty="0" smtClean="0">
                <a:latin typeface="Buxton Sketch" pitchFamily="66" charset="0"/>
              </a:rPr>
              <a:t>Литература рококо — это преимущественно малые формы: изящные пасторали, комедии масок, эротические поэмы, игривые стихи и новеллы. Наиболее заметными произведениями в стиле рококо можно назвать «Купанье </a:t>
            </a:r>
            <a:r>
              <a:rPr lang="ru-RU" sz="2400" dirty="0" err="1" smtClean="0">
                <a:latin typeface="Buxton Sketch" pitchFamily="66" charset="0"/>
              </a:rPr>
              <a:t>Зелиды</a:t>
            </a:r>
            <a:r>
              <a:rPr lang="ru-RU" sz="2400" dirty="0" smtClean="0">
                <a:latin typeface="Buxton Sketch" pitchFamily="66" charset="0"/>
              </a:rPr>
              <a:t>» маркиза де </a:t>
            </a:r>
            <a:r>
              <a:rPr lang="ru-RU" sz="2400" dirty="0" err="1" smtClean="0">
                <a:latin typeface="Buxton Sketch" pitchFamily="66" charset="0"/>
              </a:rPr>
              <a:t>Пезаи</a:t>
            </a:r>
            <a:r>
              <a:rPr lang="ru-RU" sz="2400" dirty="0" smtClean="0">
                <a:latin typeface="Buxton Sketch" pitchFamily="66" charset="0"/>
              </a:rPr>
              <a:t> (1764), «Четыре часа туалета дамы» аббата де </a:t>
            </a:r>
            <a:r>
              <a:rPr lang="ru-RU" sz="2400" dirty="0" err="1" smtClean="0">
                <a:latin typeface="Buxton Sketch" pitchFamily="66" charset="0"/>
              </a:rPr>
              <a:t>Фавра</a:t>
            </a:r>
            <a:r>
              <a:rPr lang="ru-RU" sz="2400" dirty="0" smtClean="0">
                <a:latin typeface="Buxton Sketch" pitchFamily="66" charset="0"/>
              </a:rPr>
              <a:t> (1779), галантные романы и сказки </a:t>
            </a:r>
            <a:r>
              <a:rPr lang="ru-RU" sz="2400" dirty="0" err="1" smtClean="0">
                <a:latin typeface="Buxton Sketch" pitchFamily="66" charset="0"/>
              </a:rPr>
              <a:t>Луве</a:t>
            </a:r>
            <a:r>
              <a:rPr lang="ru-RU" sz="2400" dirty="0" smtClean="0">
                <a:latin typeface="Buxton Sketch" pitchFamily="66" charset="0"/>
              </a:rPr>
              <a:t> де </a:t>
            </a:r>
            <a:r>
              <a:rPr lang="ru-RU" sz="2400" dirty="0" err="1" smtClean="0">
                <a:latin typeface="Buxton Sketch" pitchFamily="66" charset="0"/>
              </a:rPr>
              <a:t>Кувре</a:t>
            </a:r>
            <a:r>
              <a:rPr lang="ru-RU" sz="2400" dirty="0" smtClean="0">
                <a:latin typeface="Buxton Sketch" pitchFamily="66" charset="0"/>
              </a:rPr>
              <a:t>, графа </a:t>
            </a:r>
            <a:r>
              <a:rPr lang="ru-RU" sz="2400" dirty="0" err="1" smtClean="0">
                <a:latin typeface="Buxton Sketch" pitchFamily="66" charset="0"/>
              </a:rPr>
              <a:t>Кейлюса</a:t>
            </a:r>
            <a:r>
              <a:rPr lang="ru-RU" sz="2400" dirty="0" smtClean="0">
                <a:latin typeface="Buxton Sketch" pitchFamily="66" charset="0"/>
              </a:rPr>
              <a:t> и др.</a:t>
            </a:r>
            <a:endParaRPr lang="ru-RU" sz="2400" dirty="0">
              <a:latin typeface="Buxton Sketch" pitchFamily="66" charset="0"/>
            </a:endParaRPr>
          </a:p>
        </p:txBody>
      </p:sp>
      <p:pic>
        <p:nvPicPr>
          <p:cNvPr id="4" name="Рисунок 3" descr="рок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4116272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51520" y="2996953"/>
            <a:ext cx="4176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Buxton Sketch" pitchFamily="66" charset="0"/>
              </a:rPr>
              <a:t>В Англии стиль рококо не получил в литературе широкого распространения. В Италии и Германии наоборот, было много приверженцев данного стиля, в частности </a:t>
            </a:r>
            <a:r>
              <a:rPr lang="ru-RU" sz="2400" dirty="0" err="1" smtClean="0">
                <a:latin typeface="Buxton Sketch" pitchFamily="66" charset="0"/>
              </a:rPr>
              <a:t>Паоло</a:t>
            </a:r>
            <a:r>
              <a:rPr lang="ru-RU" sz="2400" dirty="0" smtClean="0">
                <a:latin typeface="Buxton Sketch" pitchFamily="66" charset="0"/>
              </a:rPr>
              <a:t> Антонио </a:t>
            </a:r>
            <a:r>
              <a:rPr lang="ru-RU" sz="2400" dirty="0" err="1" smtClean="0">
                <a:latin typeface="Buxton Sketch" pitchFamily="66" charset="0"/>
              </a:rPr>
              <a:t>Ролли</a:t>
            </a:r>
            <a:r>
              <a:rPr lang="ru-RU" sz="2400" dirty="0" smtClean="0">
                <a:latin typeface="Buxton Sketch" pitchFamily="66" charset="0"/>
              </a:rPr>
              <a:t> и </a:t>
            </a:r>
            <a:r>
              <a:rPr lang="ru-RU" sz="2400" dirty="0" err="1" smtClean="0">
                <a:latin typeface="Buxton Sketch" pitchFamily="66" charset="0"/>
              </a:rPr>
              <a:t>Пьетро</a:t>
            </a:r>
            <a:r>
              <a:rPr lang="ru-RU" sz="2400" dirty="0" smtClean="0">
                <a:latin typeface="Buxton Sketch" pitchFamily="66" charset="0"/>
              </a:rPr>
              <a:t> </a:t>
            </a:r>
            <a:r>
              <a:rPr lang="ru-RU" sz="2400" dirty="0" err="1" smtClean="0">
                <a:latin typeface="Buxton Sketch" pitchFamily="66" charset="0"/>
              </a:rPr>
              <a:t>Метастазио</a:t>
            </a:r>
            <a:r>
              <a:rPr lang="ru-RU" sz="2400" dirty="0" smtClean="0">
                <a:latin typeface="Buxton Sketch" pitchFamily="66" charset="0"/>
              </a:rPr>
              <a:t> — </a:t>
            </a:r>
            <a:r>
              <a:rPr lang="ru-RU" sz="2400" dirty="0" smtClean="0">
                <a:latin typeface="Buxton Sketch" pitchFamily="66" charset="0"/>
              </a:rPr>
              <a:t>в Италии, и Ф. </a:t>
            </a:r>
            <a:r>
              <a:rPr lang="ru-RU" sz="2400" dirty="0" err="1" smtClean="0">
                <a:latin typeface="Buxton Sketch" pitchFamily="66" charset="0"/>
              </a:rPr>
              <a:t>Хагедорн</a:t>
            </a:r>
            <a:r>
              <a:rPr lang="ru-RU" sz="2400" dirty="0" smtClean="0">
                <a:latin typeface="Buxton Sketch" pitchFamily="66" charset="0"/>
              </a:rPr>
              <a:t>, И. </a:t>
            </a:r>
            <a:r>
              <a:rPr lang="ru-RU" sz="2400" dirty="0" err="1" smtClean="0">
                <a:latin typeface="Buxton Sketch" pitchFamily="66" charset="0"/>
              </a:rPr>
              <a:t>Глейм</a:t>
            </a:r>
            <a:r>
              <a:rPr lang="ru-RU" sz="2400" dirty="0" smtClean="0">
                <a:latin typeface="Buxton Sketch" pitchFamily="66" charset="0"/>
              </a:rPr>
              <a:t>, И. Н. </a:t>
            </a:r>
            <a:r>
              <a:rPr lang="ru-RU" sz="2400" dirty="0" err="1" smtClean="0">
                <a:latin typeface="Buxton Sketch" pitchFamily="66" charset="0"/>
              </a:rPr>
              <a:t>Гёц</a:t>
            </a:r>
            <a:r>
              <a:rPr lang="ru-RU" sz="2400" dirty="0" smtClean="0">
                <a:latin typeface="Buxton Sketch" pitchFamily="66" charset="0"/>
              </a:rPr>
              <a:t> — в Германии</a:t>
            </a:r>
            <a:endParaRPr lang="ru-RU" sz="2400" dirty="0">
              <a:latin typeface="Buxton Sketch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636912"/>
            <a:ext cx="4283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На картинке изображена библиотека.</a:t>
            </a:r>
            <a:endParaRPr lang="ru-RU" sz="1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399032"/>
          </a:xfrm>
        </p:spPr>
        <p:txBody>
          <a:bodyPr/>
          <a:lstStyle/>
          <a:p>
            <a:r>
              <a:rPr lang="ru-RU" b="1" dirty="0" smtClean="0">
                <a:latin typeface="Wooden Ship Decorated" pitchFamily="2" charset="0"/>
              </a:rPr>
              <a:t>   </a:t>
            </a:r>
            <a:r>
              <a:rPr lang="ru-RU" sz="5400" b="1" dirty="0" smtClean="0">
                <a:latin typeface="Wooden Ship Decorated" pitchFamily="2" charset="0"/>
              </a:rPr>
              <a:t> Библиография</a:t>
            </a:r>
            <a:endParaRPr lang="ru-RU" sz="5400" dirty="0">
              <a:latin typeface="Wooden Ship Decorate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55892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Buxton Sketch" pitchFamily="66" charset="0"/>
              </a:rPr>
              <a:t>Anger A, «</a:t>
            </a:r>
            <a:r>
              <a:rPr lang="en-US" dirty="0" err="1" smtClean="0">
                <a:latin typeface="Buxton Sketch" pitchFamily="66" charset="0"/>
              </a:rPr>
              <a:t>Literarisches</a:t>
            </a:r>
            <a:r>
              <a:rPr lang="en-US" dirty="0" smtClean="0">
                <a:latin typeface="Buxton Sketch" pitchFamily="66" charset="0"/>
              </a:rPr>
              <a:t> </a:t>
            </a:r>
            <a:r>
              <a:rPr lang="en-US" dirty="0" err="1" smtClean="0">
                <a:latin typeface="Buxton Sketch" pitchFamily="66" charset="0"/>
              </a:rPr>
              <a:t>Rokoko</a:t>
            </a:r>
            <a:r>
              <a:rPr lang="en-US" dirty="0" smtClean="0">
                <a:latin typeface="Buxton Sketch" pitchFamily="66" charset="0"/>
              </a:rPr>
              <a:t>», </a:t>
            </a:r>
            <a:r>
              <a:rPr lang="en-US" dirty="0" err="1" smtClean="0">
                <a:latin typeface="Buxton Sketch" pitchFamily="66" charset="0"/>
              </a:rPr>
              <a:t>Stuttg</a:t>
            </a:r>
            <a:r>
              <a:rPr lang="en-US" dirty="0" smtClean="0">
                <a:latin typeface="Buxton Sketch" pitchFamily="66" charset="0"/>
              </a:rPr>
              <a:t>., 1962</a:t>
            </a:r>
          </a:p>
          <a:p>
            <a:r>
              <a:rPr lang="en-US" dirty="0" smtClean="0">
                <a:latin typeface="Buxton Sketch" pitchFamily="66" charset="0"/>
              </a:rPr>
              <a:t>Schumann, «</a:t>
            </a:r>
            <a:r>
              <a:rPr lang="en-US" dirty="0" err="1" smtClean="0">
                <a:latin typeface="Buxton Sketch" pitchFamily="66" charset="0"/>
              </a:rPr>
              <a:t>Barock</a:t>
            </a:r>
            <a:r>
              <a:rPr lang="en-US" dirty="0" smtClean="0">
                <a:latin typeface="Buxton Sketch" pitchFamily="66" charset="0"/>
              </a:rPr>
              <a:t> und </a:t>
            </a:r>
            <a:r>
              <a:rPr lang="en-US" dirty="0" err="1" smtClean="0">
                <a:latin typeface="Buxton Sketch" pitchFamily="66" charset="0"/>
              </a:rPr>
              <a:t>Rokoko</a:t>
            </a:r>
            <a:r>
              <a:rPr lang="en-US" dirty="0" smtClean="0">
                <a:latin typeface="Buxton Sketch" pitchFamily="66" charset="0"/>
              </a:rPr>
              <a:t>» (</a:t>
            </a:r>
            <a:r>
              <a:rPr lang="ru-RU" dirty="0" smtClean="0">
                <a:latin typeface="Buxton Sketch" pitchFamily="66" charset="0"/>
              </a:rPr>
              <a:t>Лейпциг, 1885);</a:t>
            </a:r>
          </a:p>
          <a:p>
            <a:r>
              <a:rPr lang="en-US" dirty="0" err="1" smtClean="0">
                <a:latin typeface="Buxton Sketch" pitchFamily="66" charset="0"/>
              </a:rPr>
              <a:t>Gurlitt</a:t>
            </a:r>
            <a:r>
              <a:rPr lang="en-US" dirty="0" smtClean="0">
                <a:latin typeface="Buxton Sketch" pitchFamily="66" charset="0"/>
              </a:rPr>
              <a:t>, «Geschichte des </a:t>
            </a:r>
            <a:r>
              <a:rPr lang="en-US" dirty="0" err="1" smtClean="0">
                <a:latin typeface="Buxton Sketch" pitchFamily="66" charset="0"/>
              </a:rPr>
              <a:t>Barockstils</a:t>
            </a:r>
            <a:r>
              <a:rPr lang="en-US" dirty="0" smtClean="0">
                <a:latin typeface="Buxton Sketch" pitchFamily="66" charset="0"/>
              </a:rPr>
              <a:t>, des </a:t>
            </a:r>
            <a:r>
              <a:rPr lang="en-US" dirty="0" err="1" smtClean="0">
                <a:latin typeface="Buxton Sketch" pitchFamily="66" charset="0"/>
              </a:rPr>
              <a:t>Rokokos</a:t>
            </a:r>
            <a:r>
              <a:rPr lang="en-US" dirty="0" smtClean="0">
                <a:latin typeface="Buxton Sketch" pitchFamily="66" charset="0"/>
              </a:rPr>
              <a:t> und des </a:t>
            </a:r>
            <a:r>
              <a:rPr lang="en-US" dirty="0" err="1" smtClean="0">
                <a:latin typeface="Buxton Sketch" pitchFamily="66" charset="0"/>
              </a:rPr>
              <a:t>Klassizismus</a:t>
            </a:r>
            <a:r>
              <a:rPr lang="en-US" dirty="0" smtClean="0">
                <a:latin typeface="Buxton Sketch" pitchFamily="66" charset="0"/>
              </a:rPr>
              <a:t>» (</a:t>
            </a:r>
            <a:r>
              <a:rPr lang="ru-RU" dirty="0" smtClean="0">
                <a:latin typeface="Buxton Sketch" pitchFamily="66" charset="0"/>
              </a:rPr>
              <a:t>Штутгарт, 1886—88)</a:t>
            </a:r>
          </a:p>
          <a:p>
            <a:r>
              <a:rPr lang="en-US" dirty="0" err="1" smtClean="0">
                <a:latin typeface="Buxton Sketch" pitchFamily="66" charset="0"/>
              </a:rPr>
              <a:t>Dohme</a:t>
            </a:r>
            <a:r>
              <a:rPr lang="en-US" dirty="0" smtClean="0">
                <a:latin typeface="Buxton Sketch" pitchFamily="66" charset="0"/>
              </a:rPr>
              <a:t>, «</a:t>
            </a:r>
            <a:r>
              <a:rPr lang="en-US" dirty="0" err="1" smtClean="0">
                <a:latin typeface="Buxton Sketch" pitchFamily="66" charset="0"/>
              </a:rPr>
              <a:t>Barock</a:t>
            </a:r>
            <a:r>
              <a:rPr lang="en-US" dirty="0" smtClean="0">
                <a:latin typeface="Buxton Sketch" pitchFamily="66" charset="0"/>
              </a:rPr>
              <a:t>- und </a:t>
            </a:r>
            <a:r>
              <a:rPr lang="en-US" dirty="0" err="1" smtClean="0">
                <a:latin typeface="Buxton Sketch" pitchFamily="66" charset="0"/>
              </a:rPr>
              <a:t>Rokoko-Architectur</a:t>
            </a:r>
            <a:r>
              <a:rPr lang="en-US" dirty="0" smtClean="0">
                <a:latin typeface="Buxton Sketch" pitchFamily="66" charset="0"/>
              </a:rPr>
              <a:t>» (</a:t>
            </a:r>
            <a:r>
              <a:rPr lang="ru-RU" dirty="0" smtClean="0">
                <a:latin typeface="Buxton Sketch" pitchFamily="66" charset="0"/>
              </a:rPr>
              <a:t>Б., 1892).</a:t>
            </a:r>
          </a:p>
          <a:p>
            <a:r>
              <a:rPr lang="ru-RU" dirty="0" smtClean="0">
                <a:latin typeface="Buxton Sketch" pitchFamily="66" charset="0"/>
              </a:rPr>
              <a:t>Энциклопедический музыкальный словарь. Штейнпресс Б. С., Ямпольский И. М. «Советская Энциклопедия» М., 1966.</a:t>
            </a:r>
          </a:p>
          <a:p>
            <a:r>
              <a:rPr lang="ru-RU" dirty="0" smtClean="0">
                <a:latin typeface="Buxton Sketch" pitchFamily="66" charset="0"/>
              </a:rPr>
              <a:t>Всеобщая история искусств (в шести томах) под ред. Б. В. </a:t>
            </a:r>
            <a:r>
              <a:rPr lang="ru-RU" dirty="0" err="1" smtClean="0">
                <a:latin typeface="Buxton Sketch" pitchFamily="66" charset="0"/>
              </a:rPr>
              <a:t>Веймарна</a:t>
            </a:r>
            <a:r>
              <a:rPr lang="ru-RU" dirty="0" smtClean="0">
                <a:latin typeface="Buxton Sketch" pitchFamily="66" charset="0"/>
              </a:rPr>
              <a:t> и Ю. Д. </a:t>
            </a:r>
            <a:r>
              <a:rPr lang="ru-RU" dirty="0" err="1" smtClean="0">
                <a:latin typeface="Buxton Sketch" pitchFamily="66" charset="0"/>
              </a:rPr>
              <a:t>Колпинского</a:t>
            </a:r>
            <a:r>
              <a:rPr lang="ru-RU" dirty="0" smtClean="0">
                <a:latin typeface="Buxton Sketch" pitchFamily="66" charset="0"/>
              </a:rPr>
              <a:t>. Государственное издательство «Искусство» М., 1965.</a:t>
            </a:r>
          </a:p>
          <a:p>
            <a:r>
              <a:rPr lang="en-US" dirty="0" smtClean="0">
                <a:latin typeface="Buxton Sketch" pitchFamily="66" charset="0"/>
              </a:rPr>
              <a:t>Andre </a:t>
            </a:r>
            <a:r>
              <a:rPr lang="en-US" dirty="0" err="1" smtClean="0">
                <a:latin typeface="Buxton Sketch" pitchFamily="66" charset="0"/>
              </a:rPr>
              <a:t>Campra</a:t>
            </a:r>
            <a:r>
              <a:rPr lang="en-US" dirty="0" smtClean="0">
                <a:latin typeface="Buxton Sketch" pitchFamily="66" charset="0"/>
              </a:rPr>
              <a:t>. </a:t>
            </a:r>
            <a:r>
              <a:rPr lang="en-US" dirty="0" err="1" smtClean="0">
                <a:latin typeface="Buxton Sketch" pitchFamily="66" charset="0"/>
              </a:rPr>
              <a:t>L’Europe</a:t>
            </a:r>
            <a:r>
              <a:rPr lang="en-US" dirty="0" smtClean="0">
                <a:latin typeface="Buxton Sketch" pitchFamily="66" charset="0"/>
              </a:rPr>
              <a:t> </a:t>
            </a:r>
            <a:r>
              <a:rPr lang="en-US" dirty="0" err="1" smtClean="0">
                <a:latin typeface="Buxton Sketch" pitchFamily="66" charset="0"/>
              </a:rPr>
              <a:t>Galante</a:t>
            </a:r>
            <a:r>
              <a:rPr lang="en-US" dirty="0" smtClean="0">
                <a:latin typeface="Buxton Sketch" pitchFamily="66" charset="0"/>
              </a:rPr>
              <a:t>. DHM </a:t>
            </a:r>
            <a:r>
              <a:rPr lang="en-US" dirty="0" err="1" smtClean="0">
                <a:latin typeface="Buxton Sketch" pitchFamily="66" charset="0"/>
              </a:rPr>
              <a:t>Editio</a:t>
            </a:r>
            <a:r>
              <a:rPr lang="en-US" dirty="0" smtClean="0">
                <a:latin typeface="Buxton Sketch" pitchFamily="66" charset="0"/>
              </a:rPr>
              <a:t> </a:t>
            </a:r>
            <a:r>
              <a:rPr lang="en-US" dirty="0" err="1" smtClean="0">
                <a:latin typeface="Buxton Sketch" pitchFamily="66" charset="0"/>
              </a:rPr>
              <a:t>Classica</a:t>
            </a:r>
            <a:r>
              <a:rPr lang="en-US" dirty="0" smtClean="0">
                <a:latin typeface="Buxton Sketch" pitchFamily="66" charset="0"/>
              </a:rPr>
              <a:t>. 1988.</a:t>
            </a:r>
          </a:p>
          <a:p>
            <a:r>
              <a:rPr lang="ru-RU" dirty="0" smtClean="0">
                <a:latin typeface="Buxton Sketch" pitchFamily="66" charset="0"/>
              </a:rPr>
              <a:t>История мирового искусства, </a:t>
            </a:r>
            <a:r>
              <a:rPr lang="ru-RU" dirty="0" err="1" smtClean="0">
                <a:latin typeface="Buxton Sketch" pitchFamily="66" charset="0"/>
              </a:rPr>
              <a:t>ред</a:t>
            </a:r>
            <a:r>
              <a:rPr lang="ru-RU" dirty="0" smtClean="0">
                <a:latin typeface="Buxton Sketch" pitchFamily="66" charset="0"/>
              </a:rPr>
              <a:t> А.Сабашникова, М.:БММАО, 1998.</a:t>
            </a:r>
          </a:p>
          <a:p>
            <a:r>
              <a:rPr lang="ru-RU" dirty="0" smtClean="0">
                <a:latin typeface="Buxton Sketch" pitchFamily="66" charset="0"/>
              </a:rPr>
              <a:t>Энциклопедия живописи. Изд. на рус. яз. — под ред. Н. А. </a:t>
            </a:r>
            <a:r>
              <a:rPr lang="ru-RU" dirty="0" err="1" smtClean="0">
                <a:latin typeface="Buxton Sketch" pitchFamily="66" charset="0"/>
              </a:rPr>
              <a:t>Борисовской</a:t>
            </a:r>
            <a:r>
              <a:rPr lang="ru-RU" dirty="0" smtClean="0">
                <a:latin typeface="Buxton Sketch" pitchFamily="66" charset="0"/>
              </a:rPr>
              <a:t> и др.,М.1997.</a:t>
            </a:r>
          </a:p>
          <a:p>
            <a:r>
              <a:rPr lang="ru-RU" dirty="0" smtClean="0">
                <a:latin typeface="Buxton Sketch" pitchFamily="66" charset="0"/>
              </a:rPr>
              <a:t>Энциклопедический словарь живописи, под ред. Мишеля </a:t>
            </a:r>
            <a:r>
              <a:rPr lang="ru-RU" dirty="0" err="1" smtClean="0">
                <a:latin typeface="Buxton Sketch" pitchFamily="66" charset="0"/>
              </a:rPr>
              <a:t>Лаклотта</a:t>
            </a:r>
            <a:r>
              <a:rPr lang="ru-RU" dirty="0" smtClean="0">
                <a:latin typeface="Buxton Sketch" pitchFamily="66" charset="0"/>
              </a:rPr>
              <a:t>, директора Лувра, рус. издание, </a:t>
            </a:r>
            <a:r>
              <a:rPr lang="ru-RU" dirty="0" err="1" smtClean="0">
                <a:latin typeface="Buxton Sketch" pitchFamily="66" charset="0"/>
              </a:rPr>
              <a:t>М.:Терра</a:t>
            </a:r>
            <a:r>
              <a:rPr lang="ru-RU" dirty="0" smtClean="0">
                <a:latin typeface="Buxton Sketch" pitchFamily="66" charset="0"/>
              </a:rPr>
              <a:t>, 1997</a:t>
            </a:r>
            <a:r>
              <a:rPr lang="ru-RU" dirty="0" smtClean="0">
                <a:latin typeface="Buxton Sketch" pitchFamily="66" charset="0"/>
              </a:rPr>
              <a:t>.</a:t>
            </a:r>
            <a:endParaRPr lang="ru-RU" dirty="0" smtClean="0">
              <a:latin typeface="Buxton Sketch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Wooden Ship Decorated" pitchFamily="2" charset="0"/>
              </a:rPr>
              <a:t>Источники:</a:t>
            </a:r>
            <a:endParaRPr lang="ru-RU" sz="5400" dirty="0">
              <a:latin typeface="Wooden Ship Decorate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uxton Sketch" pitchFamily="66" charset="0"/>
              </a:rPr>
              <a:t>http://ru.wikipedia.org/wiki/%D0%A0%D0%BE%D0%BA%D0%BE%D0%BA%D0%BE</a:t>
            </a:r>
            <a:endParaRPr lang="ru-RU" dirty="0">
              <a:latin typeface="Buxton Sketch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4176464"/>
          </a:xfrm>
        </p:spPr>
        <p:txBody>
          <a:bodyPr>
            <a:normAutofit/>
          </a:bodyPr>
          <a:lstStyle/>
          <a:p>
            <a:r>
              <a:rPr lang="ru-RU" sz="7200" dirty="0" smtClean="0">
                <a:latin typeface="Wooden Ship Decorated" pitchFamily="2" charset="0"/>
              </a:rPr>
              <a:t>    Конец</a:t>
            </a:r>
            <a:endParaRPr lang="ru-RU" sz="7200" dirty="0">
              <a:latin typeface="Wooden Ship Decorated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5249738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Wooden Ship Decorated" pitchFamily="2" charset="0"/>
              </a:rPr>
              <a:t>Презентация</a:t>
            </a:r>
            <a:br>
              <a:rPr lang="ru-RU" sz="5400" dirty="0" smtClean="0">
                <a:latin typeface="Wooden Ship Decorated" pitchFamily="2" charset="0"/>
              </a:rPr>
            </a:br>
            <a:r>
              <a:rPr lang="ru-RU" sz="5400" dirty="0" smtClean="0">
                <a:latin typeface="Wooden Ship Decorated" pitchFamily="2" charset="0"/>
              </a:rPr>
              <a:t>по художественной культуре</a:t>
            </a:r>
            <a:br>
              <a:rPr lang="ru-RU" sz="5400" dirty="0" smtClean="0">
                <a:latin typeface="Wooden Ship Decorated" pitchFamily="2" charset="0"/>
              </a:rPr>
            </a:br>
            <a:r>
              <a:rPr lang="ru-RU" sz="5400" dirty="0" smtClean="0">
                <a:latin typeface="Wooden Ship Decorated" pitchFamily="2" charset="0"/>
              </a:rPr>
              <a:t>ученица 9-А класса</a:t>
            </a:r>
            <a:br>
              <a:rPr lang="ru-RU" sz="5400" dirty="0" smtClean="0">
                <a:latin typeface="Wooden Ship Decorated" pitchFamily="2" charset="0"/>
              </a:rPr>
            </a:br>
            <a:r>
              <a:rPr lang="ru-RU" sz="5400" dirty="0" smtClean="0">
                <a:latin typeface="Wooden Ship Decorated" pitchFamily="2" charset="0"/>
              </a:rPr>
              <a:t>Луганского УВК №24</a:t>
            </a:r>
            <a:br>
              <a:rPr lang="ru-RU" sz="5400" dirty="0" smtClean="0">
                <a:latin typeface="Wooden Ship Decorated" pitchFamily="2" charset="0"/>
              </a:rPr>
            </a:br>
            <a:r>
              <a:rPr lang="ru-RU" sz="5400" dirty="0" err="1" smtClean="0">
                <a:latin typeface="Wooden Ship Decorated" pitchFamily="2" charset="0"/>
              </a:rPr>
              <a:t>Гольневой</a:t>
            </a:r>
            <a:r>
              <a:rPr lang="ru-RU" sz="5400" dirty="0" smtClean="0">
                <a:latin typeface="Wooden Ship Decorated" pitchFamily="2" charset="0"/>
              </a:rPr>
              <a:t> Наталии</a:t>
            </a:r>
            <a:endParaRPr lang="ru-RU" sz="5400" dirty="0">
              <a:latin typeface="Wooden Ship Decorated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Wooden Ship Decorated" pitchFamily="2" charset="0"/>
              </a:rPr>
              <a:t>Содержание:</a:t>
            </a:r>
            <a:endParaRPr lang="ru-RU" sz="5400" dirty="0">
              <a:latin typeface="Wooden Ship Decorate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200" dirty="0" smtClean="0">
                <a:latin typeface="Buxton Sketch" pitchFamily="66" charset="0"/>
              </a:rPr>
              <a:t>Что это</a:t>
            </a:r>
            <a:r>
              <a:rPr lang="ru-RU" sz="3200" dirty="0" smtClean="0">
                <a:latin typeface="Buxton Sketch" pitchFamily="66" charset="0"/>
              </a:rPr>
              <a:t>?.................................................................4</a:t>
            </a:r>
          </a:p>
          <a:p>
            <a:r>
              <a:rPr lang="ru-RU" sz="3200" b="1" dirty="0" smtClean="0">
                <a:latin typeface="Buxton Sketch" pitchFamily="66" charset="0"/>
              </a:rPr>
              <a:t>Архитектура…………………………………………………...5</a:t>
            </a:r>
            <a:endParaRPr lang="ru-RU" sz="3200" dirty="0" smtClean="0">
              <a:latin typeface="Buxton Sketch" pitchFamily="66" charset="0"/>
            </a:endParaRPr>
          </a:p>
          <a:p>
            <a:r>
              <a:rPr lang="ru-RU" sz="3200" b="1" dirty="0" smtClean="0">
                <a:latin typeface="Buxton Sketch" pitchFamily="66" charset="0"/>
              </a:rPr>
              <a:t>Интерьер…………………………………………………………6</a:t>
            </a:r>
            <a:endParaRPr lang="ru-RU" sz="3200" dirty="0" smtClean="0">
              <a:latin typeface="Buxton Sketch" pitchFamily="66" charset="0"/>
            </a:endParaRPr>
          </a:p>
          <a:p>
            <a:r>
              <a:rPr lang="ru-RU" sz="3200" b="1" dirty="0" smtClean="0">
                <a:latin typeface="Buxton Sketch" pitchFamily="66" charset="0"/>
              </a:rPr>
              <a:t>Живопись…………………………………………………………7</a:t>
            </a:r>
            <a:endParaRPr lang="ru-RU" sz="3200" dirty="0" smtClean="0">
              <a:latin typeface="Buxton Sketch" pitchFamily="66" charset="0"/>
            </a:endParaRPr>
          </a:p>
          <a:p>
            <a:r>
              <a:rPr lang="ru-RU" sz="3200" b="1" dirty="0" smtClean="0">
                <a:latin typeface="Buxton Sketch" pitchFamily="66" charset="0"/>
              </a:rPr>
              <a:t>Музыка…………………………………………………………….8</a:t>
            </a:r>
          </a:p>
          <a:p>
            <a:r>
              <a:rPr lang="ru-RU" sz="3200" b="1" dirty="0" smtClean="0">
                <a:latin typeface="Buxton Sketch" pitchFamily="66" charset="0"/>
              </a:rPr>
              <a:t>Декоративно-прикладное </a:t>
            </a:r>
            <a:r>
              <a:rPr lang="ru-RU" sz="3200" b="1" dirty="0" smtClean="0">
                <a:latin typeface="Buxton Sketch" pitchFamily="66" charset="0"/>
              </a:rPr>
              <a:t>искусство.......................9</a:t>
            </a:r>
            <a:endParaRPr lang="ru-RU" sz="3200" dirty="0" smtClean="0">
              <a:latin typeface="Buxton Sketch" pitchFamily="66" charset="0"/>
            </a:endParaRPr>
          </a:p>
          <a:p>
            <a:r>
              <a:rPr lang="ru-RU" sz="3200" b="1" dirty="0" smtClean="0">
                <a:latin typeface="Buxton Sketch" pitchFamily="66" charset="0"/>
              </a:rPr>
              <a:t>Мода………………………………………………………………10</a:t>
            </a:r>
            <a:endParaRPr lang="ru-RU" sz="3200" dirty="0" smtClean="0">
              <a:latin typeface="Buxton Sketch" pitchFamily="66" charset="0"/>
            </a:endParaRPr>
          </a:p>
          <a:p>
            <a:r>
              <a:rPr lang="ru-RU" sz="3200" b="1" dirty="0" smtClean="0">
                <a:latin typeface="Buxton Sketch" pitchFamily="66" charset="0"/>
              </a:rPr>
              <a:t>Литература………………………………………………….....11</a:t>
            </a:r>
          </a:p>
          <a:p>
            <a:r>
              <a:rPr lang="ru-RU" sz="3200" b="1" dirty="0" smtClean="0">
                <a:latin typeface="Buxton Sketch" pitchFamily="66" charset="0"/>
              </a:rPr>
              <a:t>Библиография………………………………….……………...12</a:t>
            </a:r>
            <a:endParaRPr lang="ru-RU" sz="3200" b="1" dirty="0" smtClean="0">
              <a:latin typeface="Buxton Sketch" pitchFamily="66" charset="0"/>
            </a:endParaRPr>
          </a:p>
          <a:p>
            <a:r>
              <a:rPr lang="ru-RU" sz="3200" dirty="0" smtClean="0">
                <a:latin typeface="Buxton Sketch" pitchFamily="66" charset="0"/>
              </a:rPr>
              <a:t>Источники……………………………………………………....13</a:t>
            </a:r>
            <a:endParaRPr lang="ru-RU" sz="3200" b="1" dirty="0" smtClean="0">
              <a:latin typeface="Buxton Sketch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363272" cy="1433314"/>
          </a:xfrm>
        </p:spPr>
        <p:txBody>
          <a:bodyPr/>
          <a:lstStyle/>
          <a:p>
            <a:r>
              <a:rPr lang="ru-RU" dirty="0" smtClean="0">
                <a:latin typeface="Wooden Ship Decorated" pitchFamily="2" charset="0"/>
              </a:rPr>
              <a:t>      </a:t>
            </a:r>
            <a:r>
              <a:rPr lang="ru-RU" sz="5400" dirty="0" smtClean="0">
                <a:latin typeface="Wooden Ship Decorated" pitchFamily="2" charset="0"/>
              </a:rPr>
              <a:t>Что это?</a:t>
            </a:r>
            <a:endParaRPr lang="ru-RU" sz="5400" dirty="0">
              <a:latin typeface="Wooden Ship Decorate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1844824"/>
            <a:ext cx="5688632" cy="4752528"/>
          </a:xfrm>
        </p:spPr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ru-RU" b="1" dirty="0" smtClean="0">
                <a:latin typeface="Buxton Sketch" pitchFamily="66" charset="0"/>
              </a:rPr>
              <a:t>Рококо́</a:t>
            </a:r>
            <a:r>
              <a:rPr lang="ru-RU" dirty="0" smtClean="0">
                <a:latin typeface="Buxton Sketch" pitchFamily="66" charset="0"/>
              </a:rPr>
              <a:t>  — стиль в искусстве (в основном, в дизайне интерьеров), возникший во Франции в первой половине XVIII века как развитие стиля барокко. Характерными чертами рококо являются изысканность, большая декоративная </a:t>
            </a:r>
            <a:r>
              <a:rPr lang="ru-RU" dirty="0" err="1" smtClean="0">
                <a:latin typeface="Buxton Sketch" pitchFamily="66" charset="0"/>
              </a:rPr>
              <a:t>нагруженность</a:t>
            </a:r>
            <a:r>
              <a:rPr lang="ru-RU" dirty="0" smtClean="0">
                <a:latin typeface="Buxton Sketch" pitchFamily="66" charset="0"/>
              </a:rPr>
              <a:t> интерьеров и композиций, грациозный орнаментальный ритм, большое внимание к мифологии, личному комфорту. Наивысшее развитие в архитектуре стиль получил в Баварии.</a:t>
            </a:r>
            <a:endParaRPr lang="ru-RU" dirty="0">
              <a:latin typeface="Buxton Sketch" pitchFamily="66" charset="0"/>
            </a:endParaRPr>
          </a:p>
        </p:txBody>
      </p:sp>
      <p:pic>
        <p:nvPicPr>
          <p:cNvPr id="4" name="Рисунок 3" descr="ро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498657"/>
            <a:ext cx="3408040" cy="26719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323528" y="5229200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Ринальдиевское</a:t>
            </a:r>
            <a:r>
              <a:rPr lang="ru-RU" sz="1400" dirty="0" smtClean="0"/>
              <a:t> рококо: интерьеры Гатчинского замка.</a:t>
            </a:r>
            <a:endParaRPr lang="ru-RU" sz="1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5004048" cy="129614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Wooden Ship Decorated" pitchFamily="2" charset="0"/>
              </a:rPr>
              <a:t>Архитектура</a:t>
            </a:r>
            <a:endParaRPr lang="ru-RU" sz="5400" dirty="0">
              <a:latin typeface="Wooden Ship Decorate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44824"/>
            <a:ext cx="4392488" cy="482453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Buxton Sketch" pitchFamily="66" charset="0"/>
              </a:rPr>
              <a:t>Архитектурный (точнее — декоративный) стиль рококо появился во Франции во времена регентства (1715—1723) и достиг апогея при Людовике XV, перешёл в другие страны Европы и господствовал в ней до 1780-х годов.</a:t>
            </a:r>
            <a:endParaRPr lang="ru-RU" dirty="0">
              <a:latin typeface="Buxton Sketch" pitchFamily="66" charset="0"/>
            </a:endParaRPr>
          </a:p>
        </p:txBody>
      </p:sp>
      <p:pic>
        <p:nvPicPr>
          <p:cNvPr id="4" name="Рисунок 3" descr="р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260648"/>
            <a:ext cx="2984427" cy="1801508"/>
          </a:xfrm>
          <a:prstGeom prst="rect">
            <a:avLst/>
          </a:prstGeom>
        </p:spPr>
      </p:pic>
      <p:pic>
        <p:nvPicPr>
          <p:cNvPr id="6" name="Рисунок 5" descr="рок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068960"/>
            <a:ext cx="3672408" cy="268895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724128" y="2060848"/>
            <a:ext cx="3419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Первые памятники рококо — интерьеры особняка Роганов и дворца Марли (</a:t>
            </a:r>
            <a:r>
              <a:rPr lang="ru-RU" sz="1400" i="1" dirty="0" smtClean="0"/>
              <a:t>на илл., не сохранился</a:t>
            </a:r>
            <a:r>
              <a:rPr lang="ru-RU" sz="1400" dirty="0" smtClean="0"/>
              <a:t>).</a:t>
            </a:r>
            <a:endParaRPr lang="ru-RU" sz="14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932040" y="5805264"/>
            <a:ext cx="3635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Елизаветинское рококо: интерьер Китайского дворца</a:t>
            </a:r>
            <a:r>
              <a:rPr lang="ru-RU" sz="1400" dirty="0" smtClean="0">
                <a:latin typeface="Arial" charset="0"/>
                <a:cs typeface="Arial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в Ораниенбауме.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Wooden Ship Decorated" pitchFamily="2" charset="0"/>
              </a:rPr>
              <a:t>     Интерьер</a:t>
            </a:r>
            <a:endParaRPr lang="ru-RU" sz="5400" dirty="0">
              <a:latin typeface="Wooden Ship Decorate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Buxton Sketch" pitchFamily="66" charset="0"/>
              </a:rPr>
              <a:t>Мебель эпохи рококо очень изящна. Она обильна украшена сложной прихотливой резьбой и позолотой. Ножки мебели выгнуты изящной линией. На потолках и стенах также в больших количествах используется лепнина, резьба и позолота. Стены оформляются деревянными панелями. На полу — узорный паркет и ковры-гобелены. Цветовая гамма интерьеров в стиле рококо — очень нежная, используются пастельные тона: розовый, голубой, светло-зеленый в сочетании с золотом и серебром. В качестве декора используется большое количество зеркал в резных рамах и осветительные приборы: огромные роскошные люстры, бра, подсвечники. Кроме того обязательны различные скульптуры, статуэтки и другие декоративные предметы интерьера.</a:t>
            </a:r>
            <a:endParaRPr lang="ru-RU" dirty="0">
              <a:latin typeface="Buxton Sketch" pitchFamily="66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Wooden Ship Decorated" pitchFamily="2" charset="0"/>
              </a:rPr>
              <a:t>Живопись</a:t>
            </a:r>
            <a:endParaRPr lang="ru-RU" sz="5400" dirty="0">
              <a:latin typeface="Wooden Ship Decorate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4690864" cy="518457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Buxton Sketch" pitchFamily="66" charset="0"/>
              </a:rPr>
              <a:t>Появление стиля рококо обусловлено изменениями в философии, вкусах и в придворной жизни. Идейная основа стиля — вечная молодость и красота, галантное и меланхолическое изящество, бегство от реальности, стремление укрыться от реальности в пастушеской идиллии и сельских радостях. </a:t>
            </a:r>
            <a:endParaRPr lang="ru-RU" dirty="0">
              <a:latin typeface="Buxton Sketch" pitchFamily="66" charset="0"/>
            </a:endParaRPr>
          </a:p>
        </p:txBody>
      </p:sp>
      <p:pic>
        <p:nvPicPr>
          <p:cNvPr id="5" name="Рисунок 4" descr="рок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645024"/>
            <a:ext cx="3276872" cy="26641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652120" y="6165304"/>
            <a:ext cx="32403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Никола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Ланкре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«Танцующая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Камарго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»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1730) 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255569" y="2852936"/>
            <a:ext cx="38884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Антуан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Ватто. «Отплытие на остров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Цитеру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» (1721) </a:t>
            </a:r>
          </a:p>
        </p:txBody>
      </p:sp>
      <p:pic>
        <p:nvPicPr>
          <p:cNvPr id="7" name="Рисунок 6" descr="рок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404664"/>
            <a:ext cx="3456384" cy="2346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188640"/>
            <a:ext cx="4618856" cy="1008112"/>
          </a:xfrm>
        </p:spPr>
        <p:txBody>
          <a:bodyPr>
            <a:normAutofit/>
          </a:bodyPr>
          <a:lstStyle/>
          <a:p>
            <a:pPr algn="ctr"/>
            <a:r>
              <a:rPr lang="ru-RU" sz="5300" b="1" dirty="0" smtClean="0">
                <a:latin typeface="Wooden Ship Decorated" pitchFamily="2" charset="0"/>
              </a:rPr>
              <a:t>Музыка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896" y="1052736"/>
            <a:ext cx="5050904" cy="580526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Buxton Sketch" pitchFamily="66" charset="0"/>
              </a:rPr>
              <a:t>В «чистом виде» музыкальный стиль рококо проявил себя в творчестве «великих французских </a:t>
            </a:r>
            <a:r>
              <a:rPr lang="ru-RU" dirty="0" err="1" smtClean="0">
                <a:latin typeface="Buxton Sketch" pitchFamily="66" charset="0"/>
              </a:rPr>
              <a:t>клавесинистов</a:t>
            </a:r>
            <a:r>
              <a:rPr lang="ru-RU" dirty="0" smtClean="0">
                <a:latin typeface="Buxton Sketch" pitchFamily="66" charset="0"/>
              </a:rPr>
              <a:t>» Франсуа </a:t>
            </a:r>
            <a:r>
              <a:rPr lang="ru-RU" dirty="0" err="1" smtClean="0">
                <a:latin typeface="Buxton Sketch" pitchFamily="66" charset="0"/>
              </a:rPr>
              <a:t>Куперена</a:t>
            </a:r>
            <a:r>
              <a:rPr lang="ru-RU" dirty="0" smtClean="0">
                <a:latin typeface="Buxton Sketch" pitchFamily="66" charset="0"/>
              </a:rPr>
              <a:t> («Великого») и Жана Филиппа Рамо (не менее великого, но без такого же «титула»). Совершенно в той же манере работали их менее известные сегодня современники: Луи Клод </a:t>
            </a:r>
            <a:r>
              <a:rPr lang="ru-RU" dirty="0" err="1" smtClean="0">
                <a:latin typeface="Buxton Sketch" pitchFamily="66" charset="0"/>
              </a:rPr>
              <a:t>Дакен</a:t>
            </a:r>
            <a:r>
              <a:rPr lang="ru-RU" dirty="0" smtClean="0">
                <a:latin typeface="Buxton Sketch" pitchFamily="66" charset="0"/>
              </a:rPr>
              <a:t>, </a:t>
            </a:r>
            <a:r>
              <a:rPr lang="ru-RU" dirty="0" err="1" smtClean="0">
                <a:latin typeface="Buxton Sketch" pitchFamily="66" charset="0"/>
              </a:rPr>
              <a:t>Антуан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Форкре</a:t>
            </a:r>
            <a:r>
              <a:rPr lang="ru-RU" dirty="0" smtClean="0">
                <a:latin typeface="Buxton Sketch" pitchFamily="66" charset="0"/>
              </a:rPr>
              <a:t>, Андре </a:t>
            </a:r>
            <a:r>
              <a:rPr lang="ru-RU" dirty="0" err="1" smtClean="0">
                <a:latin typeface="Buxton Sketch" pitchFamily="66" charset="0"/>
              </a:rPr>
              <a:t>Кампра</a:t>
            </a:r>
            <a:r>
              <a:rPr lang="ru-RU" dirty="0" smtClean="0">
                <a:latin typeface="Buxton Sketch" pitchFamily="66" charset="0"/>
              </a:rPr>
              <a:t>, </a:t>
            </a:r>
            <a:r>
              <a:rPr lang="ru-RU" dirty="0" err="1" smtClean="0">
                <a:latin typeface="Buxton Sketch" pitchFamily="66" charset="0"/>
              </a:rPr>
              <a:t>Жозеф</a:t>
            </a:r>
            <a:r>
              <a:rPr lang="ru-RU" dirty="0" smtClean="0">
                <a:latin typeface="Buxton Sketch" pitchFamily="66" charset="0"/>
              </a:rPr>
              <a:t> </a:t>
            </a:r>
            <a:r>
              <a:rPr lang="ru-RU" dirty="0" err="1" smtClean="0">
                <a:latin typeface="Buxton Sketch" pitchFamily="66" charset="0"/>
              </a:rPr>
              <a:t>Боден</a:t>
            </a:r>
            <a:r>
              <a:rPr lang="ru-RU" dirty="0" smtClean="0">
                <a:latin typeface="Buxton Sketch" pitchFamily="66" charset="0"/>
              </a:rPr>
              <a:t> де </a:t>
            </a:r>
            <a:r>
              <a:rPr lang="ru-RU" dirty="0" err="1" smtClean="0">
                <a:latin typeface="Buxton Sketch" pitchFamily="66" charset="0"/>
              </a:rPr>
              <a:t>Буамортье</a:t>
            </a:r>
            <a:r>
              <a:rPr lang="ru-RU" dirty="0" smtClean="0">
                <a:latin typeface="Buxton Sketch" pitchFamily="66" charset="0"/>
              </a:rPr>
              <a:t>, Луи Николя </a:t>
            </a:r>
            <a:r>
              <a:rPr lang="ru-RU" dirty="0" err="1" smtClean="0">
                <a:latin typeface="Buxton Sketch" pitchFamily="66" charset="0"/>
              </a:rPr>
              <a:t>Клерамбо</a:t>
            </a:r>
            <a:r>
              <a:rPr lang="ru-RU" dirty="0" smtClean="0">
                <a:latin typeface="Buxton Sketch" pitchFamily="66" charset="0"/>
              </a:rPr>
              <a:t>, Марин </a:t>
            </a:r>
            <a:r>
              <a:rPr lang="ru-RU" dirty="0" err="1" smtClean="0">
                <a:latin typeface="Buxton Sketch" pitchFamily="66" charset="0"/>
              </a:rPr>
              <a:t>Маре</a:t>
            </a:r>
            <a:r>
              <a:rPr lang="ru-RU" dirty="0" smtClean="0">
                <a:latin typeface="Buxton Sketch" pitchFamily="66" charset="0"/>
              </a:rPr>
              <a:t> и многие другие. Своим предтечей в один голос они объявляли великого Жана Батиста </a:t>
            </a:r>
            <a:r>
              <a:rPr lang="ru-RU" dirty="0" err="1" smtClean="0">
                <a:latin typeface="Buxton Sketch" pitchFamily="66" charset="0"/>
              </a:rPr>
              <a:t>Люлли</a:t>
            </a:r>
            <a:r>
              <a:rPr lang="ru-RU" dirty="0" smtClean="0">
                <a:latin typeface="Buxton Sketch" pitchFamily="66" charset="0"/>
              </a:rPr>
              <a:t>.</a:t>
            </a:r>
            <a:endParaRPr lang="ru-RU" dirty="0">
              <a:latin typeface="Buxton Sketch" pitchFamily="66" charset="0"/>
            </a:endParaRPr>
          </a:p>
        </p:txBody>
      </p:sp>
      <p:pic>
        <p:nvPicPr>
          <p:cNvPr id="4" name="Рисунок 3" descr="рок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73" y="1628800"/>
            <a:ext cx="3419371" cy="30227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1520" y="4725144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Cliche</a:t>
            </a:r>
            <a:r>
              <a:rPr lang="ru-RU" sz="1400" dirty="0" smtClean="0"/>
              <a:t> </a:t>
            </a:r>
            <a:r>
              <a:rPr lang="ru-RU" sz="1400" dirty="0" err="1" smtClean="0"/>
              <a:t>Lauros-Giraudon</a:t>
            </a:r>
            <a:r>
              <a:rPr lang="ru-RU" sz="1400" dirty="0" smtClean="0"/>
              <a:t> (XVIII век). «</a:t>
            </a:r>
            <a:r>
              <a:rPr lang="ru-RU" sz="1400" i="1" dirty="0" smtClean="0"/>
              <a:t>Три музы в поте лица</a:t>
            </a:r>
            <a:r>
              <a:rPr lang="ru-RU" sz="1400" dirty="0" smtClean="0"/>
              <a:t>».</a:t>
            </a:r>
            <a:endParaRPr lang="ru-RU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507288" cy="139903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Wooden Ship Decorated" pitchFamily="2" charset="0"/>
              </a:rPr>
              <a:t>Декоративно-прикладное искусство</a:t>
            </a:r>
            <a:endParaRPr lang="ru-RU" sz="4800" dirty="0">
              <a:latin typeface="Wooden Ship Decorated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2808"/>
            <a:ext cx="4104456" cy="47865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Buxton Sketch" pitchFamily="66" charset="0"/>
              </a:rPr>
              <a:t>Стиль рококо выразился блестящим образом также во всех отраслях художественно-промышленных производств; с особенным успехом он применялся в фабрикации фарфора, сообщая своеобразное изящество как форме, так и орнаментации его изделий; благодаря ему, эта фабрикация сделала в своё время огромный шаг вперёд и вошла в большой почёт у любителей искусства.</a:t>
            </a:r>
            <a:endParaRPr lang="ru-RU" dirty="0">
              <a:latin typeface="Buxton Sketch" pitchFamily="66" charset="0"/>
            </a:endParaRPr>
          </a:p>
        </p:txBody>
      </p:sp>
      <p:pic>
        <p:nvPicPr>
          <p:cNvPr id="4" name="Рисунок 3" descr="рок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1124744"/>
            <a:ext cx="2448272" cy="18339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рок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068960"/>
            <a:ext cx="2748915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7020272" y="1268760"/>
            <a:ext cx="194421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Интерьер в стиле «позднего» Людовика XV — переход к неоклассицизму(музей </a:t>
            </a:r>
            <a:r>
              <a:rPr lang="ru-RU" sz="1400" dirty="0" err="1" smtClean="0"/>
              <a:t>Ниссим-де-Камондо</a:t>
            </a:r>
            <a:r>
              <a:rPr lang="ru-RU" sz="1400" dirty="0" smtClean="0"/>
              <a:t>)</a:t>
            </a:r>
            <a:endParaRPr lang="ru-RU" sz="1400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156176" y="6519445"/>
            <a:ext cx="29878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«Амур» Фальконе.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105</TotalTime>
  <Words>504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Яркая</vt:lpstr>
      <vt:lpstr>Художественные стили</vt:lpstr>
      <vt:lpstr>Презентация по художественной культуре ученица 9-А класса Луганского УВК №24 Гольневой Наталии</vt:lpstr>
      <vt:lpstr>Содержание:</vt:lpstr>
      <vt:lpstr>      Что это?</vt:lpstr>
      <vt:lpstr>Архитектура</vt:lpstr>
      <vt:lpstr>     Интерьер</vt:lpstr>
      <vt:lpstr>Живопись</vt:lpstr>
      <vt:lpstr>Музыка</vt:lpstr>
      <vt:lpstr>Декоративно-прикладное искусство</vt:lpstr>
      <vt:lpstr>Мода</vt:lpstr>
      <vt:lpstr>Литература</vt:lpstr>
      <vt:lpstr>    Библиография</vt:lpstr>
      <vt:lpstr>Источники:</vt:lpstr>
      <vt:lpstr>    Конец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Художественные стили</dc:title>
  <dc:creator>Natka</dc:creator>
  <cp:lastModifiedBy>Natka</cp:lastModifiedBy>
  <cp:revision>11</cp:revision>
  <dcterms:created xsi:type="dcterms:W3CDTF">2014-04-17T03:42:48Z</dcterms:created>
  <dcterms:modified xsi:type="dcterms:W3CDTF">2014-05-14T19:21:26Z</dcterms:modified>
</cp:coreProperties>
</file>