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71" r:id="rId2"/>
    <p:sldId id="256" r:id="rId3"/>
    <p:sldId id="259" r:id="rId4"/>
    <p:sldId id="273" r:id="rId5"/>
    <p:sldId id="272" r:id="rId6"/>
    <p:sldId id="274" r:id="rId7"/>
    <p:sldId id="275" r:id="rId8"/>
    <p:sldId id="262" r:id="rId9"/>
    <p:sldId id="276" r:id="rId10"/>
    <p:sldId id="264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85"/>
    <a:srgbClr val="FDFD6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9144" y="4882896"/>
            <a:ext cx="4050792" cy="1197864"/>
          </a:xfrm>
          <a:noFill/>
        </p:spPr>
        <p:txBody>
          <a:bodyPr wrap="square" rtlCol="0">
            <a:spAutoFit/>
          </a:bodyPr>
          <a:lstStyle>
            <a:lvl1pPr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9105133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010193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9301653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9890367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623212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44028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9005501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931715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641814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853603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0677505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7112489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5485048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721596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11572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629942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94707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0597678A-5F96-4ABB-965C-CA43F03C8ED7}" type="datetimeFigureOut">
              <a:rPr lang="ru-RU" smtClean="0"/>
              <a:t>10.10.2013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E50ADA7A-00C9-43BB-B8D8-048007313D6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9356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rgbClr val="FDFD6A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2823" y="197224"/>
              <a:ext cx="8826351" cy="64853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23149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19791" y="207093"/>
            <a:ext cx="2710542" cy="1151965"/>
          </a:xfrm>
        </p:spPr>
        <p:txBody>
          <a:bodyPr>
            <a:noAutofit/>
          </a:bodyPr>
          <a:lstStyle/>
          <a:p>
            <a:r>
              <a:rPr lang="uk-UA" sz="4000" dirty="0" smtClean="0"/>
              <a:t>Висновок</a:t>
            </a:r>
            <a:endParaRPr lang="ru-RU" sz="4000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258867" y="1259535"/>
            <a:ext cx="11171132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algn="just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uk-UA" sz="2400" cap="none" dirty="0">
                <a:latin typeface="Calibri" panose="020F0502020204030204" pitchFamily="34" charset="0"/>
              </a:rPr>
              <a:t>Гальмуючи стимули використання досягнень НТП, монополія робить економіку України надзвичайно марнотратною, стримує її інтенсифікацію. Ціни втрачають ринкову гнучкість, недостатньо реагують на коливання попиту і пропозиції, характеризуються невисокою еластичністю. Монополізм глушить імпульси, які йдуть від попиту до виробництва, що дезорієнтує інвестиційні потоки, а потреби споживачів залишаються незадоволеними. Українські монополісти зумовлюють застій та загнивання господарського механізму, паралізують конкуренцію, загрожують нормальному ринку. І наша команда приєднується до думки лауреата Нобелівської премії, економіста Поля </a:t>
            </a:r>
            <a:r>
              <a:rPr lang="uk-UA" sz="2400" cap="none" dirty="0" err="1">
                <a:latin typeface="Calibri" panose="020F0502020204030204" pitchFamily="34" charset="0"/>
              </a:rPr>
              <a:t>Самуельсона</a:t>
            </a:r>
            <a:r>
              <a:rPr lang="uk-UA" sz="2400" cap="none" dirty="0">
                <a:latin typeface="Calibri" panose="020F0502020204030204" pitchFamily="34" charset="0"/>
              </a:rPr>
              <a:t>, який робить однозначний висновок: “монополії -це економічне та соціальне зло</a:t>
            </a:r>
            <a:r>
              <a:rPr lang="uk-UA" sz="2400" cap="none" dirty="0" smtClean="0">
                <a:latin typeface="Calibri" panose="020F0502020204030204" pitchFamily="34" charset="0"/>
              </a:rPr>
              <a:t>”.</a:t>
            </a:r>
            <a:endParaRPr kumimoji="0" lang="uk-UA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74498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Дякую за увагу!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58042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420000">
            <a:off x="691740" y="1702041"/>
            <a:ext cx="10270091" cy="2766528"/>
          </a:xfrm>
        </p:spPr>
        <p:txBody>
          <a:bodyPr>
            <a:normAutofit/>
          </a:bodyPr>
          <a:lstStyle/>
          <a:p>
            <a:r>
              <a:rPr lang="uk-UA" sz="6000" dirty="0"/>
              <a:t>Вплив українських монополій на вітчизняну економіку</a:t>
            </a:r>
            <a:endParaRPr lang="ru-RU" sz="6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 rot="21420000">
            <a:off x="178030" y="358497"/>
            <a:ext cx="10572136" cy="688059"/>
          </a:xfrm>
        </p:spPr>
        <p:txBody>
          <a:bodyPr/>
          <a:lstStyle/>
          <a:p>
            <a:pPr algn="l"/>
            <a:r>
              <a:rPr lang="uk-UA" sz="1600" dirty="0"/>
              <a:t>Державний ліцей-інтернат з посиленою військово-фізичною підготовкою «</a:t>
            </a:r>
            <a:r>
              <a:rPr lang="uk-UA" sz="1600" dirty="0" smtClean="0"/>
              <a:t>Кадетський </a:t>
            </a:r>
            <a:r>
              <a:rPr lang="uk-UA" sz="1600" dirty="0"/>
              <a:t>корпус» ім. І. Г. </a:t>
            </a:r>
            <a:r>
              <a:rPr lang="uk-UA" sz="1600" dirty="0" err="1"/>
              <a:t>Харитоненка</a:t>
            </a:r>
            <a:endParaRPr lang="uk-UA" sz="1600" dirty="0"/>
          </a:p>
          <a:p>
            <a:pPr algn="l"/>
            <a:endParaRPr lang="ru-RU" sz="1200" dirty="0"/>
          </a:p>
          <a:p>
            <a:pPr algn="l"/>
            <a:endParaRPr lang="ru-RU" sz="2000" dirty="0"/>
          </a:p>
        </p:txBody>
      </p:sp>
      <p:sp>
        <p:nvSpPr>
          <p:cNvPr id="4" name="TextBox 3"/>
          <p:cNvSpPr txBox="1"/>
          <p:nvPr/>
        </p:nvSpPr>
        <p:spPr>
          <a:xfrm rot="21392482">
            <a:off x="7113964" y="4753843"/>
            <a:ext cx="4148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dirty="0" smtClean="0">
                <a:solidFill>
                  <a:schemeClr val="bg1"/>
                </a:solidFill>
              </a:rPr>
              <a:t>Доповідач:</a:t>
            </a:r>
            <a:r>
              <a:rPr lang="uk-UA" sz="2800" dirty="0">
                <a:solidFill>
                  <a:schemeClr val="bg1"/>
                </a:solidFill>
              </a:rPr>
              <a:t> </a:t>
            </a:r>
            <a:r>
              <a:rPr lang="uk-UA" sz="2800" dirty="0" err="1" smtClean="0">
                <a:solidFill>
                  <a:schemeClr val="bg1"/>
                </a:solidFill>
              </a:rPr>
              <a:t>Решитько</a:t>
            </a:r>
            <a:r>
              <a:rPr lang="uk-UA" sz="2800" dirty="0" smtClean="0">
                <a:solidFill>
                  <a:schemeClr val="bg1"/>
                </a:solidFill>
              </a:rPr>
              <a:t> </a:t>
            </a:r>
            <a:r>
              <a:rPr lang="uk-UA" sz="2800" dirty="0" smtClean="0">
                <a:solidFill>
                  <a:schemeClr val="bg1"/>
                </a:solidFill>
              </a:rPr>
              <a:t>В. Г.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3830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02606" y="0"/>
            <a:ext cx="10734335" cy="331694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uk-UA" sz="2400" cap="none" dirty="0" smtClean="0">
                <a:latin typeface="Calibri" panose="020F0502020204030204" pitchFamily="34" charset="0"/>
              </a:rPr>
              <a:t>Що необхідно зробити, щоб якість життя в Україні покращилась, доходи більшості громадян збільшилися, а їх права і свободи, гарантовані конституцією , залишалися непорушними?</a:t>
            </a:r>
            <a:endParaRPr lang="ru-RU" sz="2400" cap="small" dirty="0">
              <a:latin typeface="Calibri" panose="020F0502020204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59" y="2402541"/>
            <a:ext cx="4602755" cy="293963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006" y="1736445"/>
            <a:ext cx="5173570" cy="388017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1857043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2133" y="2315262"/>
            <a:ext cx="6553813" cy="328724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05946" y="2315262"/>
            <a:ext cx="2573254" cy="329255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4874" y="-372533"/>
            <a:ext cx="11481393" cy="38738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cap="none" dirty="0" err="1" smtClean="0">
                <a:latin typeface="Calibri" panose="020F0502020204030204" pitchFamily="34" charset="0"/>
              </a:rPr>
              <a:t>Згадку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>
                <a:latin typeface="Calibri" panose="020F0502020204030204" pitchFamily="34" charset="0"/>
              </a:rPr>
              <a:t>про </a:t>
            </a:r>
            <a:r>
              <a:rPr lang="ru-RU" sz="2800" cap="none" dirty="0" err="1">
                <a:latin typeface="Calibri" panose="020F0502020204030204" pitchFamily="34" charset="0"/>
              </a:rPr>
              <a:t>неї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знаходимо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вже</a:t>
            </a:r>
            <a:r>
              <a:rPr lang="ru-RU" sz="2800" cap="none" dirty="0">
                <a:latin typeface="Calibri" panose="020F0502020204030204" pitchFamily="34" charset="0"/>
              </a:rPr>
              <a:t> у </a:t>
            </a:r>
            <a:r>
              <a:rPr lang="ru-RU" sz="2800" cap="none" dirty="0" err="1">
                <a:latin typeface="Calibri" panose="020F0502020204030204" pitchFamily="34" charset="0"/>
              </a:rPr>
              <a:t>старогрецького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філософа</a:t>
            </a:r>
            <a:r>
              <a:rPr lang="ru-RU" sz="2800" cap="none" dirty="0">
                <a:latin typeface="Calibri" panose="020F0502020204030204" pitchFamily="34" charset="0"/>
              </a:rPr>
              <a:t> Аристотеля. </a:t>
            </a:r>
            <a:r>
              <a:rPr lang="ru-RU" sz="2800" cap="none" dirty="0" err="1">
                <a:latin typeface="Calibri" panose="020F0502020204030204" pitchFamily="34" charset="0"/>
              </a:rPr>
              <a:t>Він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відносить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її</a:t>
            </a:r>
            <a:r>
              <a:rPr lang="ru-RU" sz="2800" cap="none" dirty="0">
                <a:latin typeface="Calibri" panose="020F0502020204030204" pitchFamily="34" charset="0"/>
              </a:rPr>
              <a:t> до «</a:t>
            </a:r>
            <a:r>
              <a:rPr lang="ru-RU" sz="2800" cap="none" dirty="0" err="1">
                <a:latin typeface="Calibri" panose="020F0502020204030204" pitchFamily="34" charset="0"/>
              </a:rPr>
              <a:t>мистецтва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наживати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майно</a:t>
            </a:r>
            <a:r>
              <a:rPr lang="ru-RU" sz="2800" cap="none" dirty="0">
                <a:latin typeface="Calibri" panose="020F0502020204030204" pitchFamily="34" charset="0"/>
              </a:rPr>
              <a:t>», </a:t>
            </a:r>
            <a:r>
              <a:rPr lang="ru-RU" sz="2800" cap="none" dirty="0" err="1">
                <a:latin typeface="Calibri" panose="020F0502020204030204" pitchFamily="34" charset="0"/>
              </a:rPr>
              <a:t>зазначаючи</a:t>
            </a:r>
            <a:r>
              <a:rPr lang="ru-RU" sz="2800" cap="none" dirty="0">
                <a:latin typeface="Calibri" panose="020F0502020204030204" pitchFamily="34" charset="0"/>
              </a:rPr>
              <a:t>, </a:t>
            </a:r>
            <a:r>
              <a:rPr lang="ru-RU" sz="2800" cap="none" dirty="0" err="1">
                <a:latin typeface="Calibri" panose="020F0502020204030204" pitchFamily="34" charset="0"/>
              </a:rPr>
              <a:t>що</a:t>
            </a:r>
            <a:r>
              <a:rPr lang="ru-RU" sz="2800" cap="none" dirty="0">
                <a:latin typeface="Calibri" panose="020F0502020204030204" pitchFamily="34" charset="0"/>
              </a:rPr>
              <a:t> «</a:t>
            </a:r>
            <a:r>
              <a:rPr lang="ru-RU" sz="2800" cap="none" dirty="0" err="1">
                <a:latin typeface="Calibri" panose="020F0502020204030204" pitchFamily="34" charset="0"/>
              </a:rPr>
              <a:t>вигідно</a:t>
            </a:r>
            <a:r>
              <a:rPr lang="ru-RU" sz="2800" cap="none" dirty="0">
                <a:latin typeface="Calibri" panose="020F0502020204030204" pitchFamily="34" charset="0"/>
              </a:rPr>
              <a:t> в </a:t>
            </a:r>
            <a:r>
              <a:rPr lang="ru-RU" sz="2800" cap="none" dirty="0" err="1">
                <a:latin typeface="Calibri" panose="020F0502020204030204" pitchFamily="34" charset="0"/>
              </a:rPr>
              <a:t>розумінні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наживання</a:t>
            </a:r>
            <a:r>
              <a:rPr lang="ru-RU" sz="2800" cap="none" dirty="0">
                <a:latin typeface="Calibri" panose="020F0502020204030204" pitchFamily="34" charset="0"/>
              </a:rPr>
              <a:t> майна, </a:t>
            </a:r>
            <a:r>
              <a:rPr lang="ru-RU" sz="2800" cap="none" dirty="0" err="1">
                <a:latin typeface="Calibri" panose="020F0502020204030204" pitchFamily="34" charset="0"/>
              </a:rPr>
              <a:t>якщо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хтось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зуміє</a:t>
            </a:r>
            <a:r>
              <a:rPr lang="ru-RU" sz="2800" cap="none" dirty="0">
                <a:latin typeface="Calibri" panose="020F0502020204030204" pitchFamily="34" charset="0"/>
              </a:rPr>
              <a:t> </a:t>
            </a:r>
            <a:r>
              <a:rPr lang="ru-RU" sz="2800" cap="none" dirty="0" err="1">
                <a:latin typeface="Calibri" panose="020F0502020204030204" pitchFamily="34" charset="0"/>
              </a:rPr>
              <a:t>захопити</a:t>
            </a:r>
            <a:r>
              <a:rPr lang="ru-RU" sz="2800" cap="none" dirty="0">
                <a:latin typeface="Calibri" panose="020F0502020204030204" pitchFamily="34" charset="0"/>
              </a:rPr>
              <a:t> будь-яку </a:t>
            </a:r>
            <a:r>
              <a:rPr lang="ru-RU" sz="2800" cap="none" dirty="0" err="1">
                <a:latin typeface="Calibri" panose="020F0502020204030204" pitchFamily="34" charset="0"/>
              </a:rPr>
              <a:t>монополію</a:t>
            </a:r>
            <a:r>
              <a:rPr lang="ru-RU" sz="2800" cap="none" dirty="0">
                <a:latin typeface="Calibri" panose="020F0502020204030204" pitchFamily="34" charset="0"/>
              </a:rPr>
              <a:t>». </a:t>
            </a:r>
            <a:endParaRPr lang="ru-RU" sz="2800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223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7866" y="265534"/>
            <a:ext cx="4690534" cy="51785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/>
          <a:srcRect l="11578" t="4616" r="2969" b="3364"/>
          <a:stretch/>
        </p:blipFill>
        <p:spPr>
          <a:xfrm>
            <a:off x="237067" y="265534"/>
            <a:ext cx="6400799" cy="5178534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20134" y="948267"/>
            <a:ext cx="11480800" cy="2540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cap="none" dirty="0" err="1" smtClean="0">
                <a:latin typeface="Calibri" panose="020F0502020204030204" pitchFamily="34" charset="0"/>
              </a:rPr>
              <a:t>Монополія</a:t>
            </a:r>
            <a:r>
              <a:rPr lang="ru-RU" sz="2800" cap="none" dirty="0" smtClean="0">
                <a:latin typeface="Calibri" panose="020F0502020204030204" pitchFamily="34" charset="0"/>
              </a:rPr>
              <a:t> -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це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захоплення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фізичною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чи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юридичною</a:t>
            </a:r>
            <a:r>
              <a:rPr lang="ru-RU" sz="2800" cap="none" dirty="0" smtClean="0">
                <a:latin typeface="Calibri" panose="020F0502020204030204" pitchFamily="34" charset="0"/>
              </a:rPr>
              <a:t> особою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частини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або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всього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ринкового</a:t>
            </a:r>
            <a:r>
              <a:rPr lang="ru-RU" sz="2800" cap="none" dirty="0" smtClean="0">
                <a:latin typeface="Calibri" panose="020F0502020204030204" pitchFamily="34" charset="0"/>
              </a:rPr>
              <a:t> простору і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встановлення</a:t>
            </a:r>
            <a:r>
              <a:rPr lang="ru-RU" sz="2800" cap="none" dirty="0" smtClean="0">
                <a:latin typeface="Calibri" panose="020F0502020204030204" pitchFamily="34" charset="0"/>
              </a:rPr>
              <a:t> на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ньому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свого</a:t>
            </a:r>
            <a:r>
              <a:rPr lang="ru-RU" sz="2800" cap="none" dirty="0" smtClean="0">
                <a:latin typeface="Calibri" panose="020F0502020204030204" pitchFamily="34" charset="0"/>
              </a:rPr>
              <a:t> </a:t>
            </a:r>
            <a:r>
              <a:rPr lang="ru-RU" sz="2800" cap="none" dirty="0" err="1" smtClean="0">
                <a:latin typeface="Calibri" panose="020F0502020204030204" pitchFamily="34" charset="0"/>
              </a:rPr>
              <a:t>панування</a:t>
            </a:r>
            <a:r>
              <a:rPr lang="ru-RU" sz="2800" cap="none" dirty="0" smtClean="0">
                <a:latin typeface="Calibri" panose="020F0502020204030204" pitchFamily="34" charset="0"/>
              </a:rPr>
              <a:t>.</a:t>
            </a:r>
            <a:endParaRPr lang="ru-RU" sz="2800" cap="small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4147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85" y="152551"/>
            <a:ext cx="2878666" cy="3048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7114" y="152551"/>
            <a:ext cx="4130524" cy="317192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445105" y="2778274"/>
            <a:ext cx="11463866" cy="28956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cap="none" dirty="0" smtClean="0">
                <a:latin typeface="Calibri" panose="020F0502020204030204" pitchFamily="34" charset="0"/>
              </a:rPr>
              <a:t>Карл Маркс, а за ним В. І.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Ленін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стверджували</a:t>
            </a:r>
            <a:r>
              <a:rPr lang="ru-RU" sz="2400" cap="none" dirty="0" smtClean="0">
                <a:latin typeface="Calibri" panose="020F0502020204030204" pitchFamily="34" charset="0"/>
              </a:rPr>
              <a:t>,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що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поява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b="1" cap="none" dirty="0" err="1" smtClean="0">
                <a:latin typeface="Calibri" panose="020F0502020204030204" pitchFamily="34" charset="0"/>
              </a:rPr>
              <a:t>монополій</a:t>
            </a:r>
            <a:r>
              <a:rPr lang="ru-RU" sz="2400" cap="none" dirty="0" smtClean="0">
                <a:latin typeface="Calibri" panose="020F0502020204030204" pitchFamily="34" charset="0"/>
              </a:rPr>
              <a:t> —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ознака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смертельної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хвороби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ринкової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економіки</a:t>
            </a:r>
            <a:r>
              <a:rPr lang="ru-RU" sz="2400" cap="none" dirty="0" smtClean="0">
                <a:latin typeface="Calibri" panose="020F0502020204030204" pitchFamily="34" charset="0"/>
              </a:rPr>
              <a:t>,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заснованої</a:t>
            </a:r>
            <a:r>
              <a:rPr lang="ru-RU" sz="2400" cap="none" dirty="0" smtClean="0">
                <a:latin typeface="Calibri" panose="020F0502020204030204" pitchFamily="34" charset="0"/>
              </a:rPr>
              <a:t> на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приватній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власності</a:t>
            </a:r>
            <a:r>
              <a:rPr lang="ru-RU" sz="2400" cap="none" dirty="0" smtClean="0">
                <a:latin typeface="Calibri" panose="020F0502020204030204" pitchFamily="34" charset="0"/>
              </a:rPr>
              <a:t>.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Їхній</a:t>
            </a:r>
            <a:r>
              <a:rPr lang="ru-RU" sz="2400" cap="none" dirty="0" smtClean="0">
                <a:latin typeface="Calibri" panose="020F0502020204030204" pitchFamily="34" charset="0"/>
              </a:rPr>
              <a:t> прогноз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розвитку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цієї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хвороби</a:t>
            </a:r>
            <a:r>
              <a:rPr lang="ru-RU" sz="2400" cap="none" dirty="0" smtClean="0">
                <a:latin typeface="Calibri" panose="020F0502020204030204" pitchFamily="34" charset="0"/>
              </a:rPr>
              <a:t> звучав так: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монополії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будуть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руйнувати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економіку</a:t>
            </a:r>
            <a:r>
              <a:rPr lang="ru-RU" sz="2400" cap="none" dirty="0" smtClean="0">
                <a:latin typeface="Calibri" panose="020F0502020204030204" pitchFamily="34" charset="0"/>
              </a:rPr>
              <a:t>,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гальмуючи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процес</a:t>
            </a:r>
            <a:r>
              <a:rPr lang="ru-RU" sz="2400" cap="none" dirty="0" smtClean="0">
                <a:latin typeface="Calibri" panose="020F0502020204030204" pitchFamily="34" charset="0"/>
              </a:rPr>
              <a:t> і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підриваючи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приватне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підприємство</a:t>
            </a:r>
            <a:r>
              <a:rPr lang="ru-RU" sz="2400" cap="none" dirty="0" smtClean="0">
                <a:latin typeface="Calibri" panose="020F0502020204030204" pitchFamily="34" charset="0"/>
              </a:rPr>
              <a:t>…</a:t>
            </a:r>
            <a:endParaRPr lang="ru-RU" sz="2400" cap="none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282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quarter" idx="13"/>
          </p:nvPr>
        </p:nvSpPr>
        <p:spPr>
          <a:xfrm>
            <a:off x="292705" y="1863874"/>
            <a:ext cx="11463866" cy="2895601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SzPct val="120000"/>
            </a:pPr>
            <a:r>
              <a:rPr lang="ru-RU" sz="2400" cap="none" dirty="0" err="1" smtClean="0">
                <a:latin typeface="Calibri" panose="020F0502020204030204" pitchFamily="34" charset="0"/>
              </a:rPr>
              <a:t>Величезні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монополістичні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об’єднання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вносять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вагомий</a:t>
            </a:r>
            <a:r>
              <a:rPr lang="ru-RU" sz="2400" cap="none" dirty="0">
                <a:latin typeface="Calibri" panose="020F0502020204030204" pitchFamily="34" charset="0"/>
              </a:rPr>
              <a:t> вклад у ВВП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країни</a:t>
            </a:r>
            <a:r>
              <a:rPr lang="ru-RU" sz="2400" cap="none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buSzPct val="120000"/>
            </a:pPr>
            <a:r>
              <a:rPr lang="ru-RU" sz="2400" cap="none" dirty="0" err="1" smtClean="0">
                <a:latin typeface="Calibri" panose="020F0502020204030204" pitchFamily="34" charset="0"/>
              </a:rPr>
              <a:t>Забезпечують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конкурентоспроможність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національної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економіки</a:t>
            </a:r>
            <a:r>
              <a:rPr lang="ru-RU" sz="2400" cap="none" dirty="0" smtClean="0">
                <a:latin typeface="Calibri" panose="020F0502020204030204" pitchFamily="34" charset="0"/>
              </a:rPr>
              <a:t>.</a:t>
            </a:r>
          </a:p>
          <a:p>
            <a:pPr>
              <a:lnSpc>
                <a:spcPct val="100000"/>
              </a:lnSpc>
              <a:buSzPct val="120000"/>
            </a:pPr>
            <a:r>
              <a:rPr lang="ru-RU" sz="2400" cap="none" dirty="0" err="1" smtClean="0">
                <a:latin typeface="Calibri" panose="020F0502020204030204" pitchFamily="34" charset="0"/>
              </a:rPr>
              <a:t>Забезпечують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економію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суспільних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витрат</a:t>
            </a:r>
            <a:r>
              <a:rPr lang="ru-RU" sz="2400" cap="none" dirty="0">
                <a:latin typeface="Calibri" panose="020F0502020204030204" pitchFamily="34" charset="0"/>
              </a:rPr>
              <a:t> </a:t>
            </a:r>
            <a:r>
              <a:rPr lang="ru-RU" sz="2400" cap="none" dirty="0" err="1">
                <a:latin typeface="Calibri" panose="020F0502020204030204" pitchFamily="34" charset="0"/>
              </a:rPr>
              <a:t>виробництва</a:t>
            </a:r>
            <a:r>
              <a:rPr lang="ru-RU" sz="2400" cap="none" dirty="0">
                <a:latin typeface="Calibri" panose="020F0502020204030204" pitchFamily="34" charset="0"/>
              </a:rPr>
              <a:t> і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обігу</a:t>
            </a:r>
            <a:r>
              <a:rPr lang="ru-RU" sz="2400" cap="none" dirty="0" smtClean="0">
                <a:latin typeface="Calibri" panose="020F0502020204030204" pitchFamily="34" charset="0"/>
              </a:rPr>
              <a:t> </a:t>
            </a:r>
            <a:r>
              <a:rPr lang="ru-RU" sz="2400" cap="none" dirty="0" err="1" smtClean="0">
                <a:latin typeface="Calibri" panose="020F0502020204030204" pitchFamily="34" charset="0"/>
              </a:rPr>
              <a:t>виробництва</a:t>
            </a:r>
            <a:r>
              <a:rPr lang="ru-RU" sz="2400" cap="none" dirty="0" smtClean="0">
                <a:latin typeface="Calibri" panose="020F050202020403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endParaRPr lang="ru-RU" sz="2800" b="1" cap="none" dirty="0">
              <a:latin typeface="Calibri" panose="020F0502020204030204" pitchFamily="34" charset="0"/>
            </a:endParaRPr>
          </a:p>
        </p:txBody>
      </p:sp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685801" y="239751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/>
              <a:t>позитивні</a:t>
            </a:r>
            <a:r>
              <a:rPr lang="ru-RU" sz="4000" dirty="0"/>
              <a:t> </a:t>
            </a:r>
            <a:r>
              <a:rPr lang="ru-RU" sz="4000" dirty="0" err="1"/>
              <a:t>аспекти</a:t>
            </a:r>
            <a:r>
              <a:rPr lang="ru-RU" sz="4000" dirty="0"/>
              <a:t> </a:t>
            </a:r>
            <a:r>
              <a:rPr lang="ru-RU" sz="4000" dirty="0" err="1"/>
              <a:t>монопольної</a:t>
            </a:r>
            <a:r>
              <a:rPr lang="ru-RU" sz="4000" dirty="0"/>
              <a:t> </a:t>
            </a:r>
            <a:r>
              <a:rPr lang="ru-RU" sz="4000" dirty="0" err="1" smtClean="0"/>
              <a:t>діяльності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для </a:t>
            </a:r>
            <a:r>
              <a:rPr lang="uk-UA" sz="4000" dirty="0" smtClean="0"/>
              <a:t>економіки</a:t>
            </a:r>
            <a:r>
              <a:rPr lang="ru-RU" sz="4000" dirty="0" smtClean="0"/>
              <a:t> </a:t>
            </a:r>
            <a:r>
              <a:rPr lang="ru-RU" sz="4000" dirty="0" err="1" smtClean="0"/>
              <a:t>країни</a:t>
            </a:r>
            <a:r>
              <a:rPr lang="ru-RU" sz="4000" dirty="0" smtClean="0"/>
              <a:t> 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87770969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39751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негативні</a:t>
            </a:r>
            <a:r>
              <a:rPr lang="ru-RU" sz="4000" dirty="0" smtClean="0"/>
              <a:t> </a:t>
            </a:r>
            <a:r>
              <a:rPr lang="ru-RU" sz="4000" dirty="0" err="1"/>
              <a:t>аспекти</a:t>
            </a:r>
            <a:r>
              <a:rPr lang="ru-RU" sz="4000" dirty="0"/>
              <a:t> </a:t>
            </a:r>
            <a:r>
              <a:rPr lang="ru-RU" sz="4000" dirty="0" err="1"/>
              <a:t>монопольної</a:t>
            </a:r>
            <a:r>
              <a:rPr lang="ru-RU" sz="4000" dirty="0"/>
              <a:t> </a:t>
            </a:r>
            <a:r>
              <a:rPr lang="ru-RU" sz="4000" dirty="0" err="1" smtClean="0"/>
              <a:t>діяльності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для </a:t>
            </a:r>
            <a:r>
              <a:rPr lang="ru-RU" sz="4000" dirty="0" err="1" smtClean="0"/>
              <a:t>економіки</a:t>
            </a:r>
            <a:r>
              <a:rPr lang="ru-RU" sz="4000" dirty="0" smtClean="0"/>
              <a:t> </a:t>
            </a:r>
            <a:r>
              <a:rPr lang="ru-RU" sz="4000" dirty="0" err="1" smtClean="0"/>
              <a:t>країни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279338" y="1614520"/>
            <a:ext cx="11209807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r>
              <a:rPr lang="uk-UA" cap="none" dirty="0">
                <a:latin typeface="Calibri" panose="020F0502020204030204" pitchFamily="34" charset="0"/>
              </a:rPr>
              <a:t>П</a:t>
            </a:r>
            <a:r>
              <a:rPr lang="uk-UA" cap="none" dirty="0" smtClean="0">
                <a:latin typeface="Calibri" panose="020F0502020204030204" pitchFamily="34" charset="0"/>
              </a:rPr>
              <a:t>ридушення </a:t>
            </a:r>
            <a:r>
              <a:rPr lang="uk-UA" cap="none" dirty="0">
                <a:latin typeface="Calibri" panose="020F0502020204030204" pitchFamily="34" charset="0"/>
              </a:rPr>
              <a:t>конкуренції, без якої неможливе нормальне існування ринку. (Наприклад, «Київстар» та МТС, згідно з рейтингом операторів стільникового зв’язку за червень поточного року, ділять між собою відповідно 45% і 35</a:t>
            </a:r>
            <a:r>
              <a:rPr lang="uk-UA" cap="none" dirty="0" smtClean="0">
                <a:latin typeface="Calibri" panose="020F0502020204030204" pitchFamily="34" charset="0"/>
              </a:rPr>
              <a:t>%.) 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r>
              <a:rPr lang="uk-UA" cap="none" dirty="0" smtClean="0">
                <a:latin typeface="Calibri" panose="020F0502020204030204" pitchFamily="34" charset="0"/>
              </a:rPr>
              <a:t>Монополізм </a:t>
            </a:r>
            <a:r>
              <a:rPr lang="uk-UA" cap="none" dirty="0">
                <a:latin typeface="Calibri" panose="020F0502020204030204" pitchFamily="34" charset="0"/>
              </a:rPr>
              <a:t>руйнівно впливає на ринковий механізм, а через нього і на економіку в </a:t>
            </a:r>
            <a:r>
              <a:rPr lang="uk-UA" cap="none" dirty="0" smtClean="0">
                <a:latin typeface="Calibri" panose="020F0502020204030204" pitchFamily="34" charset="0"/>
              </a:rPr>
              <a:t>цілому. 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r>
              <a:rPr lang="uk-UA" cap="none" dirty="0" err="1" smtClean="0">
                <a:latin typeface="Calibri" panose="020F0502020204030204" pitchFamily="34" charset="0"/>
              </a:rPr>
              <a:t>Немаючи</a:t>
            </a:r>
            <a:r>
              <a:rPr lang="uk-UA" cap="none" dirty="0" smtClean="0">
                <a:latin typeface="Calibri" panose="020F0502020204030204" pitchFamily="34" charset="0"/>
              </a:rPr>
              <a:t> </a:t>
            </a:r>
            <a:r>
              <a:rPr lang="uk-UA" cap="none" dirty="0">
                <a:latin typeface="Calibri" panose="020F0502020204030204" pitchFamily="34" charset="0"/>
              </a:rPr>
              <a:t>турбот про підтримання сильного конкурентного тонусу, монополія неминуче породжує високий прибуток, їй зовсім необов’язково засвоювати нові технології, знижувати затрати й розширяти збут.  Достатньо встановити монопольно високі ціни й нав’язати їх споживачам. (українці, які часто подорожують, давно цікавить питання: чому внутрішні рейси в країні коштують у рази дорожче від внутрішніх рейсів у державах ЄС?)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endParaRPr lang="uk-UA" cap="none" dirty="0">
              <a:latin typeface="Calibri" panose="020F0502020204030204" pitchFamily="34" charset="0"/>
            </a:endParaRPr>
          </a:p>
          <a:p>
            <a:pPr marL="0" lvl="0" indent="0" algn="just">
              <a:lnSpc>
                <a:spcPct val="100000"/>
              </a:lnSpc>
              <a:buClrTx/>
              <a:buSzTx/>
              <a:buNone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7756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1" y="239751"/>
            <a:ext cx="10396882" cy="1151965"/>
          </a:xfrm>
        </p:spPr>
        <p:txBody>
          <a:bodyPr>
            <a:noAutofit/>
          </a:bodyPr>
          <a:lstStyle/>
          <a:p>
            <a:pPr algn="ctr"/>
            <a:r>
              <a:rPr lang="ru-RU" sz="4000" dirty="0" err="1" smtClean="0"/>
              <a:t>негативні</a:t>
            </a:r>
            <a:r>
              <a:rPr lang="ru-RU" sz="4000" dirty="0" smtClean="0"/>
              <a:t> </a:t>
            </a:r>
            <a:r>
              <a:rPr lang="ru-RU" sz="4000" dirty="0" err="1"/>
              <a:t>аспекти</a:t>
            </a:r>
            <a:r>
              <a:rPr lang="ru-RU" sz="4000" dirty="0"/>
              <a:t> </a:t>
            </a:r>
            <a:r>
              <a:rPr lang="ru-RU" sz="4000" dirty="0" err="1"/>
              <a:t>монопольної</a:t>
            </a:r>
            <a:r>
              <a:rPr lang="ru-RU" sz="4000" dirty="0"/>
              <a:t> </a:t>
            </a:r>
            <a:r>
              <a:rPr lang="ru-RU" sz="4000" dirty="0" err="1" smtClean="0"/>
              <a:t>діяльності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для </a:t>
            </a:r>
            <a:r>
              <a:rPr lang="ru-RU" sz="4000" dirty="0" err="1" smtClean="0"/>
              <a:t>економіки</a:t>
            </a:r>
            <a:r>
              <a:rPr lang="ru-RU" sz="4000" dirty="0" smtClean="0"/>
              <a:t> </a:t>
            </a:r>
            <a:r>
              <a:rPr lang="ru-RU" sz="4000" dirty="0" err="1" smtClean="0"/>
              <a:t>країни</a:t>
            </a:r>
            <a:r>
              <a:rPr lang="ru-RU" sz="4000" dirty="0" smtClean="0"/>
              <a:t> </a:t>
            </a:r>
            <a:endParaRPr lang="ru-RU" sz="4000" dirty="0"/>
          </a:p>
        </p:txBody>
      </p:sp>
      <p:sp>
        <p:nvSpPr>
          <p:cNvPr id="5" name="Rectangle 2"/>
          <p:cNvSpPr>
            <a:spLocks noGrp="1" noChangeArrowheads="1"/>
          </p:cNvSpPr>
          <p:nvPr>
            <p:ph sz="quarter" idx="13"/>
          </p:nvPr>
        </p:nvSpPr>
        <p:spPr bwMode="auto">
          <a:xfrm>
            <a:off x="279338" y="2230073"/>
            <a:ext cx="11209807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r>
              <a:rPr lang="uk-UA" cap="none" dirty="0" smtClean="0">
                <a:latin typeface="Calibri" panose="020F0502020204030204" pitchFamily="34" charset="0"/>
              </a:rPr>
              <a:t>Монополізм </a:t>
            </a:r>
            <a:r>
              <a:rPr lang="uk-UA" cap="none" dirty="0">
                <a:latin typeface="Calibri" panose="020F0502020204030204" pitchFamily="34" charset="0"/>
              </a:rPr>
              <a:t>також приводить до зниження стійкості механізмів відтворення, може привести до розриву господарських </a:t>
            </a:r>
            <a:r>
              <a:rPr lang="uk-UA" cap="none" dirty="0" err="1">
                <a:latin typeface="Calibri" panose="020F0502020204030204" pitchFamily="34" charset="0"/>
              </a:rPr>
              <a:t>зв’язків</a:t>
            </a:r>
            <a:r>
              <a:rPr lang="uk-UA" cap="none" dirty="0">
                <a:latin typeface="Calibri" panose="020F0502020204030204" pitchFamily="34" charset="0"/>
              </a:rPr>
              <a:t>. Особливо це стосується вітчизняної економіки, де будь – які неполадки на підприємстві – відразу ж відбиваються на роботі сотень підприємств – </a:t>
            </a:r>
            <a:r>
              <a:rPr lang="uk-UA" cap="none" dirty="0" smtClean="0">
                <a:latin typeface="Calibri" panose="020F0502020204030204" pitchFamily="34" charset="0"/>
              </a:rPr>
              <a:t>суміжників.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r>
              <a:rPr lang="uk-UA" cap="none" dirty="0">
                <a:latin typeface="Calibri" panose="020F0502020204030204" pitchFamily="34" charset="0"/>
              </a:rPr>
              <a:t>Зловживання монополістом своїм становищем на ринку, порушуючи правові, економічні, етичні норми і правила поведінки на ринку, завдаючи шкоди своїм контрагентам та споживачам. Як це роблять структури Ріната Ахметова, Дмитра Фірташа та Ігоря Коломойського. </a:t>
            </a:r>
          </a:p>
          <a:p>
            <a:pPr algn="just">
              <a:lnSpc>
                <a:spcPct val="100000"/>
              </a:lnSpc>
              <a:buClr>
                <a:schemeClr val="accent1"/>
              </a:buClr>
              <a:buSzPct val="120000"/>
            </a:pPr>
            <a:endParaRPr kumimoji="0" lang="uk-UA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90018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Главное мероприятие">
      <a:maj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in Event" id="{AC372BB4-D83D-411E-B849-B641926BA760}" vid="{FE3530EC-BA5B-407C-9B36-00820F39551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Главное мероприятие</Template>
  <TotalTime>415</TotalTime>
  <Words>483</Words>
  <Application>Microsoft Office PowerPoint</Application>
  <PresentationFormat>Произвольный</PresentationFormat>
  <Paragraphs>21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Главное мероприятие</vt:lpstr>
      <vt:lpstr>Презентация PowerPoint</vt:lpstr>
      <vt:lpstr>Вплив українських монополій на вітчизняну економіку</vt:lpstr>
      <vt:lpstr>Презентация PowerPoint</vt:lpstr>
      <vt:lpstr>Презентация PowerPoint</vt:lpstr>
      <vt:lpstr>Презентация PowerPoint</vt:lpstr>
      <vt:lpstr>Презентация PowerPoint</vt:lpstr>
      <vt:lpstr>позитивні аспекти монопольної діяльності для економіки країни </vt:lpstr>
      <vt:lpstr>негативні аспекти монопольної діяльності для економіки країни </vt:lpstr>
      <vt:lpstr>негативні аспекти монопольної діяльності для економіки країни </vt:lpstr>
      <vt:lpstr>Висновок</vt:lpstr>
      <vt:lpstr>Дякую за увагу!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Вплив монополії на українську економіку</dc:title>
  <dc:creator>Владимир</dc:creator>
  <cp:lastModifiedBy>cs</cp:lastModifiedBy>
  <cp:revision>45</cp:revision>
  <dcterms:created xsi:type="dcterms:W3CDTF">2013-09-27T17:16:54Z</dcterms:created>
  <dcterms:modified xsi:type="dcterms:W3CDTF">2013-10-10T08:26:15Z</dcterms:modified>
</cp:coreProperties>
</file>