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4" r:id="rId6"/>
    <p:sldId id="268" r:id="rId7"/>
    <p:sldId id="269" r:id="rId8"/>
    <p:sldId id="267" r:id="rId9"/>
    <p:sldId id="260" r:id="rId10"/>
    <p:sldId id="261" r:id="rId11"/>
    <p:sldId id="262" r:id="rId12"/>
    <p:sldId id="265" r:id="rId13"/>
    <p:sldId id="263" r:id="rId14"/>
    <p:sldId id="266" r:id="rId15"/>
    <p:sldId id="270" r:id="rId16"/>
    <p:sldId id="271" r:id="rId1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102F15E9-EF63-4EDF-9F9B-A99140A191E5}" type="datetimeFigureOut">
              <a:rPr lang="uk-UA" smtClean="0"/>
              <a:pPr/>
              <a:t>03.03.2014</a:t>
            </a:fld>
            <a:endParaRPr lang="uk-UA"/>
          </a:p>
        </p:txBody>
      </p:sp>
      <p:sp>
        <p:nvSpPr>
          <p:cNvPr id="16" name="Номер слайда 15"/>
          <p:cNvSpPr>
            <a:spLocks noGrp="1"/>
          </p:cNvSpPr>
          <p:nvPr>
            <p:ph type="sldNum" sz="quarter" idx="11"/>
          </p:nvPr>
        </p:nvSpPr>
        <p:spPr/>
        <p:txBody>
          <a:bodyPr/>
          <a:lstStyle/>
          <a:p>
            <a:fld id="{9C25B8E3-A661-4198-9777-B74FBCA06365}" type="slidenum">
              <a:rPr lang="uk-UA" smtClean="0"/>
              <a:pPr/>
              <a:t>‹#›</a:t>
            </a:fld>
            <a:endParaRPr lang="uk-UA"/>
          </a:p>
        </p:txBody>
      </p:sp>
      <p:sp>
        <p:nvSpPr>
          <p:cNvPr id="17" name="Нижний колонтитул 16"/>
          <p:cNvSpPr>
            <a:spLocks noGrp="1"/>
          </p:cNvSpPr>
          <p:nvPr>
            <p:ph type="ftr" sz="quarter" idx="12"/>
          </p:nvPr>
        </p:nvSpPr>
        <p:spPr/>
        <p:txBody>
          <a:bodyPr/>
          <a:lstStyle/>
          <a:p>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2F15E9-EF63-4EDF-9F9B-A99140A191E5}" type="datetimeFigureOut">
              <a:rPr lang="uk-UA" smtClean="0"/>
              <a:pPr/>
              <a:t>03.03.2014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C25B8E3-A661-4198-9777-B74FBCA06365}" type="slidenum">
              <a:rPr lang="uk-UA" smtClean="0"/>
              <a:pPr/>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02F15E9-EF63-4EDF-9F9B-A99140A191E5}" type="datetimeFigureOut">
              <a:rPr lang="uk-UA" smtClean="0"/>
              <a:pPr/>
              <a:t>03.03.2014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C25B8E3-A661-4198-9777-B74FBCA06365}" type="slidenum">
              <a:rPr lang="uk-UA" smtClean="0"/>
              <a:pPr/>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102F15E9-EF63-4EDF-9F9B-A99140A191E5}" type="datetimeFigureOut">
              <a:rPr lang="uk-UA" smtClean="0"/>
              <a:pPr/>
              <a:t>03.03.2014</a:t>
            </a:fld>
            <a:endParaRPr lang="uk-UA"/>
          </a:p>
        </p:txBody>
      </p:sp>
      <p:sp>
        <p:nvSpPr>
          <p:cNvPr id="15" name="Номер слайда 14"/>
          <p:cNvSpPr>
            <a:spLocks noGrp="1"/>
          </p:cNvSpPr>
          <p:nvPr>
            <p:ph type="sldNum" sz="quarter" idx="15"/>
          </p:nvPr>
        </p:nvSpPr>
        <p:spPr/>
        <p:txBody>
          <a:bodyPr/>
          <a:lstStyle>
            <a:lvl1pPr algn="ctr">
              <a:defRPr/>
            </a:lvl1pPr>
          </a:lstStyle>
          <a:p>
            <a:fld id="{9C25B8E3-A661-4198-9777-B74FBCA06365}" type="slidenum">
              <a:rPr lang="uk-UA" smtClean="0"/>
              <a:pPr/>
              <a:t>‹#›</a:t>
            </a:fld>
            <a:endParaRPr lang="uk-UA"/>
          </a:p>
        </p:txBody>
      </p:sp>
      <p:sp>
        <p:nvSpPr>
          <p:cNvPr id="16" name="Нижний колонтитул 15"/>
          <p:cNvSpPr>
            <a:spLocks noGrp="1"/>
          </p:cNvSpPr>
          <p:nvPr>
            <p:ph type="ftr" sz="quarter" idx="16"/>
          </p:nvPr>
        </p:nvSpPr>
        <p:spPr/>
        <p:txBody>
          <a:bodyPr/>
          <a:lstStyle/>
          <a:p>
            <a:endParaRPr lang="uk-UA"/>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02F15E9-EF63-4EDF-9F9B-A99140A191E5}" type="datetimeFigureOut">
              <a:rPr lang="uk-UA" smtClean="0"/>
              <a:pPr/>
              <a:t>03.03.2014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9C25B8E3-A661-4198-9777-B74FBCA06365}" type="slidenum">
              <a:rPr lang="uk-UA" smtClean="0"/>
              <a:pPr/>
              <a:t>‹#›</a:t>
            </a:fld>
            <a:endParaRPr lang="uk-UA"/>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102F15E9-EF63-4EDF-9F9B-A99140A191E5}" type="datetimeFigureOut">
              <a:rPr lang="uk-UA" smtClean="0"/>
              <a:pPr/>
              <a:t>03.03.2014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9C25B8E3-A661-4198-9777-B74FBCA06365}" type="slidenum">
              <a:rPr lang="uk-UA" smtClean="0"/>
              <a:pPr/>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9C25B8E3-A661-4198-9777-B74FBCA06365}" type="slidenum">
              <a:rPr lang="uk-UA" smtClean="0"/>
              <a:pPr/>
              <a:t>‹#›</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7" name="Дата 6"/>
          <p:cNvSpPr>
            <a:spLocks noGrp="1"/>
          </p:cNvSpPr>
          <p:nvPr>
            <p:ph type="dt" sz="half" idx="10"/>
          </p:nvPr>
        </p:nvSpPr>
        <p:spPr/>
        <p:txBody>
          <a:bodyPr/>
          <a:lstStyle/>
          <a:p>
            <a:fld id="{102F15E9-EF63-4EDF-9F9B-A99140A191E5}" type="datetimeFigureOut">
              <a:rPr lang="uk-UA" smtClean="0"/>
              <a:pPr/>
              <a:t>03.03.2014</a:t>
            </a:fld>
            <a:endParaRPr lang="uk-UA"/>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02F15E9-EF63-4EDF-9F9B-A99140A191E5}" type="datetimeFigureOut">
              <a:rPr lang="uk-UA" smtClean="0"/>
              <a:pPr/>
              <a:t>03.03.2014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9C25B8E3-A661-4198-9777-B74FBCA06365}" type="slidenum">
              <a:rPr lang="uk-UA" smtClean="0"/>
              <a:pPr/>
              <a:t>‹#›</a:t>
            </a:fld>
            <a:endParaRPr lang="uk-UA"/>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02F15E9-EF63-4EDF-9F9B-A99140A191E5}" type="datetimeFigureOut">
              <a:rPr lang="uk-UA" smtClean="0"/>
              <a:pPr/>
              <a:t>03.03.2014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9C25B8E3-A661-4198-9777-B74FBCA06365}" type="slidenum">
              <a:rPr lang="uk-UA" smtClean="0"/>
              <a:pPr/>
              <a:t>‹#›</a:t>
            </a:fld>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102F15E9-EF63-4EDF-9F9B-A99140A191E5}" type="datetimeFigureOut">
              <a:rPr lang="uk-UA" smtClean="0"/>
              <a:pPr/>
              <a:t>03.03.2014</a:t>
            </a:fld>
            <a:endParaRPr lang="uk-UA"/>
          </a:p>
        </p:txBody>
      </p:sp>
      <p:sp>
        <p:nvSpPr>
          <p:cNvPr id="9" name="Номер слайда 8"/>
          <p:cNvSpPr>
            <a:spLocks noGrp="1"/>
          </p:cNvSpPr>
          <p:nvPr>
            <p:ph type="sldNum" sz="quarter" idx="15"/>
          </p:nvPr>
        </p:nvSpPr>
        <p:spPr/>
        <p:txBody>
          <a:bodyPr/>
          <a:lstStyle/>
          <a:p>
            <a:fld id="{9C25B8E3-A661-4198-9777-B74FBCA06365}" type="slidenum">
              <a:rPr lang="uk-UA" smtClean="0"/>
              <a:pPr/>
              <a:t>‹#›</a:t>
            </a:fld>
            <a:endParaRPr lang="uk-UA"/>
          </a:p>
        </p:txBody>
      </p:sp>
      <p:sp>
        <p:nvSpPr>
          <p:cNvPr id="10" name="Нижний колонтитул 9"/>
          <p:cNvSpPr>
            <a:spLocks noGrp="1"/>
          </p:cNvSpPr>
          <p:nvPr>
            <p:ph type="ftr" sz="quarter" idx="16"/>
          </p:nvPr>
        </p:nvSpPr>
        <p:spPr/>
        <p:txBody>
          <a:bodyPr/>
          <a:lstStyle/>
          <a:p>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102F15E9-EF63-4EDF-9F9B-A99140A191E5}" type="datetimeFigureOut">
              <a:rPr lang="uk-UA" smtClean="0"/>
              <a:pPr/>
              <a:t>03.03.2014</a:t>
            </a:fld>
            <a:endParaRPr lang="uk-UA"/>
          </a:p>
        </p:txBody>
      </p:sp>
      <p:sp>
        <p:nvSpPr>
          <p:cNvPr id="9" name="Номер слайда 8"/>
          <p:cNvSpPr>
            <a:spLocks noGrp="1"/>
          </p:cNvSpPr>
          <p:nvPr>
            <p:ph type="sldNum" sz="quarter" idx="11"/>
          </p:nvPr>
        </p:nvSpPr>
        <p:spPr/>
        <p:txBody>
          <a:bodyPr/>
          <a:lstStyle/>
          <a:p>
            <a:fld id="{9C25B8E3-A661-4198-9777-B74FBCA06365}" type="slidenum">
              <a:rPr lang="uk-UA" smtClean="0"/>
              <a:pPr/>
              <a:t>‹#›</a:t>
            </a:fld>
            <a:endParaRPr lang="uk-UA"/>
          </a:p>
        </p:txBody>
      </p:sp>
      <p:sp>
        <p:nvSpPr>
          <p:cNvPr id="10" name="Нижний колонтитул 9"/>
          <p:cNvSpPr>
            <a:spLocks noGrp="1"/>
          </p:cNvSpPr>
          <p:nvPr>
            <p:ph type="ftr" sz="quarter" idx="12"/>
          </p:nvPr>
        </p:nvSpPr>
        <p:spPr/>
        <p:txBody>
          <a:bodyPr/>
          <a:lstStyle/>
          <a:p>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02F15E9-EF63-4EDF-9F9B-A99140A191E5}" type="datetimeFigureOut">
              <a:rPr lang="uk-UA" smtClean="0"/>
              <a:pPr/>
              <a:t>03.03.2014</a:t>
            </a:fld>
            <a:endParaRPr lang="uk-UA"/>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uk-UA"/>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9C25B8E3-A661-4198-9777-B74FBCA06365}" type="slidenum">
              <a:rPr lang="uk-UA" smtClean="0"/>
              <a:pPr/>
              <a:t>‹#›</a:t>
            </a:fld>
            <a:endParaRPr lang="uk-UA"/>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userpc\Desktop\&#1072;&#1085;&#1075;&#1083;%20&#1084;&#1086;&#1074;&#1072;\&#1047;&#1086;&#1083;&#1086;&#1090;&#1072;%20&#1082;&#1086;&#1083;&#1077;&#1082;&#1094;&#1110;&#1103;%20-%20&#1050;&#1083;&#1072;&#1089;&#1080;&#1095;&#1085;&#1072;%20&#1084;&#1091;&#1079;&#1080;&#1082;&#1072;%20&#1076;&#1083;&#1103;%20&#1088;&#1077;&#1083;&#1072;&#1082;&#1089;&#1072;&#1094;&#1110;&#1111;.mp3" TargetMode="External"/><Relationship Id="rId1" Type="http://schemas.microsoft.com/office/2007/relationships/media" Target="file:///C:\Users\userpc\Desktop\&#1072;&#1085;&#1075;&#1083;%20&#1084;&#1086;&#1074;&#1072;\&#1047;&#1086;&#1083;&#1086;&#1090;&#1072;%20&#1082;&#1086;&#1083;&#1077;&#1082;&#1094;&#1110;&#1103;%20-%20&#1050;&#1083;&#1072;&#1089;&#1080;&#1095;&#1085;&#1072;%20&#1084;&#1091;&#1079;&#1080;&#1082;&#1072;%20&#1076;&#1083;&#1103;%20&#1088;&#1077;&#1083;&#1072;&#1082;&#1089;&#1072;&#1094;&#1110;&#1111;.mp3"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259632" y="332656"/>
            <a:ext cx="5328592" cy="240065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Pidhirtsi</a:t>
            </a:r>
            <a:endPar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Золота колекція - Класична музика для релаксації.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5" cstate="print"/>
          <a:stretch>
            <a:fillRect/>
          </a:stretch>
        </p:blipFill>
        <p:spPr>
          <a:xfrm>
            <a:off x="8604448" y="6318448"/>
            <a:ext cx="539552" cy="53955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a:p>
        </p:txBody>
      </p:sp>
      <p:sp>
        <p:nvSpPr>
          <p:cNvPr id="3" name="Заголовок 2"/>
          <p:cNvSpPr>
            <a:spLocks noGrp="1"/>
          </p:cNvSpPr>
          <p:nvPr>
            <p:ph type="title"/>
          </p:nvPr>
        </p:nvSpPr>
        <p:spPr/>
        <p:txBody>
          <a:bodyPr/>
          <a:lstStyle/>
          <a:p>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1259632" y="4077072"/>
            <a:ext cx="6260945"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Church of Saint </a:t>
            </a:r>
          </a:p>
          <a:p>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Joseph in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Pidhirtsi</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579px-Костел_Св._Йосифа_2.jpg"/>
          <p:cNvPicPr>
            <a:picLocks noChangeAspect="1"/>
          </p:cNvPicPr>
          <p:nvPr/>
        </p:nvPicPr>
        <p:blipFill>
          <a:blip r:embed="rId2" cstate="print"/>
          <a:stretch>
            <a:fillRect/>
          </a:stretch>
        </p:blipFill>
        <p:spPr>
          <a:xfrm>
            <a:off x="2514982" y="0"/>
            <a:ext cx="6629018" cy="6858000"/>
          </a:xfrm>
          <a:prstGeom prst="rect">
            <a:avLst/>
          </a:prstGeom>
        </p:spPr>
      </p:pic>
      <p:pic>
        <p:nvPicPr>
          <p:cNvPr id="7" name="Содержимое 6" descr="471px-Костел_Св._Йосифа_Фасад.jpg"/>
          <p:cNvPicPr>
            <a:picLocks noGrp="1" noChangeAspect="1"/>
          </p:cNvPicPr>
          <p:nvPr>
            <p:ph idx="1"/>
          </p:nvPr>
        </p:nvPicPr>
        <p:blipFill>
          <a:blip r:embed="rId3" cstate="print"/>
          <a:stretch>
            <a:fillRect/>
          </a:stretch>
        </p:blipFill>
        <p:spPr>
          <a:xfrm>
            <a:off x="0" y="0"/>
            <a:ext cx="4644008" cy="6858000"/>
          </a:xfr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6000" r="-36000"/>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914400" y="0"/>
            <a:ext cx="8229600" cy="452596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Pidhirtsi</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Castle (Ukrainian: </a:t>
            </a:r>
            <a:r>
              <a:rPr lang="uk-UA"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Підгорецький</a:t>
            </a:r>
            <a:r>
              <a:rPr lang="uk-UA"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замок; </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Polish: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zamek</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w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Podhorcach</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is a residential castle-fortress located in the village of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Pidhirtsi</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in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Lviv</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Oblast (province) western Ukraine, located eighty kilometers east of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Lviv</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uk-U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mlib.ru/img/m/mohort_g_g/boplan/kazak.jpg"/>
          <p:cNvPicPr>
            <a:picLocks noChangeAspect="1" noChangeArrowheads="1"/>
          </p:cNvPicPr>
          <p:nvPr/>
        </p:nvPicPr>
        <p:blipFill>
          <a:blip r:embed="rId2" cstate="print"/>
          <a:srcRect/>
          <a:stretch>
            <a:fillRect/>
          </a:stretch>
        </p:blipFill>
        <p:spPr bwMode="auto">
          <a:xfrm>
            <a:off x="1979712" y="0"/>
            <a:ext cx="4736926" cy="3472730"/>
          </a:xfrm>
          <a:prstGeom prst="rect">
            <a:avLst/>
          </a:prstGeom>
          <a:noFill/>
        </p:spPr>
      </p:pic>
      <p:sp>
        <p:nvSpPr>
          <p:cNvPr id="3" name="Содержимое 2"/>
          <p:cNvSpPr>
            <a:spLocks noGrp="1"/>
          </p:cNvSpPr>
          <p:nvPr>
            <p:ph idx="1"/>
          </p:nvPr>
        </p:nvSpPr>
        <p:spPr>
          <a:xfrm>
            <a:off x="0" y="3501008"/>
            <a:ext cx="9144000" cy="4525963"/>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It was constructed by Guillaume Le </a:t>
            </a:r>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Vasseur</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de </a:t>
            </a:r>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Beauplan</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between 1635–1640 by order of the Polish-Lithuanian Commonwealth's Grand Crown Hetman </a:t>
            </a:r>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Stanisław</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2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Koniecpolski</a:t>
            </a:r>
            <a:r>
              <a:rPr lang="en-US"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on the place of the older fortress. The castle was then part of the Kingdom of Poland and it is regarded as the most valuable of palace-garden complexes in the eastern borderlands of the former Polish-Lithuanian Commonwealth.</a:t>
            </a:r>
            <a:endParaRPr lang="uk-UA"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980728"/>
            <a:ext cx="8229600" cy="3316919"/>
          </a:xfrm>
        </p:spPr>
        <p:txBody>
          <a:bodyPr>
            <a:normAutofit fontScale="85000" lnSpcReduction="20000"/>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bg1">
                    <a:shade val="50000"/>
                  </a:schemeClr>
                </a:solidFill>
              </a:rPr>
              <a:t>The structure, built with brick and stone, was designed in the characteristic palazzo in </a:t>
            </a:r>
            <a:r>
              <a:rPr lang="en-US" b="1" dirty="0" err="1" smtClean="0">
                <a:ln w="50800"/>
                <a:solidFill>
                  <a:schemeClr val="bg1">
                    <a:shade val="50000"/>
                  </a:schemeClr>
                </a:solidFill>
              </a:rPr>
              <a:t>fortezza</a:t>
            </a:r>
            <a:r>
              <a:rPr lang="en-US" b="1" dirty="0" smtClean="0">
                <a:ln w="50800"/>
                <a:solidFill>
                  <a:schemeClr val="bg1">
                    <a:shade val="50000"/>
                  </a:schemeClr>
                </a:solidFill>
              </a:rPr>
              <a:t> style. It is located on the northern side of the </a:t>
            </a:r>
            <a:r>
              <a:rPr lang="en-US" b="1" dirty="0" err="1" smtClean="0">
                <a:ln w="50800"/>
                <a:solidFill>
                  <a:schemeClr val="bg1">
                    <a:shade val="50000"/>
                  </a:schemeClr>
                </a:solidFill>
              </a:rPr>
              <a:t>Woroniaki</a:t>
            </a:r>
            <a:r>
              <a:rPr lang="en-US" b="1" dirty="0" smtClean="0">
                <a:ln w="50800"/>
                <a:solidFill>
                  <a:schemeClr val="bg1">
                    <a:shade val="50000"/>
                  </a:schemeClr>
                </a:solidFill>
              </a:rPr>
              <a:t> hills, standing at 399 meters above sea level, overlooking the Styr River valley, in a prominent location where it can be seen from great distances. The palace itself is built into the slope of the hill. In the 17th century, it was surrounded by vineyards and Italian-style </a:t>
            </a:r>
            <a:r>
              <a:rPr lang="en-US" b="1" dirty="0" err="1" smtClean="0">
                <a:ln w="50800"/>
                <a:solidFill>
                  <a:schemeClr val="bg1">
                    <a:shade val="50000"/>
                  </a:schemeClr>
                </a:solidFill>
              </a:rPr>
              <a:t>paterre</a:t>
            </a:r>
            <a:r>
              <a:rPr lang="en-US" b="1" dirty="0" smtClean="0">
                <a:ln w="50800"/>
                <a:solidFill>
                  <a:schemeClr val="bg1">
                    <a:shade val="50000"/>
                  </a:schemeClr>
                </a:solidFill>
              </a:rPr>
              <a:t> gardens, its wine celebrated by the poetry of </a:t>
            </a:r>
            <a:r>
              <a:rPr lang="en-US" b="1" dirty="0" err="1" smtClean="0">
                <a:ln w="50800"/>
                <a:solidFill>
                  <a:schemeClr val="bg1">
                    <a:shade val="50000"/>
                  </a:schemeClr>
                </a:solidFill>
              </a:rPr>
              <a:t>Jakub</a:t>
            </a:r>
            <a:r>
              <a:rPr lang="en-US" b="1" dirty="0" smtClean="0">
                <a:ln w="50800"/>
                <a:solidFill>
                  <a:schemeClr val="bg1">
                    <a:shade val="50000"/>
                  </a:schemeClr>
                </a:solidFill>
              </a:rPr>
              <a:t> </a:t>
            </a:r>
            <a:r>
              <a:rPr lang="en-US" b="1" dirty="0" err="1" smtClean="0">
                <a:ln w="50800"/>
                <a:solidFill>
                  <a:schemeClr val="bg1">
                    <a:shade val="50000"/>
                  </a:schemeClr>
                </a:solidFill>
              </a:rPr>
              <a:t>Sobieski</a:t>
            </a:r>
            <a:r>
              <a:rPr lang="en-US" b="1" dirty="0" smtClean="0">
                <a:ln w="50800"/>
                <a:solidFill>
                  <a:schemeClr val="bg1">
                    <a:shade val="50000"/>
                  </a:schemeClr>
                </a:solidFill>
              </a:rPr>
              <a:t> and </a:t>
            </a:r>
            <a:r>
              <a:rPr lang="en-US" b="1" dirty="0" err="1" smtClean="0">
                <a:ln w="50800"/>
                <a:solidFill>
                  <a:schemeClr val="bg1">
                    <a:shade val="50000"/>
                  </a:schemeClr>
                </a:solidFill>
              </a:rPr>
              <a:t>Andrzej</a:t>
            </a:r>
            <a:r>
              <a:rPr lang="en-US" b="1" dirty="0" smtClean="0">
                <a:ln w="50800"/>
                <a:solidFill>
                  <a:schemeClr val="bg1">
                    <a:shade val="50000"/>
                  </a:schemeClr>
                </a:solidFill>
              </a:rPr>
              <a:t> </a:t>
            </a:r>
            <a:r>
              <a:rPr lang="en-US" b="1" dirty="0" err="1" smtClean="0">
                <a:ln w="50800"/>
                <a:solidFill>
                  <a:schemeClr val="bg1">
                    <a:shade val="50000"/>
                  </a:schemeClr>
                </a:solidFill>
              </a:rPr>
              <a:t>Morsztyn</a:t>
            </a:r>
            <a:r>
              <a:rPr lang="en-US" b="1" dirty="0" smtClean="0">
                <a:ln w="50800"/>
                <a:solidFill>
                  <a:schemeClr val="bg1">
                    <a:shade val="50000"/>
                  </a:schemeClr>
                </a:solidFill>
              </a:rPr>
              <a:t>. Guarded by a moat and drawbridge, fortified walls with bastions and a set of iron cannons .</a:t>
            </a:r>
            <a:endParaRPr lang="uk-UA" b="1" dirty="0">
              <a:ln w="50800"/>
              <a:solidFill>
                <a:schemeClr val="bg1">
                  <a:shade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a:xfrm>
            <a:off x="395536" y="692696"/>
            <a:ext cx="8229600" cy="3600400"/>
          </a:xfrm>
        </p:spPr>
        <p:txBody>
          <a:bodyPr>
            <a:normAutofit fontScale="92500"/>
            <a:scene3d>
              <a:camera prst="orthographicFront"/>
              <a:lightRig rig="balanced" dir="t">
                <a:rot lat="0" lon="0" rev="2100000"/>
              </a:lightRig>
            </a:scene3d>
            <a:sp3d extrusionH="57150" prstMaterial="metal">
              <a:bevelT w="38100" h="25400"/>
              <a:contourClr>
                <a:schemeClr val="bg2"/>
              </a:contourClr>
            </a:sp3d>
          </a:bodyPr>
          <a:lstStyle/>
          <a:p>
            <a:r>
              <a:rPr lang="en-US" b="1" dirty="0" smtClean="0">
                <a:ln w="50800"/>
                <a:solidFill>
                  <a:schemeClr val="bg1">
                    <a:shade val="50000"/>
                  </a:schemeClr>
                </a:solidFill>
              </a:rPr>
              <a:t>The castle takes the form of an open square nearly 100 meters on a side, with three floors.</a:t>
            </a:r>
          </a:p>
          <a:p>
            <a:r>
              <a:rPr lang="en-US" b="1" dirty="0" smtClean="0">
                <a:ln w="50800"/>
                <a:solidFill>
                  <a:schemeClr val="bg1">
                    <a:shade val="50000"/>
                  </a:schemeClr>
                </a:solidFill>
              </a:rPr>
              <a:t>Its western part served as an official residency for guests; the eastern range was private, reserved for the owner and servants. Above the entrance gate, a marble plaque to this day bears a Latin inscription: "A crown of military </a:t>
            </a:r>
            <a:r>
              <a:rPr lang="en-US" b="1" dirty="0" err="1" smtClean="0">
                <a:ln w="50800"/>
                <a:solidFill>
                  <a:schemeClr val="bg1">
                    <a:shade val="50000"/>
                  </a:schemeClr>
                </a:solidFill>
              </a:rPr>
              <a:t>labours</a:t>
            </a:r>
            <a:r>
              <a:rPr lang="en-US" b="1" dirty="0" smtClean="0">
                <a:ln w="50800"/>
                <a:solidFill>
                  <a:schemeClr val="bg1">
                    <a:shade val="50000"/>
                  </a:schemeClr>
                </a:solidFill>
              </a:rPr>
              <a:t> is victory, victory is a triumph, triumph is rest." There also was a grange, a private zoo, vineyards, an apiary, a trout pond and a mill.</a:t>
            </a:r>
            <a:endParaRPr lang="uk-UA" b="1" dirty="0">
              <a:ln w="50800"/>
              <a:solidFill>
                <a:schemeClr val="bg1">
                  <a:shade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332656"/>
            <a:ext cx="8229600" cy="3384376"/>
          </a:xfrm>
        </p:spPr>
        <p:txBody>
          <a:bodyPr>
            <a:normAutofit fontScale="85000" lnSpcReduction="20000"/>
          </a:bodyPr>
          <a:lstStyle/>
          <a:p>
            <a:r>
              <a:rPr lang="en-US" dirty="0" smtClean="0"/>
              <a:t>Beginning sometime in 1914 during the World War the castle was captured by Russians, who looted and without consideration precious items from </a:t>
            </a:r>
            <a:r>
              <a:rPr lang="en-US" dirty="0" err="1" smtClean="0"/>
              <a:t>Pidhirtsi</a:t>
            </a:r>
            <a:r>
              <a:rPr lang="en-US" dirty="0" smtClean="0"/>
              <a:t>. In 1915 it became the headquarters of the Fifth Austrian-Hungarian Corps. Not long after this, the castle was ransacked by Russian soldiers who destroyed the interior walls, tiles, floors, and all. It was attacked again sometime during 1919-1921 during the Polish-Soviet War. The last Polish owner of </a:t>
            </a:r>
            <a:r>
              <a:rPr lang="en-US" dirty="0" err="1" smtClean="0"/>
              <a:t>Pidhirste</a:t>
            </a:r>
            <a:r>
              <a:rPr lang="en-US" dirty="0" smtClean="0"/>
              <a:t> was prince Roman </a:t>
            </a:r>
            <a:r>
              <a:rPr lang="en-US" dirty="0" err="1" smtClean="0"/>
              <a:t>Sanguszuko</a:t>
            </a:r>
            <a:r>
              <a:rPr lang="en-US" dirty="0" smtClean="0"/>
              <a:t>, in 1939, for fear of property loss from aggressive Nazi and Soviet forces, he packed most of the valuables and took the to Romania, then Brazil. </a:t>
            </a:r>
            <a:endParaRPr lang="uk-UA" dirty="0"/>
          </a:p>
        </p:txBody>
      </p:sp>
      <p:pic>
        <p:nvPicPr>
          <p:cNvPr id="4" name="Рисунок 3" descr="images (1).jpg"/>
          <p:cNvPicPr>
            <a:picLocks noChangeAspect="1"/>
          </p:cNvPicPr>
          <p:nvPr/>
        </p:nvPicPr>
        <p:blipFill>
          <a:blip r:embed="rId2" cstate="print"/>
          <a:stretch>
            <a:fillRect/>
          </a:stretch>
        </p:blipFill>
        <p:spPr>
          <a:xfrm>
            <a:off x="2267744" y="3140968"/>
            <a:ext cx="4502057" cy="337219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124744"/>
            <a:ext cx="8229600" cy="4572000"/>
          </a:xfrm>
        </p:spPr>
        <p:txBody>
          <a:bodyPr>
            <a:normAutofit fontScale="92500" lnSpcReduction="10000"/>
          </a:bodyPr>
          <a:lstStyle/>
          <a:p>
            <a:r>
              <a:rPr lang="en-US" dirty="0" smtClean="0"/>
              <a:t> After World War II, the Soviets </a:t>
            </a:r>
            <a:r>
              <a:rPr lang="en-US" dirty="0" err="1" smtClean="0"/>
              <a:t>oped</a:t>
            </a:r>
            <a:r>
              <a:rPr lang="en-US" dirty="0" smtClean="0"/>
              <a:t> the sprawling castle into a Tuberculosis sanitarium. In February of 1956, the castle caught on fire and was almost completely destroyed. It burnt for 3 weeks leaving $2 million in damages and only leaving the walls. Left in decay for sometime, when Ukraine regained its independence from the Soviet Union, it was planned for </a:t>
            </a:r>
            <a:r>
              <a:rPr lang="en-US" dirty="0" err="1" smtClean="0"/>
              <a:t>Pidhirtsi</a:t>
            </a:r>
            <a:r>
              <a:rPr lang="en-US" dirty="0" smtClean="0"/>
              <a:t> to be redone into a presidential residence. This never happened so finally, it was bought by the </a:t>
            </a:r>
            <a:r>
              <a:rPr lang="en-US" dirty="0" err="1" smtClean="0"/>
              <a:t>Lviv</a:t>
            </a:r>
            <a:r>
              <a:rPr lang="en-US" dirty="0" smtClean="0"/>
              <a:t> Gallery of Painting in 1997. They wish to turn it into a museum and give it its historical look. Though as of 2013, lack of funds have the restoration process going slow. Tourist are allowed to come onto the property but entry is forbidden. The exterior was built with brick and stone.</a:t>
            </a:r>
            <a:endParaRPr lang="uk-UA"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http://i.ytimg.com/vi/4FXfK8z0m1I/3.jpg"/>
          <p:cNvPicPr>
            <a:picLocks noChangeAspect="1" noChangeArrowheads="1"/>
          </p:cNvPicPr>
          <p:nvPr/>
        </p:nvPicPr>
        <p:blipFill>
          <a:blip r:embed="rId2" cstate="print"/>
          <a:srcRect/>
          <a:stretch>
            <a:fillRect/>
          </a:stretch>
        </p:blipFill>
        <p:spPr bwMode="auto">
          <a:xfrm>
            <a:off x="1259632" y="3717032"/>
            <a:ext cx="3639276" cy="2729460"/>
          </a:xfrm>
          <a:prstGeom prst="rect">
            <a:avLst/>
          </a:prstGeom>
          <a:noFill/>
        </p:spPr>
      </p:pic>
      <p:sp>
        <p:nvSpPr>
          <p:cNvPr id="2" name="Содержимое 1"/>
          <p:cNvSpPr>
            <a:spLocks noGrp="1"/>
          </p:cNvSpPr>
          <p:nvPr>
            <p:ph idx="1"/>
          </p:nvPr>
        </p:nvSpPr>
        <p:spPr>
          <a:xfrm>
            <a:off x="0" y="0"/>
            <a:ext cx="8229600" cy="2276872"/>
          </a:xfrm>
        </p:spPr>
        <p:txBody>
          <a:bodyPr>
            <a:normAutofit lnSpcReduction="10000"/>
          </a:bodyPr>
          <a:lstStyle/>
          <a:p>
            <a:r>
              <a:rPr lang="en-US" dirty="0" smtClean="0"/>
              <a:t> There was also a library, the Guardroom, knight’s room, and then suits with names like the Crimson Room, Chinese Room, Mirror Room, Green Room, and Yellow Room. The floors were made of marble tile and each room had a marble fireplace in </a:t>
            </a:r>
            <a:r>
              <a:rPr lang="en-US" dirty="0" err="1" smtClean="0"/>
              <a:t>it.Some</a:t>
            </a:r>
            <a:r>
              <a:rPr lang="en-US" dirty="0" smtClean="0"/>
              <a:t> scenes for the movie </a:t>
            </a:r>
            <a:r>
              <a:rPr lang="en-US" dirty="0" err="1" smtClean="0"/>
              <a:t>Potop</a:t>
            </a:r>
            <a:r>
              <a:rPr lang="en-US" dirty="0" smtClean="0"/>
              <a:t> (1974) were shot at </a:t>
            </a:r>
            <a:r>
              <a:rPr lang="en-US" dirty="0" err="1" smtClean="0"/>
              <a:t>Pidhirtsi</a:t>
            </a:r>
            <a:r>
              <a:rPr lang="en-US" dirty="0" smtClean="0"/>
              <a:t>.</a:t>
            </a:r>
            <a:endParaRPr lang="uk-UA" dirty="0"/>
          </a:p>
        </p:txBody>
      </p:sp>
      <p:pic>
        <p:nvPicPr>
          <p:cNvPr id="30722" name="Picture 2" descr="http://i1.ytimg.com/vi/4FXfK8z0m1I/hqdefault.jpg"/>
          <p:cNvPicPr>
            <a:picLocks noChangeAspect="1" noChangeArrowheads="1"/>
          </p:cNvPicPr>
          <p:nvPr/>
        </p:nvPicPr>
        <p:blipFill>
          <a:blip r:embed="rId3" cstate="print"/>
          <a:srcRect/>
          <a:stretch>
            <a:fillRect/>
          </a:stretch>
        </p:blipFill>
        <p:spPr bwMode="auto">
          <a:xfrm>
            <a:off x="4283968" y="2420888"/>
            <a:ext cx="4572000" cy="3429001"/>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uk-UA" dirty="0"/>
          </a:p>
        </p:txBody>
      </p:sp>
      <p:sp>
        <p:nvSpPr>
          <p:cNvPr id="3" name="Заголовок 2"/>
          <p:cNvSpPr>
            <a:spLocks noGrp="1"/>
          </p:cNvSpPr>
          <p:nvPr>
            <p:ph type="title"/>
          </p:nvPr>
        </p:nvSpPr>
        <p:spPr/>
        <p:txBody>
          <a:bodyPr/>
          <a:lstStyle/>
          <a:p>
            <a:endParaRPr lang="uk-UA"/>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114</TotalTime>
  <Words>654</Words>
  <Application>Microsoft Office PowerPoint</Application>
  <PresentationFormat>Экран (4:3)</PresentationFormat>
  <Paragraphs>11</Paragraphs>
  <Slides>16</Slides>
  <Notes>0</Notes>
  <HiddenSlides>0</HiddenSlides>
  <MMClips>1</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16</vt:i4>
      </vt:variant>
    </vt:vector>
  </HeadingPairs>
  <TitlesOfParts>
    <vt:vector size="19" baseType="lpstr">
      <vt:lpstr>Constantia</vt:lpstr>
      <vt:lpstr>Wingdings 2</vt: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HP</dc:creator>
  <cp:lastModifiedBy>HP</cp:lastModifiedBy>
  <cp:revision>14</cp:revision>
  <dcterms:created xsi:type="dcterms:W3CDTF">2014-02-25T21:04:30Z</dcterms:created>
  <dcterms:modified xsi:type="dcterms:W3CDTF">2014-03-03T16:21:24Z</dcterms:modified>
</cp:coreProperties>
</file>