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0A9295-A663-42B4-9E9C-72DF0FD7471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DC76D6-C4AB-4AFA-8AC2-CB3D06A0E89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0A9295-A663-42B4-9E9C-72DF0FD7471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DC76D6-C4AB-4AFA-8AC2-CB3D06A0E8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0A9295-A663-42B4-9E9C-72DF0FD7471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DC76D6-C4AB-4AFA-8AC2-CB3D06A0E8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0A9295-A663-42B4-9E9C-72DF0FD7471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DC76D6-C4AB-4AFA-8AC2-CB3D06A0E8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0A9295-A663-42B4-9E9C-72DF0FD7471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DC76D6-C4AB-4AFA-8AC2-CB3D06A0E89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0A9295-A663-42B4-9E9C-72DF0FD7471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DC76D6-C4AB-4AFA-8AC2-CB3D06A0E8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0A9295-A663-42B4-9E9C-72DF0FD7471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DC76D6-C4AB-4AFA-8AC2-CB3D06A0E8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0A9295-A663-42B4-9E9C-72DF0FD7471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DC76D6-C4AB-4AFA-8AC2-CB3D06A0E8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0A9295-A663-42B4-9E9C-72DF0FD7471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DC76D6-C4AB-4AFA-8AC2-CB3D06A0E89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0A9295-A663-42B4-9E9C-72DF0FD7471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DC76D6-C4AB-4AFA-8AC2-CB3D06A0E8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0A9295-A663-42B4-9E9C-72DF0FD7471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DC76D6-C4AB-4AFA-8AC2-CB3D06A0E89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0A9295-A663-42B4-9E9C-72DF0FD7471B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3DC76D6-C4AB-4AFA-8AC2-CB3D06A0E892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1785926"/>
            <a:ext cx="7406640" cy="147218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sz="4000" b="1" dirty="0" smtClean="0"/>
              <a:t>Основні проблеми економіки та їх ринкове </a:t>
            </a:r>
            <a:r>
              <a:rPr lang="uk-UA" sz="4000" b="1" dirty="0" err="1" smtClean="0"/>
              <a:t>розв</a:t>
            </a:r>
            <a:r>
              <a:rPr lang="ru-RU" sz="4000" b="1" i="1" dirty="0" smtClean="0"/>
              <a:t>’</a:t>
            </a:r>
            <a:r>
              <a:rPr lang="uk-UA" sz="4000" b="1" dirty="0" err="1" smtClean="0"/>
              <a:t>язання</a:t>
            </a:r>
            <a:endParaRPr lang="ru-RU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28662" y="1428736"/>
          <a:ext cx="7634140" cy="2286000"/>
        </p:xfrm>
        <a:graphic>
          <a:graphicData uri="http://schemas.openxmlformats.org/drawingml/2006/table">
            <a:tbl>
              <a:tblPr/>
              <a:tblGrid>
                <a:gridCol w="804890"/>
                <a:gridCol w="1304071"/>
                <a:gridCol w="2069655"/>
                <a:gridCol w="1341483"/>
                <a:gridCol w="2114041"/>
              </a:tblGrid>
              <a:tr h="269366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Продукція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Сподівання продавця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Реакція споживача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93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ціна, грн.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кількість, тис. </a:t>
                      </a:r>
                      <a:r>
                        <a:rPr lang="uk-UA" sz="2000" dirty="0" err="1">
                          <a:latin typeface="Times New Roman"/>
                          <a:ea typeface="Times New Roman"/>
                        </a:rPr>
                        <a:t>шт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ціна, грн.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кількість, тис. шт.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3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3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Б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3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В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57721" marR="5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224" y="357166"/>
            <a:ext cx="7643866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проблема "Що виробляти?"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Ринковий механізм дії: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Яка продукція виправдала очікування виробників?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Яку продукцію найвигідніше виготовляти?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Виробництво якої продукції варто припинити?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Економічне вирішення проблеми: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виготовлення споживчих благ для задоволення потреб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Економічне  явище: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"Голосування грошима"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1538" y="1357298"/>
          <a:ext cx="6600890" cy="2286000"/>
        </p:xfrm>
        <a:graphic>
          <a:graphicData uri="http://schemas.openxmlformats.org/drawingml/2006/table">
            <a:tbl>
              <a:tblPr/>
              <a:tblGrid>
                <a:gridCol w="1389190"/>
                <a:gridCol w="1738694"/>
                <a:gridCol w="1602042"/>
                <a:gridCol w="187096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Технологія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latin typeface="Times New Roman"/>
                          <a:ea typeface="Times New Roman"/>
                        </a:rPr>
                        <a:t>Використання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latin typeface="Times New Roman"/>
                          <a:ea typeface="Times New Roman"/>
                        </a:rPr>
                        <a:t>виробничих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latin typeface="Times New Roman"/>
                          <a:ea typeface="Times New Roman"/>
                        </a:rPr>
                        <a:t>ресурсів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Ринкова ціна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latin typeface="Times New Roman"/>
                          <a:ea typeface="Times New Roman"/>
                        </a:rPr>
                        <a:t>Відшкодування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latin typeface="Times New Roman"/>
                          <a:ea typeface="Times New Roman"/>
                        </a:rPr>
                        <a:t>витрат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80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105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+25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105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+5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120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</a:rPr>
                        <a:t>105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</a:rPr>
                        <a:t>-15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642910" y="357166"/>
            <a:ext cx="828680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проблема: "Як виробляти?"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Ринковий механізм дії: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b="1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b="1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b="1" i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Яку з запропонованих технологій найвигідніше використовувати?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Яку не варто застосовувати взагалі?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Які заходи можна прийняти, щоб третє підприємство отримувало дохід?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Економічне вирішення проблеми: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 найменшими витратами отримувати високі доходи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Економічне явище: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конкуренція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1538" y="1571612"/>
          <a:ext cx="7787450" cy="1524000"/>
        </p:xfrm>
        <a:graphic>
          <a:graphicData uri="http://schemas.openxmlformats.org/drawingml/2006/table">
            <a:tbl>
              <a:tblPr/>
              <a:tblGrid>
                <a:gridCol w="1101916"/>
                <a:gridCol w="1940433"/>
                <a:gridCol w="1129665"/>
                <a:gridCol w="1030605"/>
                <a:gridCol w="258483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Покупці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Грошовий дохід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Ціна товару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Зміна ціни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Можливість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придбати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125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250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125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375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125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1142976" y="428604"/>
            <a:ext cx="750099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Проблема: "Для кого виробляти?"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Ринковий механізм дії: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Хто з покупців зможе придбати даний товар?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Що робити покупцю №1? Який товар він зможе придбати? 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Економічне вирішення проблеми: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виробляти продукцію для споживачів з різними доходами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Економічне явище: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доходи споживачів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1142976" y="857232"/>
            <a:ext cx="7786742" cy="5000660"/>
            <a:chOff x="2675" y="8387"/>
            <a:chExt cx="8373" cy="3404"/>
          </a:xfrm>
        </p:grpSpPr>
        <p:sp>
          <p:nvSpPr>
            <p:cNvPr id="54275" name="Text Box 3"/>
            <p:cNvSpPr txBox="1">
              <a:spLocks noChangeArrowheads="1"/>
            </p:cNvSpPr>
            <p:nvPr/>
          </p:nvSpPr>
          <p:spPr bwMode="auto">
            <a:xfrm>
              <a:off x="4979" y="8387"/>
              <a:ext cx="3245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КОНКУРЕНЦІЯ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276" name="Text Box 4"/>
            <p:cNvSpPr txBox="1">
              <a:spLocks noChangeArrowheads="1"/>
            </p:cNvSpPr>
            <p:nvPr/>
          </p:nvSpPr>
          <p:spPr bwMode="auto">
            <a:xfrm>
              <a:off x="3004" y="9296"/>
              <a:ext cx="2273" cy="5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типи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277" name="Text Box 5"/>
            <p:cNvSpPr txBox="1">
              <a:spLocks noChangeArrowheads="1"/>
            </p:cNvSpPr>
            <p:nvPr/>
          </p:nvSpPr>
          <p:spPr bwMode="auto">
            <a:xfrm>
              <a:off x="5608" y="9296"/>
              <a:ext cx="2273" cy="5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методи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278" name="Text Box 6"/>
            <p:cNvSpPr txBox="1">
              <a:spLocks noChangeArrowheads="1"/>
            </p:cNvSpPr>
            <p:nvPr/>
          </p:nvSpPr>
          <p:spPr bwMode="auto">
            <a:xfrm>
              <a:off x="8284" y="9296"/>
              <a:ext cx="2273" cy="5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рівні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279" name="Text Box 7"/>
            <p:cNvSpPr txBox="1">
              <a:spLocks noChangeArrowheads="1"/>
            </p:cNvSpPr>
            <p:nvPr/>
          </p:nvSpPr>
          <p:spPr bwMode="auto">
            <a:xfrm>
              <a:off x="2675" y="10122"/>
              <a:ext cx="2602" cy="10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внутрішньогалузева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;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міжгалузева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;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міжнародна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280" name="Text Box 8"/>
            <p:cNvSpPr txBox="1">
              <a:spLocks noChangeArrowheads="1"/>
            </p:cNvSpPr>
            <p:nvPr/>
          </p:nvSpPr>
          <p:spPr bwMode="auto">
            <a:xfrm>
              <a:off x="5876" y="10122"/>
              <a:ext cx="1892" cy="13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цінова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;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нецінова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;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чесна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;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нечесна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281" name="Text Box 9"/>
            <p:cNvSpPr txBox="1">
              <a:spLocks noChangeArrowheads="1"/>
            </p:cNvSpPr>
            <p:nvPr/>
          </p:nvSpPr>
          <p:spPr bwMode="auto">
            <a:xfrm>
              <a:off x="8224" y="10122"/>
              <a:ext cx="2824" cy="16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досконала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недосконала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457200" marR="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Symbol" pitchFamily="18" charset="2"/>
                <a:buChar char="·"/>
                <a:tabLst/>
              </a:pPr>
              <a:r>
                <a:rPr kumimoji="0" lang="ru-RU" b="0" i="0" u="none" strike="noStrike" cap="none" normalizeH="0" baseline="0" noProof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монополістична</a:t>
              </a:r>
            </a:p>
            <a:p>
              <a:pPr lvl="1" fontAlgn="base">
                <a:spcBef>
                  <a:spcPct val="0"/>
                </a:spcBef>
                <a:spcAft>
                  <a:spcPct val="0"/>
                </a:spcAft>
                <a:buFont typeface="Symbol" pitchFamily="18" charset="2"/>
                <a:buChar char="·"/>
              </a:pPr>
              <a:r>
                <a:rPr kumimoji="0" lang="ru-RU" b="0" i="0" u="none" strike="noStrike" cap="none" normalizeH="0" baseline="0" noProof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олігополія</a:t>
              </a:r>
            </a:p>
            <a:p>
              <a:pPr lvl="1" fontAlgn="base">
                <a:spcBef>
                  <a:spcPct val="0"/>
                </a:spcBef>
                <a:spcAft>
                  <a:spcPct val="0"/>
                </a:spcAft>
                <a:buFont typeface="Symbol" pitchFamily="18" charset="2"/>
                <a:buChar char="·"/>
              </a:pPr>
              <a:r>
                <a:rPr kumimoji="0" lang="ru-RU" b="0" i="0" u="none" strike="noStrike" cap="none" normalizeH="0" baseline="0" noProof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чиста монополія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4282" name="AutoShape 10"/>
            <p:cNvCxnSpPr>
              <a:cxnSpLocks noChangeShapeType="1"/>
            </p:cNvCxnSpPr>
            <p:nvPr/>
          </p:nvCxnSpPr>
          <p:spPr bwMode="auto">
            <a:xfrm flipH="1">
              <a:off x="4024" y="8835"/>
              <a:ext cx="2661" cy="4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4283" name="AutoShape 11"/>
            <p:cNvCxnSpPr>
              <a:cxnSpLocks noChangeShapeType="1"/>
            </p:cNvCxnSpPr>
            <p:nvPr/>
          </p:nvCxnSpPr>
          <p:spPr bwMode="auto">
            <a:xfrm>
              <a:off x="6685" y="8835"/>
              <a:ext cx="0" cy="4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4284" name="AutoShape 12"/>
            <p:cNvCxnSpPr>
              <a:cxnSpLocks noChangeShapeType="1"/>
            </p:cNvCxnSpPr>
            <p:nvPr/>
          </p:nvCxnSpPr>
          <p:spPr bwMode="auto">
            <a:xfrm>
              <a:off x="6685" y="8835"/>
              <a:ext cx="2859" cy="4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4285" name="AutoShape 13"/>
            <p:cNvCxnSpPr>
              <a:cxnSpLocks noChangeShapeType="1"/>
            </p:cNvCxnSpPr>
            <p:nvPr/>
          </p:nvCxnSpPr>
          <p:spPr bwMode="auto">
            <a:xfrm>
              <a:off x="4094" y="9822"/>
              <a:ext cx="0" cy="3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4286" name="AutoShape 14"/>
            <p:cNvCxnSpPr>
              <a:cxnSpLocks noChangeShapeType="1"/>
            </p:cNvCxnSpPr>
            <p:nvPr/>
          </p:nvCxnSpPr>
          <p:spPr bwMode="auto">
            <a:xfrm>
              <a:off x="6720" y="9822"/>
              <a:ext cx="0" cy="3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4287" name="AutoShape 15"/>
            <p:cNvCxnSpPr>
              <a:cxnSpLocks noChangeShapeType="1"/>
            </p:cNvCxnSpPr>
            <p:nvPr/>
          </p:nvCxnSpPr>
          <p:spPr bwMode="auto">
            <a:xfrm>
              <a:off x="9480" y="9822"/>
              <a:ext cx="0" cy="3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</TotalTime>
  <Words>289</Words>
  <Application>Microsoft Office PowerPoint</Application>
  <PresentationFormat>Экран (4:3)</PresentationFormat>
  <Paragraphs>133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Основні проблеми економіки та їх ринкове розв’язання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2013-11-04T18:05:30Z</dcterms:created>
  <dcterms:modified xsi:type="dcterms:W3CDTF">2013-11-04T18:32:31Z</dcterms:modified>
</cp:coreProperties>
</file>