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301" r:id="rId2"/>
    <p:sldId id="276" r:id="rId3"/>
    <p:sldId id="291" r:id="rId4"/>
    <p:sldId id="298" r:id="rId5"/>
    <p:sldId id="297" r:id="rId6"/>
    <p:sldId id="293" r:id="rId7"/>
    <p:sldId id="299" r:id="rId8"/>
    <p:sldId id="295" r:id="rId9"/>
    <p:sldId id="300" r:id="rId10"/>
    <p:sldId id="257" r:id="rId11"/>
    <p:sldId id="289" r:id="rId12"/>
    <p:sldId id="288" r:id="rId13"/>
    <p:sldId id="287" r:id="rId14"/>
    <p:sldId id="286" r:id="rId15"/>
    <p:sldId id="275" r:id="rId16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660066"/>
    <a:srgbClr val="008000"/>
    <a:srgbClr val="99CCF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0" autoAdjust="0"/>
    <p:restoredTop sz="94660"/>
  </p:normalViewPr>
  <p:slideViewPr>
    <p:cSldViewPr>
      <p:cViewPr varScale="1">
        <p:scale>
          <a:sx n="100" d="100"/>
          <a:sy n="100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1FE8EA1-B0E2-491B-A44E-0E435CBBD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5943600" cy="942975"/>
          </a:xfrm>
        </p:spPr>
        <p:txBody>
          <a:bodyPr/>
          <a:lstStyle>
            <a:lvl1pPr algn="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9812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400800"/>
            <a:ext cx="3135313" cy="244475"/>
          </a:xfrm>
        </p:spPr>
        <p:txBody>
          <a:bodyPr/>
          <a:lstStyle>
            <a:lvl1pPr>
              <a:defRPr sz="1200" b="1" i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553912-1A1F-4E34-86EC-A49F09048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97A0-39AB-4F70-8CE2-5A565EFE7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6075" y="457200"/>
            <a:ext cx="2028825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34075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6FF1-F5DA-4D1A-AAF8-68BFDE947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457200"/>
            <a:ext cx="81153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DECF-56A8-4D68-ACC0-3979D6D60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44805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76850" y="1295400"/>
            <a:ext cx="3448050" cy="243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76850" y="3886200"/>
            <a:ext cx="3448050" cy="243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3729-9307-4C34-87E2-B6175687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B0844-4DF0-4E1C-8745-C15091E0C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1ED0-4A13-4519-B71E-8CB74526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C92A-9442-48CF-889F-D8DF2E11A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F429-265C-4722-93C2-3BDA79CAA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8721-44FD-4696-A305-A2CC9D53A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DF329-7D94-4182-81C6-1F9AA13FB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A48B-C579-49B5-BB5E-BC8A1F603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0623E-C18A-4344-A83B-5F0C15F42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"/>
          <p:cNvGraphicFramePr>
            <a:graphicFrameLocks noChangeAspect="1"/>
          </p:cNvGraphicFramePr>
          <p:nvPr/>
        </p:nvGraphicFramePr>
        <p:xfrm>
          <a:off x="0" y="0"/>
          <a:ext cx="1828800" cy="6858000"/>
        </p:xfrm>
        <a:graphic>
          <a:graphicData uri="http://schemas.openxmlformats.org/presentationml/2006/ole">
            <p:oleObj spid="_x0000_s1026" name="Image" r:id="rId16" imgW="3301587" imgH="9752381" progId="Photoshop.Image.7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76400" y="1295400"/>
            <a:ext cx="7048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3"/>
            <a:r>
              <a:rPr lang="en-US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>
              <a:defRPr/>
            </a:pPr>
            <a:fld id="{879B7A83-E13B-433B-9D2C-A4F6C4ED4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4572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071670" y="1500174"/>
            <a:ext cx="6515104" cy="942975"/>
          </a:xfrm>
        </p:spPr>
        <p:txBody>
          <a:bodyPr/>
          <a:lstStyle/>
          <a:p>
            <a:r>
              <a:rPr lang="ru-RU" sz="6000" b="1" dirty="0" smtClean="0"/>
              <a:t>Европейский Союз</a:t>
            </a:r>
            <a:endParaRPr lang="ru-RU" sz="6000" b="1" dirty="0"/>
          </a:p>
        </p:txBody>
      </p:sp>
      <p:sp>
        <p:nvSpPr>
          <p:cNvPr id="4" name="Багетная рамка 3"/>
          <p:cNvSpPr/>
          <p:nvPr/>
        </p:nvSpPr>
        <p:spPr bwMode="auto">
          <a:xfrm>
            <a:off x="214282" y="142852"/>
            <a:ext cx="2000264" cy="428628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Prezentacii.com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8000"/>
                </a:solidFill>
                <a:latin typeface="Bookman Old Style" pitchFamily="18" charset="0"/>
              </a:rPr>
              <a:t>2. Общая внешняя политика и      безопасность</a:t>
            </a:r>
            <a:endParaRPr lang="en-US" smtClean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2291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12292" name="Line 151"/>
          <p:cNvSpPr>
            <a:spLocks noChangeShapeType="1"/>
          </p:cNvSpPr>
          <p:nvPr/>
        </p:nvSpPr>
        <p:spPr bwMode="auto">
          <a:xfrm>
            <a:off x="2051050" y="2420938"/>
            <a:ext cx="6408738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3" name="Group 152"/>
          <p:cNvGrpSpPr>
            <a:grpSpLocks/>
          </p:cNvGrpSpPr>
          <p:nvPr/>
        </p:nvGrpSpPr>
        <p:grpSpPr bwMode="auto">
          <a:xfrm>
            <a:off x="1403350" y="2276475"/>
            <a:ext cx="504825" cy="255588"/>
            <a:chOff x="1239" y="1515"/>
            <a:chExt cx="115" cy="115"/>
          </a:xfrm>
        </p:grpSpPr>
        <p:sp>
          <p:nvSpPr>
            <p:cNvPr id="12303" name="AutoShape 15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AutoShape 15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4" name="Text Box 155"/>
          <p:cNvSpPr txBox="1">
            <a:spLocks noChangeArrowheads="1"/>
          </p:cNvSpPr>
          <p:nvPr/>
        </p:nvSpPr>
        <p:spPr bwMode="auto">
          <a:xfrm>
            <a:off x="1908175" y="1989138"/>
            <a:ext cx="7477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rgbClr val="660066"/>
                </a:solidFill>
                <a:latin typeface="Century" pitchFamily="18" charset="0"/>
              </a:rPr>
              <a:t>- Попытка в начале 1950х создать Европейское оборонное содружество</a:t>
            </a:r>
            <a:endParaRPr lang="en-US" sz="1600">
              <a:solidFill>
                <a:srgbClr val="660066"/>
              </a:solidFill>
              <a:latin typeface="Century" pitchFamily="18" charset="0"/>
            </a:endParaRPr>
          </a:p>
        </p:txBody>
      </p:sp>
      <p:grpSp>
        <p:nvGrpSpPr>
          <p:cNvPr id="12295" name="Group 162"/>
          <p:cNvGrpSpPr>
            <a:grpSpLocks/>
          </p:cNvGrpSpPr>
          <p:nvPr/>
        </p:nvGrpSpPr>
        <p:grpSpPr bwMode="auto">
          <a:xfrm>
            <a:off x="1619250" y="2852738"/>
            <a:ext cx="6769100" cy="1728787"/>
            <a:chOff x="1239" y="1296"/>
            <a:chExt cx="3177" cy="334"/>
          </a:xfrm>
        </p:grpSpPr>
        <p:sp>
          <p:nvSpPr>
            <p:cNvPr id="12298" name="Line 163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299" name="Group 164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12301" name="AutoShape 165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2" name="AutoShape 166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00" name="Text Box 167"/>
            <p:cNvSpPr txBox="1">
              <a:spLocks noChangeArrowheads="1"/>
            </p:cNvSpPr>
            <p:nvPr/>
          </p:nvSpPr>
          <p:spPr bwMode="auto">
            <a:xfrm>
              <a:off x="1900" y="1296"/>
              <a:ext cx="1747" cy="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ru-RU" b="0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Text Box 0"/>
          <p:cNvSpPr txBox="1">
            <a:spLocks noChangeArrowheads="1"/>
          </p:cNvSpPr>
          <p:nvPr/>
        </p:nvSpPr>
        <p:spPr bwMode="auto">
          <a:xfrm>
            <a:off x="2103438" y="3903663"/>
            <a:ext cx="640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660066"/>
                </a:solidFill>
                <a:latin typeface="Century" pitchFamily="18" charset="0"/>
              </a:rPr>
              <a:t>- В 1970г. процесс «Европейское политическое сотрудничество»</a:t>
            </a:r>
            <a:r>
              <a:rPr lang="ru-RU" sz="1600" b="0"/>
              <a:t> </a:t>
            </a:r>
            <a:endParaRPr lang="en-US" sz="1600" b="0"/>
          </a:p>
        </p:txBody>
      </p:sp>
      <p:pic>
        <p:nvPicPr>
          <p:cNvPr id="12297" name="Picture 2" descr="_MORGAN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4143375"/>
            <a:ext cx="4067175" cy="242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323850" y="404813"/>
            <a:ext cx="8424863" cy="2663825"/>
            <a:chOff x="912" y="1008"/>
            <a:chExt cx="3984" cy="912"/>
          </a:xfrm>
        </p:grpSpPr>
        <p:sp>
          <p:nvSpPr>
            <p:cNvPr id="92164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3323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92166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Font typeface="Arial" charset="0"/>
                  <a:buChar char="#"/>
                  <a:defRPr/>
                </a:pPr>
                <a:endParaRPr lang="ru-RU" sz="1800"/>
              </a:p>
            </p:txBody>
          </p:sp>
          <p:sp>
            <p:nvSpPr>
              <p:cNvPr id="92167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68" name="Text Box 8"/>
              <p:cNvSpPr txBox="1">
                <a:spLocks noChangeArrowheads="1"/>
              </p:cNvSpPr>
              <p:nvPr/>
            </p:nvSpPr>
            <p:spPr bwMode="gray">
              <a:xfrm>
                <a:off x="1270" y="1295"/>
                <a:ext cx="207" cy="1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buFontTx/>
                  <a:buBlip>
                    <a:blip r:embed="rId2"/>
                  </a:buBlip>
                  <a:defRPr/>
                </a:pPr>
                <a:endParaRPr lang="ru-RU" sz="2800" b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3324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800" i="1">
                  <a:solidFill>
                    <a:srgbClr val="FF0066"/>
                  </a:solidFill>
                  <a:latin typeface="Courier New" pitchFamily="49" charset="0"/>
                </a:rPr>
                <a:t>Принцип общей внешней политики и безопасности (ОВПБ) был сформулирован в 1992г. в Маастрихтском договоре.</a:t>
              </a:r>
              <a:endParaRPr lang="en-US" sz="2800" i="1">
                <a:solidFill>
                  <a:srgbClr val="FF0066"/>
                </a:solidFill>
                <a:latin typeface="Courier New" pitchFamily="49" charset="0"/>
              </a:endParaRPr>
            </a:p>
          </p:txBody>
        </p:sp>
      </p:grpSp>
      <p:grpSp>
        <p:nvGrpSpPr>
          <p:cNvPr id="13315" name="Group 10"/>
          <p:cNvGrpSpPr>
            <a:grpSpLocks/>
          </p:cNvGrpSpPr>
          <p:nvPr/>
        </p:nvGrpSpPr>
        <p:grpSpPr bwMode="auto">
          <a:xfrm>
            <a:off x="395288" y="3573463"/>
            <a:ext cx="8424862" cy="2808287"/>
            <a:chOff x="912" y="2016"/>
            <a:chExt cx="3984" cy="912"/>
          </a:xfrm>
        </p:grpSpPr>
        <p:sp>
          <p:nvSpPr>
            <p:cNvPr id="92171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3317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92173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4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5" name="Text Box 15"/>
              <p:cNvSpPr txBox="1">
                <a:spLocks noChangeArrowheads="1"/>
              </p:cNvSpPr>
              <p:nvPr/>
            </p:nvSpPr>
            <p:spPr bwMode="gray">
              <a:xfrm>
                <a:off x="1330" y="2304"/>
                <a:ext cx="87" cy="1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800" b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3318" name="Text Box 16"/>
            <p:cNvSpPr txBox="1">
              <a:spLocks noChangeArrowheads="1"/>
            </p:cNvSpPr>
            <p:nvPr/>
          </p:nvSpPr>
          <p:spPr bwMode="gray">
            <a:xfrm>
              <a:off x="1872" y="2141"/>
              <a:ext cx="2928" cy="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800">
                  <a:solidFill>
                    <a:srgbClr val="FF0066"/>
                  </a:solidFill>
                  <a:latin typeface="Courier New" pitchFamily="49" charset="0"/>
                </a:rPr>
                <a:t>В декабре1997г. в столице Канады Оттаве, 122 государства подписали договор о запрещении мин.</a:t>
              </a:r>
              <a:r>
                <a:rPr lang="ru-RU" sz="2800">
                  <a:solidFill>
                    <a:srgbClr val="FF0066"/>
                  </a:solidFill>
                  <a:latin typeface="Century Gothic" pitchFamily="34" charset="0"/>
                </a:rPr>
                <a:t> </a:t>
              </a:r>
              <a:endParaRPr lang="en-US" sz="2800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8000"/>
                </a:solidFill>
                <a:latin typeface="Bookman Old Style" pitchFamily="18" charset="0"/>
              </a:rPr>
              <a:t>3. Торговые выгоды для всех:</a:t>
            </a:r>
            <a:endParaRPr lang="en-US" smtClean="0">
              <a:solidFill>
                <a:srgbClr val="008000"/>
              </a:solidFill>
              <a:latin typeface="Bookman Old Style" pitchFamily="18" charset="0"/>
            </a:endParaRPr>
          </a:p>
        </p:txBody>
      </p:sp>
      <p:pic>
        <p:nvPicPr>
          <p:cNvPr id="14340" name="Picture 72" descr="article_1151_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5084763"/>
            <a:ext cx="3059112" cy="1773237"/>
          </a:xfrm>
          <a:noFill/>
        </p:spPr>
      </p:pic>
      <p:grpSp>
        <p:nvGrpSpPr>
          <p:cNvPr id="14341" name="Group 3"/>
          <p:cNvGrpSpPr>
            <a:grpSpLocks/>
          </p:cNvGrpSpPr>
          <p:nvPr/>
        </p:nvGrpSpPr>
        <p:grpSpPr bwMode="auto">
          <a:xfrm>
            <a:off x="539750" y="1412875"/>
            <a:ext cx="7561263" cy="609600"/>
            <a:chOff x="1440" y="1296"/>
            <a:chExt cx="2400" cy="384"/>
          </a:xfrm>
        </p:grpSpPr>
        <p:grpSp>
          <p:nvGrpSpPr>
            <p:cNvPr id="14368" name="Group 4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91141" name="Freeform 5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2" name="Freeform 6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3" name="Freeform 7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4" name="Freeform 8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5" name="Freeform 9"/>
              <p:cNvSpPr>
                <a:spLocks/>
              </p:cNvSpPr>
              <p:nvPr/>
            </p:nvSpPr>
            <p:spPr bwMode="auto">
              <a:xfrm>
                <a:off x="1350" y="625"/>
                <a:ext cx="394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6" name="Freeform 10"/>
              <p:cNvSpPr>
                <a:spLocks/>
              </p:cNvSpPr>
              <p:nvPr/>
            </p:nvSpPr>
            <p:spPr bwMode="auto">
              <a:xfrm>
                <a:off x="1350" y="393"/>
                <a:ext cx="394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7" name="Freeform 11"/>
              <p:cNvSpPr>
                <a:spLocks/>
              </p:cNvSpPr>
              <p:nvPr/>
            </p:nvSpPr>
            <p:spPr bwMode="auto">
              <a:xfrm>
                <a:off x="1232" y="536"/>
                <a:ext cx="263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69" name="Rectangle 12"/>
            <p:cNvSpPr>
              <a:spLocks noChangeArrowheads="1"/>
            </p:cNvSpPr>
            <p:nvPr/>
          </p:nvSpPr>
          <p:spPr bwMode="auto">
            <a:xfrm>
              <a:off x="2781" y="1296"/>
              <a:ext cx="5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8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70" name="Line 13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42" name="Group 47"/>
          <p:cNvGrpSpPr>
            <a:grpSpLocks/>
          </p:cNvGrpSpPr>
          <p:nvPr/>
        </p:nvGrpSpPr>
        <p:grpSpPr bwMode="auto">
          <a:xfrm>
            <a:off x="1727200" y="4508500"/>
            <a:ext cx="7416800" cy="609600"/>
            <a:chOff x="1440" y="1296"/>
            <a:chExt cx="2400" cy="384"/>
          </a:xfrm>
        </p:grpSpPr>
        <p:grpSp>
          <p:nvGrpSpPr>
            <p:cNvPr id="14358" name="Group 48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91185" name="Freeform 49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86" name="Freeform 50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87" name="Freeform 51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88" name="Freeform 52"/>
              <p:cNvSpPr>
                <a:spLocks/>
              </p:cNvSpPr>
              <p:nvPr/>
            </p:nvSpPr>
            <p:spPr bwMode="auto">
              <a:xfrm>
                <a:off x="1209" y="648"/>
                <a:ext cx="297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89" name="Freeform 53"/>
              <p:cNvSpPr>
                <a:spLocks/>
              </p:cNvSpPr>
              <p:nvPr/>
            </p:nvSpPr>
            <p:spPr bwMode="auto">
              <a:xfrm>
                <a:off x="1348" y="625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90" name="Freeform 54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91" name="Freeform 55"/>
              <p:cNvSpPr>
                <a:spLocks/>
              </p:cNvSpPr>
              <p:nvPr/>
            </p:nvSpPr>
            <p:spPr bwMode="auto">
              <a:xfrm>
                <a:off x="1231" y="536"/>
                <a:ext cx="261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59" name="Rectangle 56"/>
            <p:cNvSpPr>
              <a:spLocks noChangeArrowheads="1"/>
            </p:cNvSpPr>
            <p:nvPr/>
          </p:nvSpPr>
          <p:spPr bwMode="auto">
            <a:xfrm>
              <a:off x="2782" y="1296"/>
              <a:ext cx="5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8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0" name="Line 57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3" name="Text Box 58"/>
          <p:cNvSpPr txBox="1">
            <a:spLocks noChangeArrowheads="1"/>
          </p:cNvSpPr>
          <p:nvPr/>
        </p:nvSpPr>
        <p:spPr bwMode="auto">
          <a:xfrm>
            <a:off x="1692275" y="1484313"/>
            <a:ext cx="7913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Ведет переговоры с партнерами относительно </a:t>
            </a:r>
          </a:p>
          <a:p>
            <a:r>
              <a:rPr lang="ru-RU" sz="2000" i="1"/>
              <a:t>либерализации торговли;</a:t>
            </a:r>
            <a:endParaRPr lang="en-US" sz="2000" i="1"/>
          </a:p>
        </p:txBody>
      </p:sp>
      <p:grpSp>
        <p:nvGrpSpPr>
          <p:cNvPr id="14344" name="Group 59"/>
          <p:cNvGrpSpPr>
            <a:grpSpLocks/>
          </p:cNvGrpSpPr>
          <p:nvPr/>
        </p:nvGrpSpPr>
        <p:grpSpPr bwMode="auto">
          <a:xfrm>
            <a:off x="1116013" y="2997200"/>
            <a:ext cx="7416800" cy="609600"/>
            <a:chOff x="1440" y="1296"/>
            <a:chExt cx="2400" cy="384"/>
          </a:xfrm>
        </p:grpSpPr>
        <p:grpSp>
          <p:nvGrpSpPr>
            <p:cNvPr id="14348" name="Group 60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91197" name="Freeform 61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98" name="Freeform 62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99" name="Freeform 63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200" name="Freeform 64"/>
              <p:cNvSpPr>
                <a:spLocks/>
              </p:cNvSpPr>
              <p:nvPr/>
            </p:nvSpPr>
            <p:spPr bwMode="auto">
              <a:xfrm>
                <a:off x="1209" y="648"/>
                <a:ext cx="297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201" name="Freeform 65"/>
              <p:cNvSpPr>
                <a:spLocks/>
              </p:cNvSpPr>
              <p:nvPr/>
            </p:nvSpPr>
            <p:spPr bwMode="auto">
              <a:xfrm>
                <a:off x="1348" y="625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202" name="Freeform 66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203" name="Freeform 67"/>
              <p:cNvSpPr>
                <a:spLocks/>
              </p:cNvSpPr>
              <p:nvPr/>
            </p:nvSpPr>
            <p:spPr bwMode="auto">
              <a:xfrm>
                <a:off x="1231" y="536"/>
                <a:ext cx="261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9" name="Rectangle 68"/>
            <p:cNvSpPr>
              <a:spLocks noChangeArrowheads="1"/>
            </p:cNvSpPr>
            <p:nvPr/>
          </p:nvSpPr>
          <p:spPr bwMode="auto">
            <a:xfrm>
              <a:off x="1968" y="1296"/>
              <a:ext cx="168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sz="28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0" name="Line 69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5" name="Text Box 70"/>
          <p:cNvSpPr txBox="1">
            <a:spLocks noChangeArrowheads="1"/>
          </p:cNvSpPr>
          <p:nvPr/>
        </p:nvSpPr>
        <p:spPr bwMode="auto">
          <a:xfrm>
            <a:off x="2195513" y="3068638"/>
            <a:ext cx="672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/>
              <a:t>Стремится оказать содействие развивающимся</a:t>
            </a:r>
          </a:p>
          <a:p>
            <a:r>
              <a:rPr lang="ru-RU" sz="2000" i="1"/>
              <a:t> странам;</a:t>
            </a:r>
            <a:endParaRPr lang="en-US" sz="2000" i="1"/>
          </a:p>
        </p:txBody>
      </p:sp>
      <p:sp>
        <p:nvSpPr>
          <p:cNvPr id="14346" name="Text Box 71"/>
          <p:cNvSpPr txBox="1">
            <a:spLocks noChangeArrowheads="1"/>
          </p:cNvSpPr>
          <p:nvPr/>
        </p:nvSpPr>
        <p:spPr bwMode="auto">
          <a:xfrm>
            <a:off x="2843213" y="4581525"/>
            <a:ext cx="592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/>
              <a:t>Реформирует свою сельскохозяйственную</a:t>
            </a:r>
          </a:p>
          <a:p>
            <a:r>
              <a:rPr lang="ru-RU" sz="2000" i="1"/>
              <a:t> политику;</a:t>
            </a:r>
            <a:endParaRPr lang="en-US" sz="2000" i="1"/>
          </a:p>
        </p:txBody>
      </p:sp>
      <p:pic>
        <p:nvPicPr>
          <p:cNvPr id="14347" name="Picture 74" descr="biz deal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305050" cy="190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8000"/>
                </a:solidFill>
                <a:latin typeface="Bookman Old Style" pitchFamily="18" charset="0"/>
              </a:rPr>
              <a:t>4. Мировое сотрудничество.</a:t>
            </a:r>
            <a:endParaRPr lang="en-US" smtClean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gray">
          <a:xfrm>
            <a:off x="1557338" y="5611813"/>
            <a:ext cx="5391150" cy="48101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>
                <a:solidFill>
                  <a:schemeClr val="tx2"/>
                </a:solidFill>
              </a:rPr>
              <a:t>Обеспечение экологической устойчивости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gray">
          <a:xfrm>
            <a:off x="2100263" y="4983163"/>
            <a:ext cx="4776787" cy="533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>
                <a:solidFill>
                  <a:schemeClr val="tx2"/>
                </a:solidFill>
              </a:rPr>
              <a:t>Борьба с различными заболеваниями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gray">
          <a:xfrm>
            <a:off x="2355850" y="4289425"/>
            <a:ext cx="653732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>
                <a:solidFill>
                  <a:schemeClr val="tx2"/>
                </a:solidFill>
              </a:rPr>
              <a:t>Совершенствование национального здравоохранения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gray">
          <a:xfrm>
            <a:off x="2355850" y="2962275"/>
            <a:ext cx="6537325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>
                <a:solidFill>
                  <a:schemeClr val="tx2"/>
                </a:solidFill>
              </a:rPr>
              <a:t>Распространение тендерного равенства и расширение </a:t>
            </a:r>
          </a:p>
          <a:p>
            <a:pPr eaLnBrk="0" hangingPunct="0"/>
            <a:r>
              <a:rPr lang="ru-RU" sz="1800">
                <a:solidFill>
                  <a:schemeClr val="tx2"/>
                </a:solidFill>
              </a:rPr>
              <a:t>возможностей женщин 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gray">
          <a:xfrm>
            <a:off x="2052638" y="2333625"/>
            <a:ext cx="6264275" cy="59055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>
                <a:solidFill>
                  <a:schemeClr val="tx2"/>
                </a:solidFill>
              </a:rPr>
              <a:t>Достижение всеобщего начального образования</a:t>
            </a:r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763713" y="2420938"/>
            <a:ext cx="381000" cy="381000"/>
            <a:chOff x="2078" y="1680"/>
            <a:chExt cx="1615" cy="1615"/>
          </a:xfrm>
        </p:grpSpPr>
        <p:sp>
          <p:nvSpPr>
            <p:cNvPr id="15425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6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6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28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28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0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5372" name="Group 18"/>
          <p:cNvGrpSpPr>
            <a:grpSpLocks/>
          </p:cNvGrpSpPr>
          <p:nvPr/>
        </p:nvGrpSpPr>
        <p:grpSpPr bwMode="auto">
          <a:xfrm>
            <a:off x="2051050" y="3068638"/>
            <a:ext cx="381000" cy="381000"/>
            <a:chOff x="2078" y="1680"/>
            <a:chExt cx="1615" cy="1615"/>
          </a:xfrm>
        </p:grpSpPr>
        <p:sp>
          <p:nvSpPr>
            <p:cNvPr id="1541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33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35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5373" name="Group 25"/>
          <p:cNvGrpSpPr>
            <a:grpSpLocks/>
          </p:cNvGrpSpPr>
          <p:nvPr/>
        </p:nvGrpSpPr>
        <p:grpSpPr bwMode="auto">
          <a:xfrm>
            <a:off x="2051050" y="4365625"/>
            <a:ext cx="381000" cy="381000"/>
            <a:chOff x="2078" y="1680"/>
            <a:chExt cx="1615" cy="1615"/>
          </a:xfrm>
        </p:grpSpPr>
        <p:sp>
          <p:nvSpPr>
            <p:cNvPr id="15413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4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40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16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42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18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5374" name="Group 32"/>
          <p:cNvGrpSpPr>
            <a:grpSpLocks/>
          </p:cNvGrpSpPr>
          <p:nvPr/>
        </p:nvGrpSpPr>
        <p:grpSpPr bwMode="auto">
          <a:xfrm>
            <a:off x="1763713" y="5084763"/>
            <a:ext cx="381000" cy="381000"/>
            <a:chOff x="2078" y="1680"/>
            <a:chExt cx="1615" cy="1615"/>
          </a:xfrm>
        </p:grpSpPr>
        <p:sp>
          <p:nvSpPr>
            <p:cNvPr id="15407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8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47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10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49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12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5375" name="Group 39"/>
          <p:cNvGrpSpPr>
            <a:grpSpLocks/>
          </p:cNvGrpSpPr>
          <p:nvPr/>
        </p:nvGrpSpPr>
        <p:grpSpPr bwMode="auto">
          <a:xfrm>
            <a:off x="1258888" y="5661025"/>
            <a:ext cx="355600" cy="381000"/>
            <a:chOff x="2078" y="1680"/>
            <a:chExt cx="1615" cy="1615"/>
          </a:xfrm>
        </p:grpSpPr>
        <p:sp>
          <p:nvSpPr>
            <p:cNvPr id="15401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2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54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04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56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06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5376" name="AutoShape 46"/>
          <p:cNvSpPr>
            <a:spLocks noChangeArrowheads="1"/>
          </p:cNvSpPr>
          <p:nvPr/>
        </p:nvSpPr>
        <p:spPr bwMode="gray">
          <a:xfrm>
            <a:off x="641350" y="6219825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>
                <a:solidFill>
                  <a:schemeClr val="tx2"/>
                </a:solidFill>
              </a:rPr>
              <a:t>Глобальное партнерство в развитии</a:t>
            </a:r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5377" name="Group 47"/>
          <p:cNvGrpSpPr>
            <a:grpSpLocks/>
          </p:cNvGrpSpPr>
          <p:nvPr/>
        </p:nvGrpSpPr>
        <p:grpSpPr bwMode="auto">
          <a:xfrm>
            <a:off x="323850" y="6308725"/>
            <a:ext cx="381000" cy="381000"/>
            <a:chOff x="2078" y="1680"/>
            <a:chExt cx="1615" cy="1615"/>
          </a:xfrm>
        </p:grpSpPr>
        <p:sp>
          <p:nvSpPr>
            <p:cNvPr id="15395" name="Oval 4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6" name="Oval 4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62" name="Oval 5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8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64" name="Oval 5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00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5378" name="AutoShape 54"/>
          <p:cNvSpPr>
            <a:spLocks noChangeArrowheads="1"/>
          </p:cNvSpPr>
          <p:nvPr/>
        </p:nvSpPr>
        <p:spPr bwMode="gray">
          <a:xfrm>
            <a:off x="1668463" y="1671638"/>
            <a:ext cx="4991100" cy="533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>
                <a:solidFill>
                  <a:schemeClr val="tx2"/>
                </a:solidFill>
              </a:rPr>
              <a:t>Искоренение крайней бедности и голода</a:t>
            </a:r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5379" name="Group 55"/>
          <p:cNvGrpSpPr>
            <a:grpSpLocks/>
          </p:cNvGrpSpPr>
          <p:nvPr/>
        </p:nvGrpSpPr>
        <p:grpSpPr bwMode="auto">
          <a:xfrm>
            <a:off x="1331913" y="1773238"/>
            <a:ext cx="381000" cy="381000"/>
            <a:chOff x="2078" y="1680"/>
            <a:chExt cx="1615" cy="1615"/>
          </a:xfrm>
        </p:grpSpPr>
        <p:sp>
          <p:nvSpPr>
            <p:cNvPr id="1538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70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72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5380" name="AutoShape 62"/>
          <p:cNvSpPr>
            <a:spLocks noChangeArrowheads="1"/>
          </p:cNvSpPr>
          <p:nvPr/>
        </p:nvSpPr>
        <p:spPr bwMode="gray">
          <a:xfrm>
            <a:off x="2422525" y="35956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>
                <a:solidFill>
                  <a:schemeClr val="tx2"/>
                </a:solidFill>
              </a:rPr>
              <a:t>Сокращение детской смертности</a:t>
            </a:r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5381" name="Group 63"/>
          <p:cNvGrpSpPr>
            <a:grpSpLocks/>
          </p:cNvGrpSpPr>
          <p:nvPr/>
        </p:nvGrpSpPr>
        <p:grpSpPr bwMode="auto">
          <a:xfrm>
            <a:off x="2124075" y="3644900"/>
            <a:ext cx="355600" cy="381000"/>
            <a:chOff x="2078" y="1680"/>
            <a:chExt cx="1615" cy="1615"/>
          </a:xfrm>
        </p:grpSpPr>
        <p:sp>
          <p:nvSpPr>
            <p:cNvPr id="15383" name="Oval 6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Oval 6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78" name="Oval 66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6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80" name="Oval 68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8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5382" name="Rectangle 70"/>
          <p:cNvSpPr>
            <a:spLocks noChangeArrowheads="1"/>
          </p:cNvSpPr>
          <p:nvPr/>
        </p:nvSpPr>
        <p:spPr bwMode="gray">
          <a:xfrm>
            <a:off x="611188" y="11255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i="1">
                <a:solidFill>
                  <a:srgbClr val="660066"/>
                </a:solidFill>
                <a:latin typeface="Courier New" pitchFamily="49" charset="0"/>
              </a:rPr>
              <a:t>Цели развития, принятые ООН в сентябре 2000г.</a:t>
            </a:r>
            <a:endParaRPr lang="en-US" i="1">
              <a:solidFill>
                <a:srgbClr val="660066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88913"/>
            <a:ext cx="7086600" cy="487362"/>
          </a:xfrm>
        </p:spPr>
        <p:txBody>
          <a:bodyPr/>
          <a:lstStyle/>
          <a:p>
            <a:pPr eaLnBrk="1" hangingPunct="1"/>
            <a:r>
              <a:rPr lang="ru-RU" smtClean="0">
                <a:latin typeface="Century" pitchFamily="18" charset="0"/>
              </a:rPr>
              <a:t>Направления ЕС:</a:t>
            </a:r>
            <a:endParaRPr lang="en-US" smtClean="0">
              <a:latin typeface="Century" pitchFamily="18" charset="0"/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0" y="1125538"/>
            <a:ext cx="6481763" cy="782637"/>
            <a:chOff x="1152" y="1440"/>
            <a:chExt cx="3360" cy="468"/>
          </a:xfrm>
        </p:grpSpPr>
        <p:sp>
          <p:nvSpPr>
            <p:cNvPr id="16428" name="AutoShape 4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429" name="Group 5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432" name="Oval 6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095" name="Oval 7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4" name="Oval 8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30" name="Text Box 9"/>
            <p:cNvSpPr txBox="1">
              <a:spLocks noChangeArrowheads="1"/>
            </p:cNvSpPr>
            <p:nvPr/>
          </p:nvSpPr>
          <p:spPr bwMode="gray">
            <a:xfrm>
              <a:off x="1721" y="1590"/>
              <a:ext cx="2728" cy="2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i="1">
                  <a:solidFill>
                    <a:srgbClr val="000000"/>
                  </a:solidFill>
                </a:rPr>
                <a:t>Торговля и развитие сотрудничества</a:t>
              </a:r>
              <a:endParaRPr lang="en-US" sz="2000" i="1">
                <a:solidFill>
                  <a:srgbClr val="000000"/>
                </a:solidFill>
              </a:endParaRPr>
            </a:p>
          </p:txBody>
        </p:sp>
        <p:sp>
          <p:nvSpPr>
            <p:cNvPr id="16431" name="Text Box 10"/>
            <p:cNvSpPr txBox="1">
              <a:spLocks noChangeArrowheads="1"/>
            </p:cNvSpPr>
            <p:nvPr/>
          </p:nvSpPr>
          <p:spPr bwMode="gray">
            <a:xfrm>
              <a:off x="1328" y="1475"/>
              <a:ext cx="271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16388" name="Group 11"/>
          <p:cNvGrpSpPr>
            <a:grpSpLocks/>
          </p:cNvGrpSpPr>
          <p:nvPr/>
        </p:nvGrpSpPr>
        <p:grpSpPr bwMode="auto">
          <a:xfrm>
            <a:off x="4500563" y="1989138"/>
            <a:ext cx="3960812" cy="782637"/>
            <a:chOff x="1152" y="1440"/>
            <a:chExt cx="3360" cy="468"/>
          </a:xfrm>
        </p:grpSpPr>
        <p:sp>
          <p:nvSpPr>
            <p:cNvPr id="16421" name="AutoShape 12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422" name="Group 13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425" name="Oval 14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3" name="Oval 15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59" cy="76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7" name="Oval 16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23" name="Text Box 17"/>
            <p:cNvSpPr txBox="1">
              <a:spLocks noChangeArrowheads="1"/>
            </p:cNvSpPr>
            <p:nvPr/>
          </p:nvSpPr>
          <p:spPr bwMode="gray">
            <a:xfrm>
              <a:off x="1720" y="1586"/>
              <a:ext cx="1682" cy="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i="1">
                  <a:solidFill>
                    <a:srgbClr val="000000"/>
                  </a:solidFill>
                </a:rPr>
                <a:t>региональное</a:t>
              </a:r>
              <a:endParaRPr lang="en-US" sz="2000" i="1">
                <a:solidFill>
                  <a:srgbClr val="000000"/>
                </a:solidFill>
              </a:endParaRPr>
            </a:p>
          </p:txBody>
        </p:sp>
        <p:sp>
          <p:nvSpPr>
            <p:cNvPr id="16424" name="Text Box 18"/>
            <p:cNvSpPr txBox="1">
              <a:spLocks noChangeArrowheads="1"/>
            </p:cNvSpPr>
            <p:nvPr/>
          </p:nvSpPr>
          <p:spPr bwMode="gray">
            <a:xfrm>
              <a:off x="1244" y="1475"/>
              <a:ext cx="443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16389" name="Group 19"/>
          <p:cNvGrpSpPr>
            <a:grpSpLocks/>
          </p:cNvGrpSpPr>
          <p:nvPr/>
        </p:nvGrpSpPr>
        <p:grpSpPr bwMode="auto">
          <a:xfrm>
            <a:off x="395288" y="2781300"/>
            <a:ext cx="11306175" cy="792163"/>
            <a:chOff x="1152" y="1440"/>
            <a:chExt cx="6483" cy="468"/>
          </a:xfrm>
        </p:grpSpPr>
        <p:sp>
          <p:nvSpPr>
            <p:cNvPr id="16414" name="AutoShape 20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415" name="Group 21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418" name="Oval 22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1" name="Oval 23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0" name="Oval 24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16" name="Text Box 25"/>
            <p:cNvSpPr txBox="1">
              <a:spLocks noChangeArrowheads="1"/>
            </p:cNvSpPr>
            <p:nvPr/>
          </p:nvSpPr>
          <p:spPr bwMode="gray">
            <a:xfrm>
              <a:off x="1720" y="1550"/>
              <a:ext cx="5915" cy="2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i="1">
                  <a:solidFill>
                    <a:srgbClr val="000000"/>
                  </a:solidFill>
                </a:rPr>
                <a:t>Политика сокращения бедности</a:t>
              </a:r>
              <a:r>
                <a:rPr lang="ru-RU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17" name="Text Box 26"/>
            <p:cNvSpPr txBox="1">
              <a:spLocks noChangeArrowheads="1"/>
            </p:cNvSpPr>
            <p:nvPr/>
          </p:nvSpPr>
          <p:spPr bwMode="gray">
            <a:xfrm>
              <a:off x="1314" y="1475"/>
              <a:ext cx="300" cy="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3.</a:t>
              </a:r>
            </a:p>
          </p:txBody>
        </p:sp>
      </p:grpSp>
      <p:grpSp>
        <p:nvGrpSpPr>
          <p:cNvPr id="16390" name="Group 27"/>
          <p:cNvGrpSpPr>
            <a:grpSpLocks/>
          </p:cNvGrpSpPr>
          <p:nvPr/>
        </p:nvGrpSpPr>
        <p:grpSpPr bwMode="auto">
          <a:xfrm>
            <a:off x="2555875" y="3716338"/>
            <a:ext cx="7272338" cy="625475"/>
            <a:chOff x="1152" y="1440"/>
            <a:chExt cx="4109" cy="474"/>
          </a:xfrm>
        </p:grpSpPr>
        <p:sp>
          <p:nvSpPr>
            <p:cNvPr id="16407" name="AutoShape 28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fol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408" name="Group 29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411" name="Oval 30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9" name="Oval 31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3" name="Oval 32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09" name="Text Box 33"/>
            <p:cNvSpPr txBox="1">
              <a:spLocks noChangeArrowheads="1"/>
            </p:cNvSpPr>
            <p:nvPr/>
          </p:nvSpPr>
          <p:spPr bwMode="gray">
            <a:xfrm>
              <a:off x="1721" y="1549"/>
              <a:ext cx="3540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i="1">
                  <a:solidFill>
                    <a:srgbClr val="000000"/>
                  </a:solidFill>
                </a:rPr>
                <a:t>Транспортная инфраструктура</a:t>
              </a:r>
              <a:endParaRPr lang="en-US" sz="2000" i="1">
                <a:solidFill>
                  <a:srgbClr val="000000"/>
                </a:solidFill>
              </a:endParaRPr>
            </a:p>
          </p:txBody>
        </p:sp>
        <p:sp>
          <p:nvSpPr>
            <p:cNvPr id="16410" name="Text Box 34"/>
            <p:cNvSpPr txBox="1">
              <a:spLocks noChangeArrowheads="1"/>
            </p:cNvSpPr>
            <p:nvPr/>
          </p:nvSpPr>
          <p:spPr bwMode="gray">
            <a:xfrm>
              <a:off x="1317" y="1475"/>
              <a:ext cx="295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4.</a:t>
              </a:r>
            </a:p>
          </p:txBody>
        </p:sp>
      </p:grpSp>
      <p:grpSp>
        <p:nvGrpSpPr>
          <p:cNvPr id="16391" name="Group 35"/>
          <p:cNvGrpSpPr>
            <a:grpSpLocks/>
          </p:cNvGrpSpPr>
          <p:nvPr/>
        </p:nvGrpSpPr>
        <p:grpSpPr bwMode="auto">
          <a:xfrm>
            <a:off x="0" y="4437063"/>
            <a:ext cx="7956550" cy="1166812"/>
            <a:chOff x="1152" y="1440"/>
            <a:chExt cx="3360" cy="468"/>
          </a:xfrm>
        </p:grpSpPr>
        <p:sp>
          <p:nvSpPr>
            <p:cNvPr id="16400" name="AutoShape 36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401" name="Group 37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404" name="Oval 38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7" name="Oval 39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6" name="Oval 40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02" name="Text Box 41"/>
            <p:cNvSpPr txBox="1">
              <a:spLocks noChangeArrowheads="1"/>
            </p:cNvSpPr>
            <p:nvPr/>
          </p:nvSpPr>
          <p:spPr bwMode="gray">
            <a:xfrm>
              <a:off x="1721" y="1569"/>
              <a:ext cx="2317" cy="2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i="1">
                  <a:solidFill>
                    <a:srgbClr val="000000"/>
                  </a:solidFill>
                </a:rPr>
                <a:t>Продовольственная безопасность и </a:t>
              </a:r>
            </a:p>
            <a:p>
              <a:pPr eaLnBrk="0" hangingPunct="0"/>
              <a:r>
                <a:rPr lang="ru-RU" sz="2000" i="1">
                  <a:solidFill>
                    <a:srgbClr val="000000"/>
                  </a:solidFill>
                </a:rPr>
                <a:t>Устойчивое развитие сельских районов</a:t>
              </a:r>
              <a:endParaRPr lang="en-US" sz="2000" i="1">
                <a:solidFill>
                  <a:srgbClr val="000000"/>
                </a:solidFill>
              </a:endParaRPr>
            </a:p>
          </p:txBody>
        </p:sp>
        <p:sp>
          <p:nvSpPr>
            <p:cNvPr id="16403" name="Text Box 42"/>
            <p:cNvSpPr txBox="1">
              <a:spLocks noChangeArrowheads="1"/>
            </p:cNvSpPr>
            <p:nvPr/>
          </p:nvSpPr>
          <p:spPr bwMode="gray">
            <a:xfrm>
              <a:off x="1354" y="1475"/>
              <a:ext cx="220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>
                  <a:solidFill>
                    <a:schemeClr val="bg1"/>
                  </a:solidFill>
                </a:rPr>
                <a:t>5</a:t>
              </a:r>
              <a:r>
                <a:rPr lang="en-US" sz="320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6392" name="Group 43"/>
          <p:cNvGrpSpPr>
            <a:grpSpLocks/>
          </p:cNvGrpSpPr>
          <p:nvPr/>
        </p:nvGrpSpPr>
        <p:grpSpPr bwMode="auto">
          <a:xfrm>
            <a:off x="3059113" y="5805488"/>
            <a:ext cx="5808662" cy="760412"/>
            <a:chOff x="1152" y="1440"/>
            <a:chExt cx="3360" cy="468"/>
          </a:xfrm>
        </p:grpSpPr>
        <p:sp>
          <p:nvSpPr>
            <p:cNvPr id="16393" name="AutoShape 44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394" name="Group 45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397" name="Oval 46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5" name="Oval 47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1" cy="76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9" name="Oval 48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395" name="Text Box 49"/>
            <p:cNvSpPr txBox="1">
              <a:spLocks noChangeArrowheads="1"/>
            </p:cNvSpPr>
            <p:nvPr/>
          </p:nvSpPr>
          <p:spPr bwMode="gray">
            <a:xfrm>
              <a:off x="1721" y="1549"/>
              <a:ext cx="2518" cy="2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i="1">
                  <a:solidFill>
                    <a:srgbClr val="000000"/>
                  </a:solidFill>
                </a:rPr>
                <a:t>Институциональное развитие</a:t>
              </a:r>
              <a:r>
                <a:rPr lang="ru-RU">
                  <a:solidFill>
                    <a:srgbClr val="000000"/>
                  </a:solidFill>
                </a:rPr>
                <a:t> 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6" name="Text Box 50"/>
            <p:cNvSpPr txBox="1">
              <a:spLocks noChangeArrowheads="1"/>
            </p:cNvSpPr>
            <p:nvPr/>
          </p:nvSpPr>
          <p:spPr bwMode="gray">
            <a:xfrm>
              <a:off x="1314" y="1475"/>
              <a:ext cx="302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>
                  <a:solidFill>
                    <a:schemeClr val="bg1"/>
                  </a:solidFill>
                </a:rPr>
                <a:t>6</a:t>
              </a:r>
              <a:r>
                <a:rPr lang="en-US" sz="320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>
            <a:spLocks noChangeArrowheads="1" noChangeShapeType="1" noTextEdit="1"/>
          </p:cNvSpPr>
          <p:nvPr/>
        </p:nvSpPr>
        <p:spPr bwMode="gray">
          <a:xfrm>
            <a:off x="3124200" y="1219200"/>
            <a:ext cx="4953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rgbClr val="163055"/>
                    </a:gs>
                  </a:gsLst>
                  <a:lin ang="5400000" scaled="1"/>
                </a:gradFill>
                <a:latin typeface="Verdana"/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6538" y="1077913"/>
            <a:ext cx="5943600" cy="942975"/>
          </a:xfrm>
        </p:spPr>
        <p:txBody>
          <a:bodyPr/>
          <a:lstStyle/>
          <a:p>
            <a:pPr eaLnBrk="1" hangingPunct="1"/>
            <a:r>
              <a:rPr lang="ru-RU" sz="4800" b="1" smtClean="0"/>
              <a:t>Европейский союз</a:t>
            </a:r>
            <a:endParaRPr lang="en-US" sz="4800" b="1" smtClean="0"/>
          </a:p>
        </p:txBody>
      </p:sp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3228975" y="1895475"/>
            <a:ext cx="2936875" cy="296863"/>
            <a:chOff x="2016" y="1180"/>
            <a:chExt cx="1850" cy="187"/>
          </a:xfrm>
        </p:grpSpPr>
        <p:grpSp>
          <p:nvGrpSpPr>
            <p:cNvPr id="4106" name="Group 9"/>
            <p:cNvGrpSpPr>
              <a:grpSpLocks/>
            </p:cNvGrpSpPr>
            <p:nvPr/>
          </p:nvGrpSpPr>
          <p:grpSpPr bwMode="auto">
            <a:xfrm>
              <a:off x="2016" y="1282"/>
              <a:ext cx="1850" cy="85"/>
              <a:chOff x="2016" y="1296"/>
              <a:chExt cx="1850" cy="85"/>
            </a:xfrm>
          </p:grpSpPr>
          <p:sp>
            <p:nvSpPr>
              <p:cNvPr id="4108" name="Line 7"/>
              <p:cNvSpPr>
                <a:spLocks noChangeShapeType="1"/>
              </p:cNvSpPr>
              <p:nvPr/>
            </p:nvSpPr>
            <p:spPr bwMode="gray">
              <a:xfrm>
                <a:off x="2016" y="1344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gray">
              <a:xfrm>
                <a:off x="3792" y="1296"/>
                <a:ext cx="74" cy="8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07" name="Line 10"/>
            <p:cNvSpPr>
              <a:spLocks noChangeShapeType="1"/>
            </p:cNvSpPr>
            <p:nvPr/>
          </p:nvSpPr>
          <p:spPr bwMode="gray">
            <a:xfrm>
              <a:off x="2016" y="1180"/>
              <a:ext cx="0" cy="14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1" name="Group 17"/>
          <p:cNvGrpSpPr>
            <a:grpSpLocks/>
          </p:cNvGrpSpPr>
          <p:nvPr/>
        </p:nvGrpSpPr>
        <p:grpSpPr bwMode="auto">
          <a:xfrm>
            <a:off x="6019800" y="1066800"/>
            <a:ext cx="2587625" cy="290513"/>
            <a:chOff x="3696" y="672"/>
            <a:chExt cx="1630" cy="183"/>
          </a:xfrm>
        </p:grpSpPr>
        <p:sp>
          <p:nvSpPr>
            <p:cNvPr id="4103" name="Line 14"/>
            <p:cNvSpPr>
              <a:spLocks noChangeShapeType="1"/>
            </p:cNvSpPr>
            <p:nvPr/>
          </p:nvSpPr>
          <p:spPr bwMode="gray">
            <a:xfrm rot="10800000">
              <a:off x="3770" y="710"/>
              <a:ext cx="155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 rot="10800000">
              <a:off x="3696" y="672"/>
              <a:ext cx="74" cy="8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Line 16"/>
            <p:cNvSpPr>
              <a:spLocks noChangeShapeType="1"/>
            </p:cNvSpPr>
            <p:nvPr/>
          </p:nvSpPr>
          <p:spPr bwMode="gray">
            <a:xfrm rot="10800000">
              <a:off x="5323" y="711"/>
              <a:ext cx="0" cy="14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02" name="Picture 1024" descr="2008_09_19_11_17_00_forum_evropejskij_soyuz_central_naya_aziya_view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492375"/>
            <a:ext cx="691356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619250" y="3429000"/>
            <a:ext cx="3313113" cy="31686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800" b="0">
              <a:latin typeface="Verdan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08175" y="3500438"/>
            <a:ext cx="30241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i="1">
                <a:solidFill>
                  <a:srgbClr val="000000"/>
                </a:solidFill>
              </a:rPr>
              <a:t>- Межгосударственное объединение, сочетающее в себе черты международной организации и федеративного государства.</a:t>
            </a:r>
            <a:endParaRPr lang="en-US" sz="2000" i="1">
              <a:solidFill>
                <a:srgbClr val="000000"/>
              </a:solidFill>
            </a:endParaRPr>
          </a:p>
        </p:txBody>
      </p:sp>
      <p:sp>
        <p:nvSpPr>
          <p:cNvPr id="94212" name="Freeform 4"/>
          <p:cNvSpPr>
            <a:spLocks/>
          </p:cNvSpPr>
          <p:nvPr/>
        </p:nvSpPr>
        <p:spPr bwMode="gray">
          <a:xfrm>
            <a:off x="5219700" y="3357563"/>
            <a:ext cx="12969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5" name="AutoShape 5"/>
          <p:cNvSpPr>
            <a:spLocks noChangeAspect="1" noChangeArrowheads="1" noTextEdit="1"/>
          </p:cNvSpPr>
          <p:nvPr/>
        </p:nvSpPr>
        <p:spPr bwMode="gray">
          <a:xfrm flipH="1">
            <a:off x="5630863" y="33289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 rot="988108">
            <a:off x="3779838" y="908050"/>
            <a:ext cx="5040312" cy="2303463"/>
            <a:chOff x="1997" y="1314"/>
            <a:chExt cx="1889" cy="1009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94216" name="Oval 8"/>
              <p:cNvSpPr>
                <a:spLocks noChangeArrowheads="1"/>
              </p:cNvSpPr>
              <p:nvPr/>
            </p:nvSpPr>
            <p:spPr bwMode="gray">
              <a:xfrm>
                <a:off x="1991" y="1055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17" name="Oval 9"/>
              <p:cNvSpPr>
                <a:spLocks noChangeArrowheads="1"/>
              </p:cNvSpPr>
              <p:nvPr/>
            </p:nvSpPr>
            <p:spPr bwMode="gray">
              <a:xfrm>
                <a:off x="1970" y="1025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4218" name="Oval 1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9" name="Oval 1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0" name="Oval 1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1" name="Oval 13"/>
            <p:cNvSpPr>
              <a:spLocks noChangeArrowheads="1"/>
            </p:cNvSpPr>
            <p:nvPr/>
          </p:nvSpPr>
          <p:spPr bwMode="gray">
            <a:xfrm>
              <a:off x="2208" y="1344"/>
              <a:ext cx="1381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7" name="Text Box 14"/>
          <p:cNvSpPr txBox="1">
            <a:spLocks noChangeArrowheads="1"/>
          </p:cNvSpPr>
          <p:nvPr/>
        </p:nvSpPr>
        <p:spPr bwMode="auto">
          <a:xfrm rot="1528858">
            <a:off x="4284663" y="1484313"/>
            <a:ext cx="39893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i="1" u="sng">
                <a:solidFill>
                  <a:srgbClr val="000000"/>
                </a:solidFill>
              </a:rPr>
              <a:t>Европейский союз</a:t>
            </a:r>
            <a:endParaRPr lang="en-US" sz="3200" i="1" u="sng">
              <a:solidFill>
                <a:srgbClr val="000000"/>
              </a:solidFill>
            </a:endParaRPr>
          </a:p>
        </p:txBody>
      </p:sp>
      <p:pic>
        <p:nvPicPr>
          <p:cNvPr id="5128" name="Picture 15" descr="_ARTHDAY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375" cy="3068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pic>
        <p:nvPicPr>
          <p:cNvPr id="6147" name="Picture 9" descr="020443_310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Важнейшей экономической целью ЕС является:</a:t>
            </a:r>
            <a:endParaRPr lang="en-US" sz="3600" smtClean="0"/>
          </a:p>
        </p:txBody>
      </p:sp>
      <p:pic>
        <p:nvPicPr>
          <p:cNvPr id="7171" name="Picture 24" descr="2fcf1015e95c5923032e20e1177d2575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25" y="3686175"/>
            <a:ext cx="457200" cy="247650"/>
          </a:xfrm>
          <a:noFill/>
        </p:spPr>
      </p:pic>
      <p:pic>
        <p:nvPicPr>
          <p:cNvPr id="7172" name="Picture 26" descr="_MFRUST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2251075" cy="2438400"/>
          </a:xfrm>
          <a:noFill/>
        </p:spPr>
      </p:pic>
      <p:grpSp>
        <p:nvGrpSpPr>
          <p:cNvPr id="7173" name="Group 3"/>
          <p:cNvGrpSpPr>
            <a:grpSpLocks/>
          </p:cNvGrpSpPr>
          <p:nvPr/>
        </p:nvGrpSpPr>
        <p:grpSpPr bwMode="auto">
          <a:xfrm>
            <a:off x="1835150" y="3213100"/>
            <a:ext cx="5867400" cy="1301750"/>
            <a:chOff x="912" y="1008"/>
            <a:chExt cx="3984" cy="912"/>
          </a:xfrm>
        </p:grpSpPr>
        <p:sp>
          <p:nvSpPr>
            <p:cNvPr id="101380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90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101382" name="AutoShape 6"/>
              <p:cNvSpPr>
                <a:spLocks noChangeArrowheads="1"/>
              </p:cNvSpPr>
              <p:nvPr/>
            </p:nvSpPr>
            <p:spPr bwMode="gray">
              <a:xfrm>
                <a:off x="999" y="1095"/>
                <a:ext cx="765" cy="74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gray">
              <a:xfrm>
                <a:off x="1048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4" name="Text Box 8"/>
              <p:cNvSpPr txBox="1">
                <a:spLocks noChangeArrowheads="1"/>
              </p:cNvSpPr>
              <p:nvPr/>
            </p:nvSpPr>
            <p:spPr bwMode="gray">
              <a:xfrm>
                <a:off x="1244" y="1295"/>
                <a:ext cx="260" cy="3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28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en-US" sz="2800" b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191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4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>
                  <a:solidFill>
                    <a:srgbClr val="000000"/>
                  </a:solidFill>
                </a:rPr>
                <a:t>Усиление экономического и социального взаимодействия;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1258888" y="1700213"/>
            <a:ext cx="5867400" cy="1301750"/>
            <a:chOff x="912" y="1008"/>
            <a:chExt cx="3984" cy="912"/>
          </a:xfrm>
        </p:grpSpPr>
        <p:sp>
          <p:nvSpPr>
            <p:cNvPr id="101387" name="AutoShape 11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84" name="Group 12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101389" name="AutoShape 13"/>
              <p:cNvSpPr>
                <a:spLocks noChangeArrowheads="1"/>
              </p:cNvSpPr>
              <p:nvPr/>
            </p:nvSpPr>
            <p:spPr bwMode="gray">
              <a:xfrm>
                <a:off x="999" y="1095"/>
                <a:ext cx="765" cy="74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0" name="Freeform 14"/>
              <p:cNvSpPr>
                <a:spLocks/>
              </p:cNvSpPr>
              <p:nvPr/>
            </p:nvSpPr>
            <p:spPr bwMode="gray">
              <a:xfrm>
                <a:off x="1048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1" name="Text Box 15"/>
              <p:cNvSpPr txBox="1">
                <a:spLocks noChangeArrowheads="1"/>
              </p:cNvSpPr>
              <p:nvPr/>
            </p:nvSpPr>
            <p:spPr bwMode="gray">
              <a:xfrm>
                <a:off x="1244" y="1295"/>
                <a:ext cx="260" cy="3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28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en-US" sz="2800" b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185" name="Text Box 16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4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>
                  <a:solidFill>
                    <a:srgbClr val="000000"/>
                  </a:solidFill>
                </a:rPr>
                <a:t>Образование тесного союза народов Европы;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7175" name="Group 17"/>
          <p:cNvGrpSpPr>
            <a:grpSpLocks/>
          </p:cNvGrpSpPr>
          <p:nvPr/>
        </p:nvGrpSpPr>
        <p:grpSpPr bwMode="auto">
          <a:xfrm>
            <a:off x="2700338" y="4724400"/>
            <a:ext cx="5867400" cy="1301750"/>
            <a:chOff x="912" y="1008"/>
            <a:chExt cx="3984" cy="912"/>
          </a:xfrm>
        </p:grpSpPr>
        <p:sp>
          <p:nvSpPr>
            <p:cNvPr id="101394" name="AutoShape 18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78" name="Group 19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101396" name="AutoShape 20"/>
              <p:cNvSpPr>
                <a:spLocks noChangeArrowheads="1"/>
              </p:cNvSpPr>
              <p:nvPr/>
            </p:nvSpPr>
            <p:spPr bwMode="gray">
              <a:xfrm>
                <a:off x="999" y="1095"/>
                <a:ext cx="765" cy="74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7" name="Freeform 21"/>
              <p:cNvSpPr>
                <a:spLocks/>
              </p:cNvSpPr>
              <p:nvPr/>
            </p:nvSpPr>
            <p:spPr bwMode="gray">
              <a:xfrm>
                <a:off x="1048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8" name="Text Box 22"/>
              <p:cNvSpPr txBox="1">
                <a:spLocks noChangeArrowheads="1"/>
              </p:cNvSpPr>
              <p:nvPr/>
            </p:nvSpPr>
            <p:spPr bwMode="gray">
              <a:xfrm>
                <a:off x="1244" y="1295"/>
                <a:ext cx="260" cy="3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28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en-US" sz="2800" b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179" name="Text Box 23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7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>
                  <a:solidFill>
                    <a:srgbClr val="000000"/>
                  </a:solidFill>
                </a:rPr>
                <a:t>Образование экономического и валютного союза на базе единой валюты – евро.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pic>
        <p:nvPicPr>
          <p:cNvPr id="7176" name="Picture 28" descr="2fcf1015e95c5923032e20e1177d2575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33375"/>
            <a:ext cx="2016125" cy="1511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57200"/>
            <a:ext cx="6911975" cy="487363"/>
          </a:xfrm>
        </p:spPr>
        <p:txBody>
          <a:bodyPr/>
          <a:lstStyle/>
          <a:p>
            <a:pPr eaLnBrk="1" hangingPunct="1"/>
            <a:r>
              <a:rPr lang="ru-RU" sz="4000" i="1" u="sng" smtClean="0"/>
              <a:t>Европейский Союз:</a:t>
            </a:r>
            <a:endParaRPr lang="en-US" sz="4000" i="1" u="sng" smtClean="0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98638" y="1831975"/>
            <a:ext cx="2170112" cy="4035425"/>
            <a:chOff x="720" y="1296"/>
            <a:chExt cx="1367" cy="2542"/>
          </a:xfrm>
        </p:grpSpPr>
        <p:sp>
          <p:nvSpPr>
            <p:cNvPr id="822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9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0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31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823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3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23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1</a:t>
              </a:r>
              <a:endParaRPr lang="en-US" sz="1800" b="0"/>
            </a:p>
          </p:txBody>
        </p:sp>
        <p:sp>
          <p:nvSpPr>
            <p:cNvPr id="823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8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НАСЕЛЕНИЕ – 450 миллионов человек</a:t>
              </a:r>
              <a:endParaRPr lang="en-US" sz="2000"/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4160838" y="1831975"/>
            <a:ext cx="2166937" cy="4035425"/>
            <a:chOff x="2208" y="1296"/>
            <a:chExt cx="1365" cy="2542"/>
          </a:xfrm>
        </p:grpSpPr>
        <p:sp>
          <p:nvSpPr>
            <p:cNvPr id="8212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6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17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18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19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20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21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2</a:t>
              </a:r>
              <a:endParaRPr lang="en-US" sz="1800" b="0"/>
            </a:p>
          </p:txBody>
        </p:sp>
        <p:sp>
          <p:nvSpPr>
            <p:cNvPr id="8222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8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Производит четверть всемирного богатства</a:t>
              </a:r>
              <a:endParaRPr lang="en-US" sz="2000"/>
            </a:p>
          </p:txBody>
        </p:sp>
        <p:sp>
          <p:nvSpPr>
            <p:cNvPr id="8223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7" name="Group 32"/>
          <p:cNvGrpSpPr>
            <a:grpSpLocks/>
          </p:cNvGrpSpPr>
          <p:nvPr/>
        </p:nvGrpSpPr>
        <p:grpSpPr bwMode="auto">
          <a:xfrm>
            <a:off x="6516688" y="1831975"/>
            <a:ext cx="2170112" cy="4035425"/>
            <a:chOff x="3692" y="1296"/>
            <a:chExt cx="1367" cy="2542"/>
          </a:xfrm>
        </p:grpSpPr>
        <p:sp>
          <p:nvSpPr>
            <p:cNvPr id="819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02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8207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08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09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10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11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203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3</a:t>
              </a:r>
              <a:endParaRPr lang="en-US" sz="1800" b="0"/>
            </a:p>
          </p:txBody>
        </p:sp>
        <p:sp>
          <p:nvSpPr>
            <p:cNvPr id="8204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Валюта - ЕВРО</a:t>
              </a:r>
              <a:endParaRPr lang="en-US" sz="2000"/>
            </a:p>
          </p:txBody>
        </p:sp>
        <p:sp>
          <p:nvSpPr>
            <p:cNvPr id="820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pic>
        <p:nvPicPr>
          <p:cNvPr id="9219" name="Picture 4" descr="Finland20041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1. Внешние связи:</a:t>
            </a:r>
            <a:endParaRPr lang="en-US" sz="360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562600" y="32004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800" b="0">
              <a:latin typeface="Verdana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143000" y="32004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800" b="0">
              <a:latin typeface="Verdana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16013" y="3284538"/>
            <a:ext cx="24479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rgbClr val="000000"/>
                </a:solidFill>
              </a:rPr>
              <a:t>В рамках Всемирной торговой организации ЕС активно участвует в установлении правил многосторонней системы мировой торговли.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8310" name="Freeform 6"/>
          <p:cNvSpPr>
            <a:spLocks/>
          </p:cNvSpPr>
          <p:nvPr/>
        </p:nvSpPr>
        <p:spPr bwMode="gray">
          <a:xfrm>
            <a:off x="3222625" y="31035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7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2" name="Freeform 8"/>
          <p:cNvSpPr>
            <a:spLocks/>
          </p:cNvSpPr>
          <p:nvPr/>
        </p:nvSpPr>
        <p:spPr bwMode="gray">
          <a:xfrm flipH="1">
            <a:off x="4875213" y="31035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3048000" y="1476375"/>
            <a:ext cx="2998788" cy="1601788"/>
            <a:chOff x="1997" y="1314"/>
            <a:chExt cx="1889" cy="1009"/>
          </a:xfrm>
        </p:grpSpPr>
        <p:grpSp>
          <p:nvGrpSpPr>
            <p:cNvPr id="10252" name="Group 10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98315" name="Oval 11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6" name="Oval 12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8317" name="Oval 13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8" name="Oval 14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9" name="Oval 15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0" name="Oval 16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2935288" y="1700213"/>
            <a:ext cx="31559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i="1" u="sng">
                <a:solidFill>
                  <a:srgbClr val="000000"/>
                </a:solidFill>
              </a:rPr>
              <a:t>Общая торговая политика работает</a:t>
            </a:r>
            <a:endParaRPr lang="en-US" sz="2000" i="1" u="sng">
              <a:solidFill>
                <a:srgbClr val="000000"/>
              </a:solidFill>
            </a:endParaRPr>
          </a:p>
        </p:txBody>
      </p:sp>
      <p:sp>
        <p:nvSpPr>
          <p:cNvPr id="10251" name="Text Box 18"/>
          <p:cNvSpPr txBox="1">
            <a:spLocks noChangeArrowheads="1"/>
          </p:cNvSpPr>
          <p:nvPr/>
        </p:nvSpPr>
        <p:spPr bwMode="auto">
          <a:xfrm>
            <a:off x="5810250" y="3429000"/>
            <a:ext cx="20383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rgbClr val="000000"/>
                </a:solidFill>
              </a:rPr>
              <a:t>ЕС заключает двусторонние торговые соглашения со странами или региональными группами стран. 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European-union-1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2004205gl">
  <a:themeElements>
    <a:clrScheme name="cdb2004205gl 3">
      <a:dk1>
        <a:srgbClr val="000000"/>
      </a:dk1>
      <a:lt1>
        <a:srgbClr val="FFFFFF"/>
      </a:lt1>
      <a:dk2>
        <a:srgbClr val="8B1111"/>
      </a:dk2>
      <a:lt2>
        <a:srgbClr val="C0C0C0"/>
      </a:lt2>
      <a:accent1>
        <a:srgbClr val="A0C6F8"/>
      </a:accent1>
      <a:accent2>
        <a:srgbClr val="14CAEE"/>
      </a:accent2>
      <a:accent3>
        <a:srgbClr val="FFFFFF"/>
      </a:accent3>
      <a:accent4>
        <a:srgbClr val="000000"/>
      </a:accent4>
      <a:accent5>
        <a:srgbClr val="CDDFFB"/>
      </a:accent5>
      <a:accent6>
        <a:srgbClr val="11B7D8"/>
      </a:accent6>
      <a:hlink>
        <a:srgbClr val="8963E9"/>
      </a:hlink>
      <a:folHlink>
        <a:srgbClr val="3067B8"/>
      </a:folHlink>
    </a:clrScheme>
    <a:fontScheme name="cdb2004205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205g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5gl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6321AB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5gl 3">
        <a:dk1>
          <a:srgbClr val="000000"/>
        </a:dk1>
        <a:lt1>
          <a:srgbClr val="FFFFFF"/>
        </a:lt1>
        <a:dk2>
          <a:srgbClr val="8B1111"/>
        </a:dk2>
        <a:lt2>
          <a:srgbClr val="C0C0C0"/>
        </a:lt2>
        <a:accent1>
          <a:srgbClr val="A0C6F8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CDDFFB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cdb2004205gl</Template>
  <TotalTime>135</TotalTime>
  <Words>285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Wingdings</vt:lpstr>
      <vt:lpstr>Calibri</vt:lpstr>
      <vt:lpstr>Verdana</vt:lpstr>
      <vt:lpstr>Bookman Old Style</vt:lpstr>
      <vt:lpstr>Century</vt:lpstr>
      <vt:lpstr>Courier New</vt:lpstr>
      <vt:lpstr>Century Gothic</vt:lpstr>
      <vt:lpstr>Times New Roman</vt:lpstr>
      <vt:lpstr>cdb2004205gl</vt:lpstr>
      <vt:lpstr>Adobe Photoshop Image</vt:lpstr>
      <vt:lpstr>Европейский Союз</vt:lpstr>
      <vt:lpstr>Европейский союз</vt:lpstr>
      <vt:lpstr>Слайд 3</vt:lpstr>
      <vt:lpstr>Слайд 4</vt:lpstr>
      <vt:lpstr>Важнейшей экономической целью ЕС является:</vt:lpstr>
      <vt:lpstr>Европейский Союз:</vt:lpstr>
      <vt:lpstr>Слайд 7</vt:lpstr>
      <vt:lpstr>1. Внешние связи:</vt:lpstr>
      <vt:lpstr>Слайд 9</vt:lpstr>
      <vt:lpstr>2. Общая внешняя политика и      безопасность</vt:lpstr>
      <vt:lpstr>Слайд 11</vt:lpstr>
      <vt:lpstr>3. Торговые выгоды для всех:</vt:lpstr>
      <vt:lpstr>4. Мировое сотрудничество.</vt:lpstr>
      <vt:lpstr>Направления ЕС: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Европейский союз</dc:title>
  <dc:creator>Валерий</dc:creator>
  <cp:lastModifiedBy>Admin</cp:lastModifiedBy>
  <cp:revision>7</cp:revision>
  <dcterms:created xsi:type="dcterms:W3CDTF">2009-03-10T14:41:16Z</dcterms:created>
  <dcterms:modified xsi:type="dcterms:W3CDTF">2012-02-25T14:17:02Z</dcterms:modified>
</cp:coreProperties>
</file>