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00808" y="-747464"/>
            <a:ext cx="11591056" cy="38884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Романтизм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0" y="1844824"/>
            <a:ext cx="5348808" cy="501317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ідейний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літературі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й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мистецтві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виник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наприкінці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18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століття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Німеччині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Англії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 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Франції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поширився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початку 19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століття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Польщі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й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Австрії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а з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середини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19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століття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охопив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інші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країни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Європи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Північної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Південної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Америки.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100065" cy="437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013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16632"/>
            <a:ext cx="6372200" cy="68580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романтизму є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раціоналізму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суворої</a:t>
            </a:r>
            <a:r>
              <a:rPr lang="ru-RU" dirty="0"/>
              <a:t> </a:t>
            </a:r>
            <a:r>
              <a:rPr lang="ru-RU" dirty="0" err="1"/>
              <a:t>нормативності</a:t>
            </a:r>
            <a:r>
              <a:rPr lang="ru-RU" dirty="0"/>
              <a:t> в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культ </a:t>
            </a:r>
            <a:r>
              <a:rPr lang="ru-RU" dirty="0" err="1"/>
              <a:t>почуттів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ідеологія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культ </a:t>
            </a:r>
            <a:r>
              <a:rPr lang="ru-RU" dirty="0" err="1"/>
              <a:t>індивідуалізму</a:t>
            </a:r>
            <a:r>
              <a:rPr lang="ru-RU" dirty="0"/>
              <a:t>, на </a:t>
            </a:r>
            <a:r>
              <a:rPr lang="ru-RU" dirty="0" err="1"/>
              <a:t>підкреслену</a:t>
            </a:r>
            <a:r>
              <a:rPr lang="ru-RU" dirty="0"/>
              <a:t>, </a:t>
            </a:r>
            <a:r>
              <a:rPr lang="ru-RU" dirty="0" err="1"/>
              <a:t>загострену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до </a:t>
            </a:r>
            <a:r>
              <a:rPr lang="ru-RU" dirty="0" err="1"/>
              <a:t>психологічних</a:t>
            </a:r>
            <a:r>
              <a:rPr lang="ru-RU" dirty="0"/>
              <a:t> проблем,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«Я».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романтиків</a:t>
            </a:r>
            <a:r>
              <a:rPr lang="ru-RU" dirty="0"/>
              <a:t> — </a:t>
            </a:r>
            <a:r>
              <a:rPr lang="ru-RU" dirty="0" err="1"/>
              <a:t>винятковий</a:t>
            </a:r>
            <a:r>
              <a:rPr lang="ru-RU" dirty="0"/>
              <a:t> характер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обставинах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1431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243408"/>
            <a:ext cx="4824536" cy="1143000"/>
          </a:xfrm>
        </p:spPr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Виникнення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620688"/>
            <a:ext cx="6264696" cy="62373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Романтизм,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утверджуваного</a:t>
            </a:r>
            <a:r>
              <a:rPr lang="ru-RU" dirty="0"/>
              <a:t> на </a:t>
            </a:r>
            <a:r>
              <a:rPr lang="ru-RU" dirty="0" err="1"/>
              <a:t>зламі</a:t>
            </a:r>
            <a:r>
              <a:rPr lang="ru-RU" dirty="0"/>
              <a:t> 18 — 19 </a:t>
            </a:r>
            <a:r>
              <a:rPr lang="ru-RU" dirty="0" err="1"/>
              <a:t>століття</a:t>
            </a:r>
            <a:r>
              <a:rPr lang="ru-RU" dirty="0"/>
              <a:t> абсолютизму,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реакцією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раціоналізму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. </a:t>
            </a:r>
            <a:r>
              <a:rPr lang="ru-RU" dirty="0" err="1"/>
              <a:t>Філософську</a:t>
            </a:r>
            <a:r>
              <a:rPr lang="ru-RU" dirty="0"/>
              <a:t> базу романтизму заклав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Фрідріх</a:t>
            </a:r>
            <a:r>
              <a:rPr lang="ru-RU" dirty="0"/>
              <a:t> </a:t>
            </a:r>
            <a:r>
              <a:rPr lang="ru-RU" dirty="0" err="1"/>
              <a:t>Шеллінг</a:t>
            </a:r>
            <a:r>
              <a:rPr lang="ru-RU" dirty="0"/>
              <a:t>. </a:t>
            </a:r>
            <a:r>
              <a:rPr lang="ru-RU" dirty="0" err="1"/>
              <a:t>Визначальними</a:t>
            </a:r>
            <a:r>
              <a:rPr lang="ru-RU" dirty="0"/>
              <a:t> для романтизму стали </a:t>
            </a:r>
            <a:r>
              <a:rPr lang="ru-RU" dirty="0" err="1"/>
              <a:t>ідеалізм</a:t>
            </a:r>
            <a:r>
              <a:rPr lang="ru-RU" dirty="0"/>
              <a:t> у </a:t>
            </a:r>
            <a:r>
              <a:rPr lang="ru-RU" dirty="0" err="1"/>
              <a:t>філософії</a:t>
            </a:r>
            <a:r>
              <a:rPr lang="ru-RU" dirty="0"/>
              <a:t> і культ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народності</a:t>
            </a:r>
            <a:r>
              <a:rPr lang="ru-RU" dirty="0"/>
              <a:t>, </a:t>
            </a:r>
            <a:r>
              <a:rPr lang="ru-RU" dirty="0" err="1"/>
              <a:t>захоплення</a:t>
            </a:r>
            <a:r>
              <a:rPr lang="ru-RU" dirty="0"/>
              <a:t> фольклором і народною </a:t>
            </a:r>
            <a:r>
              <a:rPr lang="ru-RU" dirty="0" err="1"/>
              <a:t>мистецькою</a:t>
            </a:r>
            <a:r>
              <a:rPr lang="ru-RU" dirty="0"/>
              <a:t> </a:t>
            </a:r>
            <a:r>
              <a:rPr lang="ru-RU" dirty="0" err="1"/>
              <a:t>творчістю</a:t>
            </a:r>
            <a:r>
              <a:rPr lang="ru-RU" dirty="0"/>
              <a:t>, </a:t>
            </a:r>
            <a:r>
              <a:rPr lang="ru-RU" dirty="0" err="1"/>
              <a:t>шукання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й </a:t>
            </a:r>
            <a:r>
              <a:rPr lang="ru-RU" dirty="0" err="1"/>
              <a:t>посилене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. </a:t>
            </a:r>
            <a:r>
              <a:rPr lang="ru-RU" dirty="0"/>
              <a:t>Романтизм </a:t>
            </a:r>
            <a:r>
              <a:rPr lang="ru-RU" dirty="0" err="1"/>
              <a:t>призвів</a:t>
            </a:r>
            <a:r>
              <a:rPr lang="ru-RU" dirty="0"/>
              <a:t> до </a:t>
            </a:r>
            <a:r>
              <a:rPr lang="ru-RU" dirty="0" err="1"/>
              <a:t>вироблення</a:t>
            </a:r>
            <a:r>
              <a:rPr lang="ru-RU" dirty="0"/>
              <a:t> романтичного </a:t>
            </a:r>
            <a:r>
              <a:rPr lang="ru-RU" dirty="0" err="1"/>
              <a:t>світогляду</a:t>
            </a:r>
            <a:r>
              <a:rPr lang="ru-RU" dirty="0"/>
              <a:t> та романтичного стилю і </a:t>
            </a:r>
            <a:r>
              <a:rPr lang="ru-RU" dirty="0" err="1"/>
              <a:t>постання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— </a:t>
            </a:r>
            <a:r>
              <a:rPr lang="ru-RU" dirty="0" err="1"/>
              <a:t>балади</a:t>
            </a:r>
            <a:r>
              <a:rPr lang="ru-RU" dirty="0"/>
              <a:t>, </a:t>
            </a:r>
            <a:r>
              <a:rPr lang="ru-RU" dirty="0" err="1"/>
              <a:t>ліричної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романсової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,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романів</a:t>
            </a:r>
            <a:r>
              <a:rPr lang="ru-RU" dirty="0"/>
              <a:t> і драм.</a:t>
            </a:r>
          </a:p>
        </p:txBody>
      </p:sp>
    </p:spTree>
    <p:extLst>
      <p:ext uri="{BB962C8B-B14F-4D97-AF65-F5344CB8AC3E}">
        <p14:creationId xmlns:p14="http://schemas.microsoft.com/office/powerpoint/2010/main" val="40098172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-31541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Література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92696"/>
            <a:ext cx="6984776" cy="616530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/>
              <a:t>романтичної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Франції</a:t>
            </a:r>
            <a:r>
              <a:rPr lang="ru-RU" dirty="0"/>
              <a:t> — </a:t>
            </a:r>
            <a:r>
              <a:rPr lang="ru-RU" dirty="0" err="1"/>
              <a:t>Віктор</a:t>
            </a:r>
            <a:r>
              <a:rPr lang="ru-RU" dirty="0"/>
              <a:t> Гюго, Жорж Санд, Александр </a:t>
            </a:r>
            <a:r>
              <a:rPr lang="ru-RU" dirty="0" smtClean="0"/>
              <a:t>Дюма;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Німеччині</a:t>
            </a:r>
            <a:r>
              <a:rPr lang="ru-RU" dirty="0"/>
              <a:t> — </a:t>
            </a:r>
            <a:r>
              <a:rPr lang="ru-RU" dirty="0" err="1"/>
              <a:t>єнська</a:t>
            </a:r>
            <a:r>
              <a:rPr lang="ru-RU" dirty="0"/>
              <a:t> школа </a:t>
            </a:r>
            <a:r>
              <a:rPr lang="ru-RU" dirty="0" smtClean="0"/>
              <a:t>(</a:t>
            </a:r>
            <a:r>
              <a:rPr lang="ru-RU" dirty="0" err="1" smtClean="0"/>
              <a:t>Шлегелі</a:t>
            </a:r>
            <a:r>
              <a:rPr lang="ru-RU" dirty="0"/>
              <a:t>, </a:t>
            </a:r>
            <a:r>
              <a:rPr lang="ru-RU" dirty="0" err="1"/>
              <a:t>Новаліс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/>
              <a:t>Шлеєрмахер</a:t>
            </a:r>
            <a:r>
              <a:rPr lang="ru-RU" dirty="0"/>
              <a:t>, </a:t>
            </a:r>
            <a:r>
              <a:rPr lang="ru-RU" dirty="0" err="1" smtClean="0"/>
              <a:t>Тік</a:t>
            </a:r>
            <a:r>
              <a:rPr lang="ru-RU" dirty="0"/>
              <a:t>), </a:t>
            </a:r>
            <a:r>
              <a:rPr lang="ru-RU" dirty="0" err="1"/>
              <a:t>гейдельберзький</a:t>
            </a:r>
            <a:r>
              <a:rPr lang="ru-RU" dirty="0"/>
              <a:t> романтизм (Г. фон Клейст,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Грімм</a:t>
            </a:r>
            <a:r>
              <a:rPr lang="ru-RU" dirty="0"/>
              <a:t>), </a:t>
            </a:r>
            <a:r>
              <a:rPr lang="ru-RU" dirty="0" err="1"/>
              <a:t>Генріх</a:t>
            </a:r>
            <a:r>
              <a:rPr lang="ru-RU" dirty="0"/>
              <a:t> Гейне, Е. Т. А. Гофман;</a:t>
            </a:r>
          </a:p>
          <a:p>
            <a:r>
              <a:rPr lang="ru-RU" dirty="0"/>
              <a:t>в </a:t>
            </a:r>
            <a:r>
              <a:rPr lang="ru-RU" dirty="0" err="1"/>
              <a:t>Англії</a:t>
            </a:r>
            <a:r>
              <a:rPr lang="ru-RU" dirty="0"/>
              <a:t> — «</a:t>
            </a:r>
            <a:r>
              <a:rPr lang="ru-RU" dirty="0" err="1"/>
              <a:t>озерна</a:t>
            </a:r>
            <a:r>
              <a:rPr lang="ru-RU" dirty="0"/>
              <a:t> школа» (В. Вордсворт, </a:t>
            </a:r>
            <a:r>
              <a:rPr lang="ru-RU" dirty="0" err="1"/>
              <a:t>С.Колрідж</a:t>
            </a:r>
            <a:r>
              <a:rPr lang="ru-RU" dirty="0"/>
              <a:t>, Р. </a:t>
            </a:r>
            <a:r>
              <a:rPr lang="ru-RU" dirty="0" err="1"/>
              <a:t>Сауті</a:t>
            </a:r>
            <a:r>
              <a:rPr lang="ru-RU" dirty="0"/>
              <a:t>), «</a:t>
            </a:r>
            <a:r>
              <a:rPr lang="ru-RU" dirty="0" err="1"/>
              <a:t>лондонські</a:t>
            </a:r>
            <a:r>
              <a:rPr lang="ru-RU" dirty="0"/>
              <a:t> романтики» (Ч. </a:t>
            </a:r>
            <a:r>
              <a:rPr lang="ru-RU" dirty="0" err="1"/>
              <a:t>Лем</a:t>
            </a:r>
            <a:r>
              <a:rPr lang="ru-RU" dirty="0"/>
              <a:t>, В. </a:t>
            </a:r>
            <a:r>
              <a:rPr lang="ru-RU" dirty="0" err="1"/>
              <a:t>Хезлітт</a:t>
            </a:r>
            <a:r>
              <a:rPr lang="ru-RU" dirty="0"/>
              <a:t>, </a:t>
            </a:r>
            <a:r>
              <a:rPr lang="ru-RU" dirty="0" err="1"/>
              <a:t>Лі</a:t>
            </a:r>
            <a:r>
              <a:rPr lang="ru-RU" dirty="0"/>
              <a:t> Хант), П. Б. </a:t>
            </a:r>
            <a:r>
              <a:rPr lang="ru-RU" dirty="0" err="1"/>
              <a:t>Шеллі</a:t>
            </a:r>
            <a:r>
              <a:rPr lang="ru-RU" dirty="0"/>
              <a:t>, В. Скотт, Дж. Байрон;</a:t>
            </a:r>
          </a:p>
          <a:p>
            <a:r>
              <a:rPr lang="ru-RU" dirty="0"/>
              <a:t>у США — В. </a:t>
            </a:r>
            <a:r>
              <a:rPr lang="ru-RU" dirty="0" err="1"/>
              <a:t>Ірвінг</a:t>
            </a:r>
            <a:r>
              <a:rPr lang="ru-RU" dirty="0"/>
              <a:t>, Г. В. Лонгфелло, Ф. Купер, Г. </a:t>
            </a:r>
            <a:r>
              <a:rPr lang="ru-RU" dirty="0" err="1"/>
              <a:t>Мелвілл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8117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0"/>
            <a:ext cx="4449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21" y="0"/>
            <a:ext cx="47225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09" y="404664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15" y="523771"/>
            <a:ext cx="3760812" cy="581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21" y="977571"/>
            <a:ext cx="3124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402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</TotalTime>
  <Words>318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Тема2</vt:lpstr>
      <vt:lpstr>Романтизм</vt:lpstr>
      <vt:lpstr>Презентация PowerPoint</vt:lpstr>
      <vt:lpstr>Виникнення</vt:lpstr>
      <vt:lpstr>Література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</dc:title>
  <dc:creator>Наталья</dc:creator>
  <cp:lastModifiedBy>User</cp:lastModifiedBy>
  <cp:revision>3</cp:revision>
  <dcterms:created xsi:type="dcterms:W3CDTF">2014-12-01T12:58:26Z</dcterms:created>
  <dcterms:modified xsi:type="dcterms:W3CDTF">2014-12-01T13:19:10Z</dcterms:modified>
</cp:coreProperties>
</file>