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6FB4-BD69-4728-9FFD-1F280EDF6671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8A8A-D7C8-4D0F-9BC5-3EBE4B284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4925"/>
            <a:ext cx="9324528" cy="70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6068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Сільвіо</a:t>
            </a:r>
            <a:r>
              <a:rPr lang="uk-UA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Берлусконі</a:t>
            </a:r>
            <a:endParaRPr lang="uk-UA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 descr="http://bigpicture.ru/wp-content/uploads/2011/04/berlusconi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696744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99992" y="188640"/>
            <a:ext cx="42302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Впродовж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своєї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кар'єри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неодноразово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притягувався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до суду за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звинуваченням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приховуванні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доходів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дачі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хабарів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а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також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зв'язках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мафією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незаконному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фінансуванні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передвиборної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кампанії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Проте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адвокатам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підприємця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вдавалося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позбавити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його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відповідальності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вдаючись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до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апеляційних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судових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інстанцій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Два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чергові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процеси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проти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було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припинено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2008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році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у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зв'язку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участю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екс-прем'єра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парламентських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виборах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23554" name="Picture 2" descr="http://newsinfo.inquirer.net/files/2011/11/Silvio-Berlusc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424762" cy="617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Сам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називав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своє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переслідування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політично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вмотивованим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наслідком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спрямованих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дій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«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судової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мафії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». На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користь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позиції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говорить той факт,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що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судові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розслідування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неодмінно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поновлювалися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момент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його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повернення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до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влади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самі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собою стихали, воли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залишав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владні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кабінети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22530" name="Picture 2" descr="http://multimedia.pol.dk/archive/00593/Italy_Berlusconi_Sc_59382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537" y="3645024"/>
            <a:ext cx="4819463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1960" y="0"/>
            <a:ext cx="47880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Сильвіо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став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єдиним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державним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політиком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якому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вдалося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за 14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років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тричі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очолити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італійський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уряд.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Із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5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травня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2008 року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Сильвіо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офіційно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прийняв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присягу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прем'єра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обійнявши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цю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посаду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вчетверте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березні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2009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прем'єр-міністр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Сильвіо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оголосив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про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створення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нової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правоцентристської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партії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«Народ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свободи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». Прообразом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нової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політичної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сили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стала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правляча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коаліція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до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якої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входять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партія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«Вперед,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» та права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партія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«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Національний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альянс» Джанфранко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Фіні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а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також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деякі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менші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політичні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організації</a:t>
            </a:r>
            <a:endParaRPr lang="ru-RU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1506" name="Picture 2" descr="http://bergaminideborah.files.wordpress.com/2011/10/silvio-berlusc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91052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www.tviweb.it/wp-content/uploads/2013/11/berlusconi-silvio-mega800-co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837" y="3277819"/>
            <a:ext cx="3816425" cy="267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Влітку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2009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потрапив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у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серію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скандалів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із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сексуальним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присмаком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нього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пішла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жінка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звинувативши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його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подружніх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зрадах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Преса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винуватила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прем'єра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у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зв'язках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неповнолітньою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моделькою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;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включенні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списки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кандидатів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до 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Європарламенту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молодих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привабливих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жінок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; у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вечірках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на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віллі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прем'єра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із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запрошенням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моделей коштом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приватних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підприємців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З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пов'язують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появу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сучасному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італійському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лексиконі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специфічного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вислову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«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бунґа-бунґа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».</a:t>
            </a:r>
            <a:endParaRPr lang="ru-RU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626" name="Picture 2" descr="http://madmikesamerica.com/wp-content/themes/advanced-newspaper/timthumb.php?src=http%3A%2F%2Fmadmikesamerica.com%2Fwp-content%2Fuploads%2F2011%2F11%2Fsilvio-berlusconi-senza-limiti.jpg&amp;q=90&amp;w=479&amp;zc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1340768"/>
            <a:ext cx="4562475" cy="328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7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Прозваний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італійцями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</a:t>
            </a:r>
            <a:r>
              <a:rPr lang="en-US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Il </a:t>
            </a:r>
            <a:r>
              <a:rPr lang="en-US" i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Cavaliere</a:t>
            </a:r>
            <a:r>
              <a:rPr lang="en-US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(«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Лицар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», «Кавалер»),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експлуатував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образ «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людини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народу».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Водночас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є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найбагатшою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людиною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Італії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Журнал </a:t>
            </a:r>
            <a:r>
              <a:rPr lang="en-US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Forbes 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 2005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році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оцінив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його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статки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12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мільярдів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доларів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надав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йому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25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місце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своєму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рейтингу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багатіїв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планети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Проте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восени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2008 року в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результаті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світової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фінансової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кризи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позбувся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більше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півтора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мільярда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доларів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відкатався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рейтингу на 90-е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місце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Сильвіо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був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одружений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двічі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виховує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п'ятьох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дітей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: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двох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дітей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першого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шлюбу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трьох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другого.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Старші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діти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допомагають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батьку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керувати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сімейним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бізнесом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25602" name="Picture 2" descr="http://www.dagospia.com/img/foto/01-2011/84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9"/>
            <a:ext cx="7560840" cy="407707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44824"/>
            <a:ext cx="7199104" cy="11794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356992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иконала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Скакалова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Олександра  11-А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ерлусконі сільві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3637325" cy="5544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764704"/>
            <a:ext cx="34563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Народився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 29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вересня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 1936 в 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Мілані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.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Його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батько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,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Луїджі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,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був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банківським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службовцем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,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матір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звали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Розелла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Боссі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.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Після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закінчення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звичайної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середньої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школи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в 1955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році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він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поступив до 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Міланського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університету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 на факультет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прикладної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юриспруденції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,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який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закінчив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на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відмінно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в 1961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році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,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діставши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можливість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написати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наукову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роботу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реклами</a:t>
            </a: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.</a:t>
            </a:r>
            <a:endParaRPr lang="ru-RU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70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dni.ru/binaries/v2_articlepic/208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469" y="332656"/>
            <a:ext cx="375366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37170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Сильвіо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почав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своє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ділове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життя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будівельній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індустрії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ця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діяльність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залишалася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його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основним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заняттям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протягом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20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років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55368" y="404664"/>
            <a:ext cx="5688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У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кінці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70-х, у момент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збільшення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обсягів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показу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локальної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телевізійної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мережі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TeleMilano</a:t>
            </a:r>
            <a:r>
              <a:rPr lang="en-US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),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Сильвіо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усвідомив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що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Італія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готова до перегляду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комерційного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телебачення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національних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масштабах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сконцентрував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усю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свою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енергію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на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цьому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новому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захоплюючому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напрямі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роботи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У 1980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заснував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Canale</a:t>
            </a:r>
            <a:r>
              <a:rPr lang="en-US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5 — 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першу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національну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комерційну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телевізійну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мережу в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Італії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яка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відразу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ж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завоювала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популярність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серед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телеглядачів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Дещо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пізніше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створив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ще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два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телеканали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: </a:t>
            </a:r>
            <a:r>
              <a:rPr lang="en-US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Italia 1 (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почав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мовлення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Расконі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1982)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Retequatro</a:t>
            </a:r>
            <a:r>
              <a:rPr lang="en-US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почав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мовлення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1984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0" i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Мондадорі</a:t>
            </a:r>
            <a:r>
              <a:rPr lang="ru-RU" sz="20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).</a:t>
            </a:r>
            <a:endParaRPr lang="ru-RU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hvylya.org/wp-content/uploads/2013/06/Silvio-Berlusk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664296" cy="267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novosti-es.ru/img/pages/big/20101020120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259228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0040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Успіх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комерційного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телебачення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дозволив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Сильвіо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розвинути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ще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кілька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напрямів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діяльності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80-х роках,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які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були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об'єднані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рамках </a:t>
            </a:r>
            <a:r>
              <a:rPr lang="en-US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Fininvest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holding company (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заснованою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1978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році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).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Сюди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можна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віднести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створення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телевізійного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комерційного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телеканалу 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 </a:t>
            </a:r>
            <a:r>
              <a:rPr lang="en-US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Cinq</a:t>
            </a:r>
            <a:r>
              <a:rPr lang="en-US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у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Франції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який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почав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мовлення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1986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році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створення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телеканалів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Німеччині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Telefant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1987)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Іспанії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Telechinco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1989).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Унаслідок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такого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стрімкого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зростання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на початок 90-х </a:t>
            </a:r>
            <a:r>
              <a:rPr lang="en-US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Fininvest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стала другою за величиною приватною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компанією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кількість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працівників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компанії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становила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близько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40 000)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найбільшою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медіагрупою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не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тільки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Італії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але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Європі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</a:p>
        </p:txBody>
      </p:sp>
      <p:pic>
        <p:nvPicPr>
          <p:cNvPr id="1026" name="Picture 2" descr="http://www.nosannees90.com/wp-content/uploads/2012/04/imitr2v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8978"/>
            <a:ext cx="2483768" cy="2379293"/>
          </a:xfrm>
          <a:prstGeom prst="rect">
            <a:avLst/>
          </a:prstGeom>
          <a:noFill/>
        </p:spPr>
      </p:pic>
      <p:pic>
        <p:nvPicPr>
          <p:cNvPr id="1028" name="Picture 4" descr="http://stocklogos.com/sites/default/files/styles/logo-medium/public/logos/image/telefa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510" y="2204864"/>
            <a:ext cx="2105490" cy="2304256"/>
          </a:xfrm>
          <a:prstGeom prst="rect">
            <a:avLst/>
          </a:prstGeom>
          <a:noFill/>
        </p:spPr>
      </p:pic>
      <p:pic>
        <p:nvPicPr>
          <p:cNvPr id="1030" name="Picture 6" descr="http://investigacionobs.files.wordpress.com/2012/08/logo-telecin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3923928" cy="23717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4572000" cy="163121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 У 1986 </a:t>
            </a:r>
            <a:r>
              <a:rPr lang="ru-RU" sz="2000" b="1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році</a:t>
            </a:r>
            <a:r>
              <a:rPr lang="ru-RU" sz="2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Сильвіо</a:t>
            </a:r>
            <a:r>
              <a:rPr lang="ru-RU" sz="2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Берлусконі</a:t>
            </a:r>
            <a:r>
              <a:rPr lang="ru-RU" sz="2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став президентом</a:t>
            </a:r>
            <a:r>
              <a:rPr lang="en-US" sz="2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A.C.Milan</a:t>
            </a:r>
            <a:r>
              <a:rPr lang="ru-RU" sz="2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 — одного </a:t>
            </a:r>
            <a:r>
              <a:rPr lang="ru-RU" sz="2000" b="1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</a:t>
            </a:r>
            <a:r>
              <a:rPr lang="ru-RU" sz="2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найвідоміших</a:t>
            </a:r>
            <a:r>
              <a:rPr lang="ru-RU" sz="2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футбольних</a:t>
            </a:r>
            <a:r>
              <a:rPr lang="ru-RU" sz="2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клубів</a:t>
            </a:r>
            <a:r>
              <a:rPr lang="ru-RU" sz="2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в </a:t>
            </a:r>
            <a:r>
              <a:rPr lang="ru-RU" sz="2000" b="1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Італії</a:t>
            </a:r>
            <a:r>
              <a:rPr lang="ru-RU" sz="2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2000" b="1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482" name="Picture 2" descr="http://www3.pictures.zimbio.com/gi/Silvio+Berlusconi+AC+Milan+v+Jucentus+FC+Berlusconi+Oiz7h-nDZSt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5657850" cy="376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10136" y="332656"/>
            <a:ext cx="5633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 початку 1994 року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Сильвіо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вирішив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залишити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бізнес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зайнятися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політикою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26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січня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того ж року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пішов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своєї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посади в </a:t>
            </a:r>
            <a:r>
              <a:rPr lang="en-US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Fininvest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створив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новий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політичний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рух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</a:t>
            </a:r>
            <a:r>
              <a:rPr lang="en-US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Forza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Italia. 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виборах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27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березня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новий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рух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набрав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найбільшу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кількість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голосів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а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коаліція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партій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довкола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руху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Il </a:t>
            </a:r>
            <a:r>
              <a:rPr lang="en-US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Popolo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della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liberta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склала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абсолютну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більшість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парламенті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Надалі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Президент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Республіки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доручив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сформувати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уряд,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який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було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затверджено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Парламентом в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травні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1994.</a:t>
            </a:r>
          </a:p>
          <a:p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всіх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рівнях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національного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до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сімейного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було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визнано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Уряд,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очолюване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Сільвіо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зумів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досягти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важливих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результатів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1999 року сам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кілька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разів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поставав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перед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італійським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судом за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звинуваченням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економічних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злочинах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несплаті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податків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даванні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хабара),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але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був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повністю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виправданий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458" name="Picture 2" descr="http://dealbreaker.com/uploads/2013/06/silvio-berluscon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592288" cy="449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76470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знов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очолив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уряд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після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того, як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новий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правоцентристський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блок «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Дім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свободи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»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отримав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перемогу на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виборах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15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травня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2001 року.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Передвиборні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обіцянки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включали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скорочення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податків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бюрократичного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апарату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збільшення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пенсій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числа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робочих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місць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боротьбу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нелегальною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імміграцією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Передбачалося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провести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реформи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систем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освіти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охорони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здоров'я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судової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системи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У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вересні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2003 року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прем'єр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заявив про запуск масштабного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реформування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державного устрою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Італії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434" name="Picture 2" descr="http://www.rnw.nl/data/files/images/lead/berlusconi%20e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528392" cy="246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libernazione.it/wp-content/uploads/2012/10/Silvio-Berlusconi-25-09-2012314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4343400" cy="293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стория\Italy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Результатами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невдало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спланованого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входження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Італії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зону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євро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 2002 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році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стали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зростання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цін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зниження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купівельної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спроможності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населення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загострення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соціальних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тертя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У 2002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2003 роках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пройшли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масові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акції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протесту.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Незадоволеність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італійців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викликав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зовнішньополітичний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курс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: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після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терактів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11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вересня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2001 року 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країна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надавала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активну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підтримку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США в 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Афганістані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а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потім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 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Іраку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У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квітні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2005 року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коаліція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«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Дім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свободи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»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зазнала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нищівної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поразки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на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регіональних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виборах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відповідно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до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конституції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вимушений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був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піти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у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формальну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відставку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Загальні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вибори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квітні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2006 року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праві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партії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програли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хоч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мінімальним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розривом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у голосах.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Хоча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факт перемоги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лівоцентристів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був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підтверджений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конституційним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судом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навіть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деякі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прихильники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закликали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свого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лідера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визнати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поразку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політик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медіамагнат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покидав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свій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пост вельми неохоче.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Лише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травня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2006 року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нарешті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подав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офіційне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прохання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про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відставку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Але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йти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політичної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арени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Берлусконі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не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збирався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став депутатом 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Європарламенту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від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своєї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партії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518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</dc:creator>
  <cp:lastModifiedBy>User</cp:lastModifiedBy>
  <cp:revision>15</cp:revision>
  <dcterms:created xsi:type="dcterms:W3CDTF">2013-12-21T16:31:38Z</dcterms:created>
  <dcterms:modified xsi:type="dcterms:W3CDTF">2014-06-05T20:41:10Z</dcterms:modified>
</cp:coreProperties>
</file>