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57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100" d="100"/>
          <a:sy n="100" d="100"/>
        </p:scale>
        <p:origin x="-510" y="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16632"/>
            <a:ext cx="3528392" cy="2250840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Зміна природних об’єктів на рукотворні</a:t>
            </a:r>
            <a:endParaRPr lang="uk-UA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9178" y="2276872"/>
            <a:ext cx="370723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Constantia" panose="02030602050306030303" pitchFamily="18" charset="0"/>
              </a:rPr>
              <a:t>План: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latin typeface="Constantia" panose="02030602050306030303" pitchFamily="18" charset="0"/>
              </a:rPr>
              <a:t>Основні поняття, що будуть обговорюватись;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latin typeface="Constantia" panose="02030602050306030303" pitchFamily="18" charset="0"/>
              </a:rPr>
              <a:t>Типи рукотворних об’єктів;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latin typeface="Constantia" panose="02030602050306030303" pitchFamily="18" charset="0"/>
              </a:rPr>
              <a:t>Осередки історичних подій;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latin typeface="Constantia" panose="02030602050306030303" pitchFamily="18" charset="0"/>
              </a:rPr>
              <a:t>Зміни на земній поверхні і картах;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latin typeface="Constantia" panose="02030602050306030303" pitchFamily="18" charset="0"/>
              </a:rPr>
              <a:t>Порівняльні картосхеми;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latin typeface="Constantia" panose="02030602050306030303" pitchFamily="18" charset="0"/>
              </a:rPr>
              <a:t>Необхідність змін;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latin typeface="Constantia" panose="02030602050306030303" pitchFamily="18" charset="0"/>
              </a:rPr>
              <a:t>Висновки.</a:t>
            </a:r>
            <a:endParaRPr lang="uk-UA" sz="2000" dirty="0">
              <a:latin typeface="Constantia" panose="020306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" y="260648"/>
            <a:ext cx="4429529" cy="240635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" y="3212977"/>
            <a:ext cx="4447254" cy="302433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7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6552844" cy="2041452"/>
          </a:xfrm>
        </p:spPr>
        <p:txBody>
          <a:bodyPr/>
          <a:lstStyle/>
          <a:p>
            <a:pPr marL="68580" indent="0">
              <a:buNone/>
            </a:pPr>
            <a:r>
              <a:rPr lang="uk-UA" dirty="0" smtClean="0"/>
              <a:t>Військові полігони також вносять значний вклад в зміну природних ландшафтів, адже тестування й використання зброї значною мірою впливає на структуру земної поверхні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48446"/>
            <a:ext cx="4032448" cy="26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2740"/>
            <a:ext cx="4005396" cy="266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0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6959" y="76470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onstantia" panose="02030602050306030303" pitchFamily="18" charset="0"/>
              </a:rPr>
              <a:t>До початку ХХІ ст. </a:t>
            </a:r>
            <a:r>
              <a:rPr lang="ru-RU" sz="2000" dirty="0" err="1">
                <a:latin typeface="Constantia" panose="02030602050306030303" pitchFamily="18" charset="0"/>
              </a:rPr>
              <a:t>людство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перетворилося</a:t>
            </a:r>
            <a:r>
              <a:rPr lang="ru-RU" sz="2000" dirty="0">
                <a:latin typeface="Constantia" panose="02030602050306030303" pitchFamily="18" charset="0"/>
              </a:rPr>
              <a:t> на </a:t>
            </a:r>
            <a:r>
              <a:rPr lang="ru-RU" sz="2000" dirty="0" err="1">
                <a:latin typeface="Constantia" panose="02030602050306030303" pitchFamily="18" charset="0"/>
              </a:rPr>
              <a:t>потужну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техногенну</a:t>
            </a:r>
            <a:r>
              <a:rPr lang="ru-RU" sz="2000" dirty="0">
                <a:latin typeface="Constantia" panose="02030602050306030303" pitchFamily="18" charset="0"/>
              </a:rPr>
              <a:t> силу. </a:t>
            </a:r>
            <a:r>
              <a:rPr lang="ru-RU" sz="2000" dirty="0" err="1">
                <a:latin typeface="Constantia" panose="02030602050306030303" pitchFamily="18" charset="0"/>
              </a:rPr>
              <a:t>Інтенсивний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антропогенний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вплив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призводить</a:t>
            </a:r>
            <a:r>
              <a:rPr lang="ru-RU" sz="2000" dirty="0">
                <a:latin typeface="Constantia" panose="02030602050306030303" pitchFamily="18" charset="0"/>
              </a:rPr>
              <a:t> до </a:t>
            </a:r>
            <a:r>
              <a:rPr lang="ru-RU" sz="2000" dirty="0" err="1">
                <a:latin typeface="Constantia" panose="02030602050306030303" pitchFamily="18" charset="0"/>
              </a:rPr>
              <a:t>змін</a:t>
            </a:r>
            <a:r>
              <a:rPr lang="ru-RU" sz="2000" dirty="0">
                <a:latin typeface="Constantia" panose="02030602050306030303" pitchFamily="18" charset="0"/>
              </a:rPr>
              <a:t> не </a:t>
            </a:r>
            <a:r>
              <a:rPr lang="ru-RU" sz="2000" dirty="0" err="1">
                <a:latin typeface="Constantia" panose="02030602050306030303" pitchFamily="18" charset="0"/>
              </a:rPr>
              <a:t>лише</a:t>
            </a:r>
            <a:r>
              <a:rPr lang="ru-RU" sz="2000" dirty="0">
                <a:latin typeface="Constantia" panose="02030602050306030303" pitchFamily="18" charset="0"/>
              </a:rPr>
              <a:t> в </a:t>
            </a:r>
            <a:r>
              <a:rPr lang="ru-RU" sz="2000" dirty="0" err="1">
                <a:latin typeface="Constantia" panose="02030602050306030303" pitchFamily="18" charset="0"/>
              </a:rPr>
              <a:t>окремих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природних</a:t>
            </a:r>
            <a:r>
              <a:rPr lang="ru-RU" sz="2000" dirty="0">
                <a:latin typeface="Constantia" panose="02030602050306030303" pitchFamily="18" charset="0"/>
              </a:rPr>
              <a:t> комплексах, а й до </a:t>
            </a:r>
            <a:r>
              <a:rPr lang="ru-RU" sz="2000" dirty="0" err="1">
                <a:latin typeface="Constantia" panose="02030602050306030303" pitchFamily="18" charset="0"/>
              </a:rPr>
              <a:t>значних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змін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природних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ландшафтів</a:t>
            </a:r>
            <a:r>
              <a:rPr lang="ru-RU" sz="2000" dirty="0">
                <a:latin typeface="Constantia" panose="02030602050306030303" pitchFamily="18" charset="0"/>
              </a:rPr>
              <a:t> у </a:t>
            </a:r>
            <a:r>
              <a:rPr lang="ru-RU" sz="2000" dirty="0" err="1">
                <a:latin typeface="Constantia" panose="02030602050306030303" pitchFamily="18" charset="0"/>
              </a:rPr>
              <a:t>цілому</a:t>
            </a:r>
            <a:r>
              <a:rPr lang="ru-RU" sz="2000" dirty="0">
                <a:latin typeface="Constantia" panose="02030602050306030303" pitchFamily="18" charset="0"/>
              </a:rPr>
              <a:t>.</a:t>
            </a:r>
            <a:endParaRPr lang="uk-UA" sz="2000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User\Desktop\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25" y="1965033"/>
            <a:ext cx="6893379" cy="4349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Осередки 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історичних подій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4608512"/>
          </a:xfrm>
        </p:spPr>
        <p:txBody>
          <a:bodyPr>
            <a:noAutofit/>
          </a:bodyPr>
          <a:lstStyle/>
          <a:p>
            <a:r>
              <a:rPr lang="uk-UA" sz="1600" dirty="0" smtClean="0">
                <a:latin typeface="Constantia" panose="02030602050306030303" pitchFamily="18" charset="0"/>
              </a:rPr>
              <a:t>Внаслідок зведення на Дніпрі каскаду водосховищ було затоплено такі визначні села:</a:t>
            </a:r>
          </a:p>
          <a:p>
            <a:r>
              <a:rPr lang="uk-UA" sz="1600" dirty="0" err="1" smtClean="0">
                <a:latin typeface="Constantia" panose="02030602050306030303" pitchFamily="18" charset="0"/>
              </a:rPr>
              <a:t>Ошитки</a:t>
            </a:r>
            <a:r>
              <a:rPr lang="uk-UA" sz="1600" dirty="0" smtClean="0">
                <a:latin typeface="Constantia" panose="02030602050306030303" pitchFamily="18" charset="0"/>
              </a:rPr>
              <a:t> – було осередком партизанського руху в період Другої світової війни. Було спалене, але згодом відродилось.</a:t>
            </a:r>
          </a:p>
          <a:p>
            <a:r>
              <a:rPr lang="uk-UA" sz="1600" dirty="0" err="1" smtClean="0">
                <a:latin typeface="Constantia" panose="02030602050306030303" pitchFamily="18" charset="0"/>
              </a:rPr>
              <a:t>Гусинці</a:t>
            </a:r>
            <a:r>
              <a:rPr lang="uk-UA" sz="1600" dirty="0" smtClean="0">
                <a:latin typeface="Constantia" panose="02030602050306030303" pitchFamily="18" charset="0"/>
              </a:rPr>
              <a:t> – село, в якому розташовувалась Свято-Преображенська церква. </a:t>
            </a:r>
            <a:endParaRPr lang="uk-UA" sz="1600" dirty="0">
              <a:latin typeface="Constantia" panose="02030602050306030303" pitchFamily="18" charset="0"/>
            </a:endParaRPr>
          </a:p>
          <a:p>
            <a:r>
              <a:rPr lang="uk-UA" sz="1600" dirty="0" smtClean="0">
                <a:latin typeface="Constantia" panose="02030602050306030303" pitchFamily="18" charset="0"/>
              </a:rPr>
              <a:t>Тарасовичі – село, де дислокувались радянські військові частини в 1943 році..</a:t>
            </a:r>
          </a:p>
          <a:p>
            <a:r>
              <a:rPr lang="uk-UA" sz="1600" dirty="0" err="1" smtClean="0">
                <a:latin typeface="Constantia" panose="02030602050306030303" pitchFamily="18" charset="0"/>
              </a:rPr>
              <a:t>Адамівка</a:t>
            </a:r>
            <a:r>
              <a:rPr lang="uk-UA" sz="1600" dirty="0" smtClean="0">
                <a:latin typeface="Constantia" panose="02030602050306030303" pitchFamily="18" charset="0"/>
              </a:rPr>
              <a:t> – відзначалась місцем розташування старовинної церкви, жіночого монастиря, оборонних валів часів князя </a:t>
            </a:r>
            <a:r>
              <a:rPr lang="uk-UA" sz="1600" dirty="0" err="1" smtClean="0">
                <a:latin typeface="Constantia" panose="02030602050306030303" pitchFamily="18" charset="0"/>
              </a:rPr>
              <a:t>Ромодановського</a:t>
            </a:r>
            <a:r>
              <a:rPr lang="uk-UA" sz="1600" dirty="0" smtClean="0">
                <a:latin typeface="Constantia" panose="02030602050306030303" pitchFamily="18" charset="0"/>
              </a:rPr>
              <a:t>, Покровської дерев’яної церкви датованої 1761. Біля села почався бій між російськими військами і турками в 1678 році.</a:t>
            </a:r>
          </a:p>
          <a:p>
            <a:r>
              <a:rPr lang="uk-UA" sz="1600" dirty="0" err="1" smtClean="0">
                <a:latin typeface="Constantia" panose="02030602050306030303" pitchFamily="18" charset="0"/>
              </a:rPr>
              <a:t>Бужин</a:t>
            </a:r>
            <a:r>
              <a:rPr lang="uk-UA" sz="1600" dirty="0" smtClean="0">
                <a:latin typeface="Constantia" panose="02030602050306030303" pitchFamily="18" charset="0"/>
              </a:rPr>
              <a:t> – під час визвольної війни тут було споруджено велике укріплення й переправу через Дніпро. У 1662 році поблизу цього села росіяни зазнали поразки від Юрія Хмельницького, а в 1678 князь </a:t>
            </a:r>
            <a:r>
              <a:rPr lang="uk-UA" sz="1600" dirty="0" err="1" smtClean="0">
                <a:latin typeface="Constantia" panose="02030602050306030303" pitchFamily="18" charset="0"/>
              </a:rPr>
              <a:t>Ромодановський</a:t>
            </a:r>
            <a:r>
              <a:rPr lang="uk-UA" sz="1600" dirty="0" smtClean="0">
                <a:latin typeface="Constantia" panose="02030602050306030303" pitchFamily="18" charset="0"/>
              </a:rPr>
              <a:t> і гетьман Іван Самойлович завдали поразки турецькому хану.</a:t>
            </a:r>
          </a:p>
          <a:p>
            <a:r>
              <a:rPr lang="uk-UA" sz="1600" dirty="0" smtClean="0">
                <a:latin typeface="Constantia" panose="02030602050306030303" pitchFamily="18" charset="0"/>
              </a:rPr>
              <a:t>Також було затоплено частину історичної місцини Червона Слобода.</a:t>
            </a:r>
          </a:p>
          <a:p>
            <a:pPr marL="68580" indent="0">
              <a:buNone/>
            </a:pPr>
            <a:r>
              <a:rPr lang="uk-UA" sz="1600" dirty="0" smtClean="0">
                <a:latin typeface="Constantia" panose="02030602050306030303" pitchFamily="18" charset="0"/>
              </a:rPr>
              <a:t>Цей перелік – це лише мала частина з того, що було втрачено під водами каскаду водосховищ. Насправді ж список це дуже великий і для його повного дослідження потрібно витратити не один рік свого життя</a:t>
            </a:r>
            <a:endParaRPr lang="uk-UA" sz="1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Зміни на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земній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поверхні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і картах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Constantia" panose="02030602050306030303" pitchFamily="18" charset="0"/>
              </a:rPr>
              <a:t>Внаслідок діяльності людини за останні 100 років відбулись численні зміни в ландшафтах, які в свою чергу стало причиною зміни фізичних карт України. З’явились водосховища, канали, кар’єри тощо. </a:t>
            </a:r>
            <a:endParaRPr lang="uk-UA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Порівняльні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картосхеми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Svitlana\Desktop\Page54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67" y="-31132"/>
            <a:ext cx="57150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vitlana\Desktop\16_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" y="3030724"/>
            <a:ext cx="5917327" cy="382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 rot="1475061">
            <a:off x="3156335" y="4353579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 rot="20155565">
            <a:off x="3657024" y="5314547"/>
            <a:ext cx="83292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 rot="1475061">
            <a:off x="2693456" y="4039832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547664" y="4748387"/>
            <a:ext cx="470251" cy="241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707904" y="5661248"/>
            <a:ext cx="686275" cy="24113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3174029" y="5813648"/>
            <a:ext cx="686275" cy="24113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 rot="1484032">
            <a:off x="3841723" y="6204247"/>
            <a:ext cx="909547" cy="19912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 rot="3446886">
            <a:off x="3406368" y="5785276"/>
            <a:ext cx="796096" cy="29787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 rot="1961959">
            <a:off x="5499087" y="1482782"/>
            <a:ext cx="329290" cy="239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 rot="1961959">
            <a:off x="5799612" y="1698742"/>
            <a:ext cx="281081" cy="133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/>
          <p:cNvSpPr/>
          <p:nvPr/>
        </p:nvSpPr>
        <p:spPr>
          <a:xfrm rot="20462694">
            <a:off x="6125223" y="2119733"/>
            <a:ext cx="377754" cy="239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 rot="157439">
            <a:off x="4672584" y="1816131"/>
            <a:ext cx="377754" cy="239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5663733" y="2413614"/>
            <a:ext cx="1140516" cy="72735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6660232" y="41838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Фізична карта України 1917р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2413614"/>
            <a:ext cx="229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Фізична </a:t>
            </a:r>
            <a:r>
              <a:rPr lang="uk-UA" dirty="0"/>
              <a:t>сучасна</a:t>
            </a:r>
            <a:r>
              <a:rPr lang="uk-UA" dirty="0" smtClean="0"/>
              <a:t> карта України</a:t>
            </a:r>
            <a:endParaRPr lang="uk-UA" dirty="0"/>
          </a:p>
        </p:txBody>
      </p:sp>
      <p:sp>
        <p:nvSpPr>
          <p:cNvPr id="23" name="Овал 22"/>
          <p:cNvSpPr/>
          <p:nvPr/>
        </p:nvSpPr>
        <p:spPr>
          <a:xfrm rot="5029195">
            <a:off x="4183195" y="4837416"/>
            <a:ext cx="2133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 rot="2457931">
            <a:off x="3730484" y="4685446"/>
            <a:ext cx="427002" cy="157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 rot="6066490">
            <a:off x="4836528" y="4352879"/>
            <a:ext cx="304636" cy="79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 rot="4071752">
            <a:off x="4682144" y="4115618"/>
            <a:ext cx="164494" cy="79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/>
          <p:cNvSpPr/>
          <p:nvPr/>
        </p:nvSpPr>
        <p:spPr>
          <a:xfrm rot="21414080">
            <a:off x="4589165" y="4523206"/>
            <a:ext cx="105516" cy="79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/>
          <p:cNvSpPr/>
          <p:nvPr/>
        </p:nvSpPr>
        <p:spPr>
          <a:xfrm>
            <a:off x="3976368" y="4496637"/>
            <a:ext cx="686275" cy="24113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 rot="1961959">
            <a:off x="6273940" y="1928686"/>
            <a:ext cx="175277" cy="199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/>
          <p:cNvSpPr/>
          <p:nvPr/>
        </p:nvSpPr>
        <p:spPr>
          <a:xfrm rot="1961959">
            <a:off x="6019366" y="1842164"/>
            <a:ext cx="281081" cy="133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вал 30"/>
          <p:cNvSpPr/>
          <p:nvPr/>
        </p:nvSpPr>
        <p:spPr>
          <a:xfrm>
            <a:off x="6202819" y="1677198"/>
            <a:ext cx="570258" cy="1823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6748696" y="1735363"/>
            <a:ext cx="151024" cy="828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/>
          <p:cNvSpPr/>
          <p:nvPr/>
        </p:nvSpPr>
        <p:spPr>
          <a:xfrm rot="6066490">
            <a:off x="7145596" y="1215668"/>
            <a:ext cx="304636" cy="79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/>
          <p:cNvSpPr/>
          <p:nvPr/>
        </p:nvSpPr>
        <p:spPr>
          <a:xfrm rot="6066490">
            <a:off x="7006055" y="946310"/>
            <a:ext cx="165524" cy="107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94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20486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nstantia" panose="02030602050306030303" pitchFamily="18" charset="0"/>
              </a:rPr>
              <a:t>На мою думку, сьогодні більшість ландшафтів в Україні набули антропогенного характеру. Ці зміни просто необхідні для забезпечення потреб людини і суспільства в цілому. Кожен з вищенаведених ландшафтів з часом буде тільки розширюватись, а отже будуть зникати природні ландшафти, що є великою проблемою. </a:t>
            </a:r>
            <a:endParaRPr lang="uk-UA" dirty="0" smtClean="0">
              <a:latin typeface="Constantia" panose="02030602050306030303" pitchFamily="18" charset="0"/>
            </a:endParaRPr>
          </a:p>
          <a:p>
            <a:r>
              <a:rPr lang="uk-UA" dirty="0" smtClean="0">
                <a:latin typeface="Constantia" panose="02030602050306030303" pitchFamily="18" charset="0"/>
              </a:rPr>
              <a:t>Зміна ландшафтів є виправданою, оскільки це потрібно для того, щоб забезпечити </a:t>
            </a:r>
            <a:r>
              <a:rPr lang="uk-UA" smtClean="0">
                <a:latin typeface="Constantia" panose="02030602050306030303" pitchFamily="18" charset="0"/>
              </a:rPr>
              <a:t>потреби людей.</a:t>
            </a:r>
            <a:endParaRPr lang="uk-UA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326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57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168352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Основні</a:t>
            </a:r>
            <a:b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поняття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032448"/>
          </a:xfrm>
        </p:spPr>
        <p:txBody>
          <a:bodyPr>
            <a:noAutofit/>
          </a:bodyPr>
          <a:lstStyle/>
          <a:p>
            <a:r>
              <a:rPr lang="vi-VN" sz="1800" b="1" dirty="0">
                <a:latin typeface="Constantia" panose="02030602050306030303" pitchFamily="18" charset="0"/>
              </a:rPr>
              <a:t>Приро́дний </a:t>
            </a:r>
            <a:r>
              <a:rPr lang="vi-VN" sz="1800" b="1" dirty="0" smtClean="0">
                <a:latin typeface="Constantia" panose="02030602050306030303" pitchFamily="18" charset="0"/>
              </a:rPr>
              <a:t>ландша́фт</a:t>
            </a:r>
            <a:r>
              <a:rPr lang="uk-UA" sz="1800" b="1" dirty="0" smtClean="0">
                <a:latin typeface="Constantia" panose="02030602050306030303" pitchFamily="18" charset="0"/>
              </a:rPr>
              <a:t> </a:t>
            </a:r>
            <a:r>
              <a:rPr lang="vi-VN" sz="1800" dirty="0" smtClean="0">
                <a:latin typeface="Constantia" panose="02030602050306030303" pitchFamily="18" charset="0"/>
              </a:rPr>
              <a:t>— </a:t>
            </a:r>
            <a:r>
              <a:rPr lang="vi-VN" sz="1800" dirty="0">
                <a:latin typeface="Constantia" panose="02030602050306030303" pitchFamily="18" charset="0"/>
              </a:rPr>
              <a:t>цілісна частина ландшафтної оболонки Землі, що утворилася в результаті складної й тривалої взаємодії основних геокомпонентів планети (гірських порід, води, повітря, біоти) в певних (щоразу специфічних) умовах середовища, і як наслідок - набула характерного вигляду в </a:t>
            </a:r>
            <a:r>
              <a:rPr lang="vi-VN" sz="1800" dirty="0" smtClean="0">
                <a:latin typeface="Constantia" panose="02030602050306030303" pitchFamily="18" charset="0"/>
              </a:rPr>
              <a:t>просторі</a:t>
            </a:r>
            <a:r>
              <a:rPr lang="uk-UA" sz="1800" dirty="0" smtClean="0">
                <a:latin typeface="Constantia" panose="02030602050306030303" pitchFamily="18" charset="0"/>
              </a:rPr>
              <a:t>.</a:t>
            </a:r>
          </a:p>
          <a:p>
            <a:r>
              <a:rPr lang="vi-VN" sz="1800" b="1" dirty="0">
                <a:latin typeface="Constantia" panose="02030602050306030303" pitchFamily="18" charset="0"/>
              </a:rPr>
              <a:t>Антропоге́нний ландша́фт</a:t>
            </a:r>
            <a:r>
              <a:rPr lang="vi-VN" sz="1800" dirty="0">
                <a:latin typeface="Constantia" panose="02030602050306030303" pitchFamily="18" charset="0"/>
              </a:rPr>
              <a:t>— географічний ландшафт, що утворюється внаслідок спрямованої діяльностілюдини або опосередкованого (непрямого) її впливу на природний </a:t>
            </a:r>
            <a:r>
              <a:rPr lang="vi-VN" sz="1800" dirty="0" smtClean="0">
                <a:latin typeface="Constantia" panose="02030602050306030303" pitchFamily="18" charset="0"/>
              </a:rPr>
              <a:t>ландшафт</a:t>
            </a:r>
            <a:r>
              <a:rPr lang="uk-UA" sz="1800" dirty="0" smtClean="0">
                <a:latin typeface="Constantia" panose="02030602050306030303" pitchFamily="18" charset="0"/>
              </a:rPr>
              <a:t>.</a:t>
            </a:r>
          </a:p>
          <a:p>
            <a:r>
              <a:rPr lang="ru-RU" sz="1800" b="1" dirty="0" err="1">
                <a:latin typeface="Constantia" panose="02030602050306030303" pitchFamily="18" charset="0"/>
              </a:rPr>
              <a:t>Історичні</a:t>
            </a:r>
            <a:r>
              <a:rPr lang="ru-RU" sz="1800" b="1" dirty="0">
                <a:latin typeface="Constantia" panose="02030602050306030303" pitchFamily="18" charset="0"/>
              </a:rPr>
              <a:t> </a:t>
            </a:r>
            <a:r>
              <a:rPr lang="ru-RU" sz="1800" b="1" dirty="0" err="1">
                <a:latin typeface="Constantia" panose="02030602050306030303" pitchFamily="18" charset="0"/>
              </a:rPr>
              <a:t>подїї</a:t>
            </a:r>
            <a:r>
              <a:rPr lang="ru-RU" sz="1800" b="1" dirty="0">
                <a:latin typeface="Constantia" panose="02030602050306030303" pitchFamily="18" charset="0"/>
              </a:rPr>
              <a:t>— </a:t>
            </a:r>
            <a:r>
              <a:rPr lang="ru-RU" sz="1800" dirty="0">
                <a:latin typeface="Constantia" panose="02030602050306030303" pitchFamily="18" charset="0"/>
              </a:rPr>
              <a:t>те, </a:t>
            </a:r>
            <a:r>
              <a:rPr lang="ru-RU" sz="1800" dirty="0" err="1">
                <a:latin typeface="Constantia" panose="02030602050306030303" pitchFamily="18" charset="0"/>
              </a:rPr>
              <a:t>що</a:t>
            </a:r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dirty="0" err="1">
                <a:latin typeface="Constantia" panose="02030602050306030303" pitchFamily="18" charset="0"/>
              </a:rPr>
              <a:t>відбулося</a:t>
            </a:r>
            <a:r>
              <a:rPr lang="ru-RU" sz="1800" dirty="0">
                <a:latin typeface="Constantia" panose="02030602050306030303" pitchFamily="18" charset="0"/>
              </a:rPr>
              <a:t> з людьми в </a:t>
            </a:r>
            <a:r>
              <a:rPr lang="ru-RU" sz="1800" dirty="0" err="1">
                <a:latin typeface="Constantia" panose="02030602050306030303" pitchFamily="18" charset="0"/>
              </a:rPr>
              <a:t>минулому</a:t>
            </a:r>
            <a:r>
              <a:rPr lang="ru-RU" sz="1800" dirty="0">
                <a:latin typeface="Constantia" panose="02030602050306030303" pitchFamily="18" charset="0"/>
              </a:rPr>
              <a:t> в </a:t>
            </a:r>
            <a:r>
              <a:rPr lang="ru-RU" sz="1800" dirty="0" err="1">
                <a:latin typeface="Constantia" panose="02030602050306030303" pitchFamily="18" charset="0"/>
              </a:rPr>
              <a:t>певний</a:t>
            </a:r>
            <a:r>
              <a:rPr lang="ru-RU" sz="1800" dirty="0">
                <a:latin typeface="Constantia" panose="02030602050306030303" pitchFamily="18" charset="0"/>
              </a:rPr>
              <a:t> час та в </a:t>
            </a:r>
            <a:r>
              <a:rPr lang="ru-RU" sz="1800" dirty="0" err="1">
                <a:latin typeface="Constantia" panose="02030602050306030303" pitchFamily="18" charset="0"/>
              </a:rPr>
              <a:t>певному</a:t>
            </a:r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dirty="0" err="1">
                <a:latin typeface="Constantia" panose="02030602050306030303" pitchFamily="18" charset="0"/>
              </a:rPr>
              <a:t>місці</a:t>
            </a:r>
            <a:r>
              <a:rPr lang="ru-RU" sz="1800" dirty="0">
                <a:latin typeface="Constantia" panose="02030602050306030303" pitchFamily="18" charset="0"/>
              </a:rPr>
              <a:t>: </a:t>
            </a:r>
            <a:r>
              <a:rPr lang="ru-RU" sz="1800" dirty="0" err="1">
                <a:latin typeface="Constantia" panose="02030602050306030303" pitchFamily="18" charset="0"/>
              </a:rPr>
              <a:t>подорожі</a:t>
            </a:r>
            <a:r>
              <a:rPr lang="ru-RU" sz="1800" dirty="0">
                <a:latin typeface="Constantia" panose="02030602050306030303" pitchFamily="18" charset="0"/>
              </a:rPr>
              <a:t>, </a:t>
            </a:r>
            <a:r>
              <a:rPr lang="ru-RU" sz="1800" dirty="0" err="1">
                <a:latin typeface="Constantia" panose="02030602050306030303" pitchFamily="18" charset="0"/>
              </a:rPr>
              <a:t>битви</a:t>
            </a:r>
            <a:r>
              <a:rPr lang="ru-RU" sz="1800" dirty="0">
                <a:latin typeface="Constantia" panose="02030602050306030303" pitchFamily="18" charset="0"/>
              </a:rPr>
              <a:t>, </a:t>
            </a:r>
            <a:r>
              <a:rPr lang="ru-RU" sz="1800" dirty="0" err="1">
                <a:latin typeface="Constantia" panose="02030602050306030303" pitchFamily="18" charset="0"/>
              </a:rPr>
              <a:t>відкриття</a:t>
            </a:r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dirty="0" err="1">
                <a:latin typeface="Constantia" panose="02030602050306030303" pitchFamily="18" charset="0"/>
              </a:rPr>
              <a:t>тощо</a:t>
            </a:r>
            <a:r>
              <a:rPr lang="ru-RU" sz="1800" dirty="0" smtClean="0">
                <a:latin typeface="Constantia" panose="02030602050306030303" pitchFamily="18" charset="0"/>
              </a:rPr>
              <a:t>.</a:t>
            </a:r>
          </a:p>
          <a:p>
            <a:r>
              <a:rPr lang="ru-RU" sz="1800" b="1" dirty="0" err="1">
                <a:latin typeface="Constantia" panose="02030602050306030303" pitchFamily="18" charset="0"/>
              </a:rPr>
              <a:t>Географічна</a:t>
            </a:r>
            <a:r>
              <a:rPr lang="ru-RU" sz="1800" b="1" dirty="0">
                <a:latin typeface="Constantia" panose="02030602050306030303" pitchFamily="18" charset="0"/>
              </a:rPr>
              <a:t> карта, </a:t>
            </a:r>
            <a:r>
              <a:rPr lang="ru-RU" sz="1800" b="1" dirty="0" err="1">
                <a:latin typeface="Constantia" panose="02030602050306030303" pitchFamily="18" charset="0"/>
              </a:rPr>
              <a:t>мапа</a:t>
            </a:r>
            <a:r>
              <a:rPr lang="ru-RU" sz="1800" b="1" dirty="0">
                <a:latin typeface="Constantia" panose="02030602050306030303" pitchFamily="18" charset="0"/>
              </a:rPr>
              <a:t> </a:t>
            </a:r>
            <a:r>
              <a:rPr lang="ru-RU" sz="1800" dirty="0">
                <a:latin typeface="Constantia" panose="02030602050306030303" pitchFamily="18" charset="0"/>
              </a:rPr>
              <a:t>— </a:t>
            </a:r>
            <a:r>
              <a:rPr lang="ru-RU" sz="1800" dirty="0" err="1">
                <a:latin typeface="Constantia" panose="02030602050306030303" pitchFamily="18" charset="0"/>
              </a:rPr>
              <a:t>зображення</a:t>
            </a:r>
            <a:r>
              <a:rPr lang="ru-RU" sz="1800" dirty="0">
                <a:latin typeface="Constantia" panose="02030602050306030303" pitchFamily="18" charset="0"/>
              </a:rPr>
              <a:t> у </a:t>
            </a:r>
            <a:r>
              <a:rPr lang="ru-RU" sz="1800" dirty="0" err="1">
                <a:latin typeface="Constantia" panose="02030602050306030303" pitchFamily="18" charset="0"/>
              </a:rPr>
              <a:t>певному</a:t>
            </a:r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dirty="0" err="1">
                <a:latin typeface="Constantia" panose="02030602050306030303" pitchFamily="18" charset="0"/>
              </a:rPr>
              <a:t>масштабі</a:t>
            </a:r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dirty="0" err="1">
                <a:latin typeface="Constantia" panose="02030602050306030303" pitchFamily="18" charset="0"/>
              </a:rPr>
              <a:t>території</a:t>
            </a:r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dirty="0" err="1">
                <a:latin typeface="Constantia" panose="02030602050306030303" pitchFamily="18" charset="0"/>
              </a:rPr>
              <a:t>земної</a:t>
            </a:r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dirty="0" err="1">
                <a:latin typeface="Constantia" panose="02030602050306030303" pitchFamily="18" charset="0"/>
              </a:rPr>
              <a:t>поверхні</a:t>
            </a:r>
            <a:r>
              <a:rPr lang="ru-RU" sz="1800" dirty="0">
                <a:latin typeface="Constantia" panose="02030602050306030303" pitchFamily="18" charset="0"/>
              </a:rPr>
              <a:t> на </a:t>
            </a:r>
            <a:r>
              <a:rPr lang="ru-RU" sz="1800" dirty="0" err="1">
                <a:latin typeface="Constantia" panose="02030602050306030303" pitchFamily="18" charset="0"/>
              </a:rPr>
              <a:t>площині</a:t>
            </a:r>
            <a:r>
              <a:rPr lang="ru-RU" sz="1800" dirty="0">
                <a:latin typeface="Constantia" panose="02030602050306030303" pitchFamily="18" charset="0"/>
              </a:rPr>
              <a:t>, </a:t>
            </a:r>
            <a:r>
              <a:rPr lang="ru-RU" sz="1800" dirty="0" err="1">
                <a:latin typeface="Constantia" panose="02030602050306030303" pitchFamily="18" charset="0"/>
              </a:rPr>
              <a:t>виконане</a:t>
            </a:r>
            <a:r>
              <a:rPr lang="ru-RU" sz="1800" dirty="0">
                <a:latin typeface="Constantia" panose="02030602050306030303" pitchFamily="18" charset="0"/>
              </a:rPr>
              <a:t> за </a:t>
            </a:r>
            <a:r>
              <a:rPr lang="ru-RU" sz="1800" dirty="0" err="1">
                <a:latin typeface="Constantia" panose="02030602050306030303" pitchFamily="18" charset="0"/>
              </a:rPr>
              <a:t>допомогою</a:t>
            </a:r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dirty="0" err="1">
                <a:latin typeface="Constantia" panose="02030602050306030303" pitchFamily="18" charset="0"/>
              </a:rPr>
              <a:t>умовних</a:t>
            </a:r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dirty="0" err="1">
                <a:latin typeface="Constantia" panose="02030602050306030303" pitchFamily="18" charset="0"/>
              </a:rPr>
              <a:t>знаків</a:t>
            </a:r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dirty="0" err="1">
                <a:latin typeface="Constantia" panose="02030602050306030303" pitchFamily="18" charset="0"/>
              </a:rPr>
              <a:t>із</a:t>
            </a:r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dirty="0" err="1">
                <a:latin typeface="Constantia" panose="02030602050306030303" pitchFamily="18" charset="0"/>
              </a:rPr>
              <a:t>застосуванням</a:t>
            </a:r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dirty="0" err="1">
                <a:latin typeface="Constantia" panose="02030602050306030303" pitchFamily="18" charset="0"/>
              </a:rPr>
              <a:t>географічної</a:t>
            </a:r>
            <a:r>
              <a:rPr lang="ru-RU" sz="1800" dirty="0">
                <a:latin typeface="Constantia" panose="02030602050306030303" pitchFamily="18" charset="0"/>
              </a:rPr>
              <a:t> (</a:t>
            </a:r>
            <a:r>
              <a:rPr lang="ru-RU" sz="1800" dirty="0" err="1">
                <a:latin typeface="Constantia" panose="02030602050306030303" pitchFamily="18" charset="0"/>
              </a:rPr>
              <a:t>картографічної</a:t>
            </a:r>
            <a:r>
              <a:rPr lang="ru-RU" sz="1800" dirty="0">
                <a:latin typeface="Constantia" panose="02030602050306030303" pitchFamily="18" charset="0"/>
              </a:rPr>
              <a:t>) </a:t>
            </a:r>
            <a:r>
              <a:rPr lang="ru-RU" sz="1800" dirty="0" err="1">
                <a:latin typeface="Constantia" panose="02030602050306030303" pitchFamily="18" charset="0"/>
              </a:rPr>
              <a:t>проекції</a:t>
            </a:r>
            <a:r>
              <a:rPr lang="ru-RU" sz="1800" dirty="0">
                <a:latin typeface="Constantia" panose="02030602050306030303" pitchFamily="18" charset="0"/>
              </a:rPr>
              <a:t>.</a:t>
            </a:r>
            <a:endParaRPr lang="uk-UA" sz="18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502688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onstantia" panose="02030602050306030303" pitchFamily="18" charset="0"/>
              </a:rPr>
              <a:t>С.В. </a:t>
            </a:r>
            <a:r>
              <a:rPr lang="uk-UA" dirty="0" err="1">
                <a:latin typeface="Constantia" panose="02030602050306030303" pitchFamily="18" charset="0"/>
              </a:rPr>
              <a:t>Трохимчук</a:t>
            </a:r>
            <a:r>
              <a:rPr lang="uk-UA" dirty="0">
                <a:latin typeface="Constantia" panose="02030602050306030303" pitchFamily="18" charset="0"/>
              </a:rPr>
              <a:t> (1968) на прикладі Українських Карпат пропонує типологію антропогенних ландшафтів:</a:t>
            </a:r>
          </a:p>
          <a:p>
            <a:endParaRPr lang="uk-UA" dirty="0" smtClean="0">
              <a:latin typeface="Constantia" panose="02030602050306030303" pitchFamily="18" charset="0"/>
            </a:endParaRPr>
          </a:p>
          <a:p>
            <a:r>
              <a:rPr lang="uk-UA" dirty="0" smtClean="0">
                <a:latin typeface="Constantia" panose="02030602050306030303" pitchFamily="18" charset="0"/>
              </a:rPr>
              <a:t>1</a:t>
            </a:r>
            <a:r>
              <a:rPr lang="uk-UA" dirty="0">
                <a:latin typeface="Constantia" panose="02030602050306030303" pitchFamily="18" charset="0"/>
              </a:rPr>
              <a:t>. Порушені ландшафти, які піддалися тривалій, але неглибокій дії людини (наприклад, випас худоби);</a:t>
            </a:r>
          </a:p>
          <a:p>
            <a:endParaRPr lang="uk-UA" dirty="0" smtClean="0">
              <a:latin typeface="Constantia" panose="02030602050306030303" pitchFamily="18" charset="0"/>
            </a:endParaRPr>
          </a:p>
          <a:p>
            <a:r>
              <a:rPr lang="uk-UA" dirty="0" smtClean="0">
                <a:latin typeface="Constantia" panose="02030602050306030303" pitchFamily="18" charset="0"/>
              </a:rPr>
              <a:t>2</a:t>
            </a:r>
            <a:r>
              <a:rPr lang="uk-UA" dirty="0">
                <a:latin typeface="Constantia" panose="02030602050306030303" pitchFamily="18" charset="0"/>
              </a:rPr>
              <a:t>. Слабо змінені ландшафти, характеризуються тим, що площа посівних земель займає не більше 25 % території ландшафтів;</a:t>
            </a:r>
          </a:p>
          <a:p>
            <a:endParaRPr lang="uk-UA" dirty="0" smtClean="0">
              <a:latin typeface="Constantia" panose="02030602050306030303" pitchFamily="18" charset="0"/>
            </a:endParaRPr>
          </a:p>
          <a:p>
            <a:r>
              <a:rPr lang="uk-UA" dirty="0" smtClean="0">
                <a:latin typeface="Constantia" panose="02030602050306030303" pitchFamily="18" charset="0"/>
              </a:rPr>
              <a:t>3</a:t>
            </a:r>
            <a:r>
              <a:rPr lang="uk-UA" dirty="0">
                <a:latin typeface="Constantia" panose="02030602050306030303" pitchFamily="18" charset="0"/>
              </a:rPr>
              <a:t>. Середньо змінені ландшафти, в яких на долю освоєних земель припадає від 25 до 50 % їх території;</a:t>
            </a:r>
          </a:p>
          <a:p>
            <a:endParaRPr lang="uk-UA" dirty="0" smtClean="0">
              <a:latin typeface="Constantia" panose="02030602050306030303" pitchFamily="18" charset="0"/>
            </a:endParaRPr>
          </a:p>
          <a:p>
            <a:r>
              <a:rPr lang="uk-UA" dirty="0" smtClean="0">
                <a:latin typeface="Constantia" panose="02030602050306030303" pitchFamily="18" charset="0"/>
              </a:rPr>
              <a:t>4</a:t>
            </a:r>
            <a:r>
              <a:rPr lang="uk-UA" dirty="0">
                <a:latin typeface="Constantia" panose="02030602050306030303" pitchFamily="18" charset="0"/>
              </a:rPr>
              <a:t>. Сильно змінені ландшафти з освоєними землями від 50 до 75 % їх території;</a:t>
            </a:r>
          </a:p>
          <a:p>
            <a:endParaRPr lang="uk-UA" dirty="0" smtClean="0">
              <a:latin typeface="Constantia" panose="02030602050306030303" pitchFamily="18" charset="0"/>
            </a:endParaRPr>
          </a:p>
          <a:p>
            <a:r>
              <a:rPr lang="uk-UA" dirty="0" smtClean="0">
                <a:latin typeface="Constantia" panose="02030602050306030303" pitchFamily="18" charset="0"/>
              </a:rPr>
              <a:t>5</a:t>
            </a:r>
            <a:r>
              <a:rPr lang="uk-UA" dirty="0">
                <a:latin typeface="Constantia" panose="02030602050306030303" pitchFamily="18" charset="0"/>
              </a:rPr>
              <a:t>. Перетворені ландшафти з освоєними землями вище 75 % їх території;</a:t>
            </a:r>
          </a:p>
          <a:p>
            <a:endParaRPr lang="uk-UA" dirty="0" smtClean="0">
              <a:latin typeface="Constantia" panose="02030602050306030303" pitchFamily="18" charset="0"/>
            </a:endParaRPr>
          </a:p>
          <a:p>
            <a:r>
              <a:rPr lang="uk-UA" dirty="0" smtClean="0">
                <a:latin typeface="Constantia" panose="02030602050306030303" pitchFamily="18" charset="0"/>
              </a:rPr>
              <a:t>6</a:t>
            </a:r>
            <a:r>
              <a:rPr lang="uk-UA" dirty="0">
                <a:latin typeface="Constantia" panose="02030602050306030303" pitchFamily="18" charset="0"/>
              </a:rPr>
              <a:t>. Урбанізовані ландшафти.</a:t>
            </a:r>
          </a:p>
          <a:p>
            <a:endParaRPr lang="uk-UA" dirty="0">
              <a:latin typeface="Constantia" panose="0203060205030603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944" y="332656"/>
            <a:ext cx="4851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Типи рукотворних                       об’єктів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87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340768"/>
            <a:ext cx="5832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Constantia" panose="02030602050306030303" pitchFamily="18" charset="0"/>
              </a:rPr>
              <a:t>Класифікація антропогенних ландшафтів за змістом. Вона враховує розбіжності в найбільш важливих структурних частинах антропогенних комплексів:</a:t>
            </a:r>
          </a:p>
          <a:p>
            <a:r>
              <a:rPr lang="uk-UA" sz="2000" dirty="0">
                <a:latin typeface="Constantia" panose="02030602050306030303" pitchFamily="18" charset="0"/>
              </a:rPr>
              <a:t>1. Сільськогосподарські комплекси (оброблені поля, культурні луки);</a:t>
            </a:r>
          </a:p>
          <a:p>
            <a:r>
              <a:rPr lang="uk-UA" sz="2000" dirty="0">
                <a:latin typeface="Constantia" panose="02030602050306030303" pitchFamily="18" charset="0"/>
              </a:rPr>
              <a:t>2. Лісові комплекси (вторинний ліс, штучні насадження лісу);</a:t>
            </a:r>
          </a:p>
          <a:p>
            <a:r>
              <a:rPr lang="uk-UA" sz="2000" dirty="0">
                <a:latin typeface="Constantia" panose="02030602050306030303" pitchFamily="18" charset="0"/>
              </a:rPr>
              <a:t>3. Водні комплекси (озера, водосховища);</a:t>
            </a:r>
          </a:p>
          <a:p>
            <a:r>
              <a:rPr lang="uk-UA" sz="2000" dirty="0">
                <a:latin typeface="Constantia" panose="02030602050306030303" pitchFamily="18" charset="0"/>
              </a:rPr>
              <a:t>4. Промислові комплекси(включаючи транспортні);</a:t>
            </a:r>
          </a:p>
          <a:p>
            <a:r>
              <a:rPr lang="uk-UA" sz="2000" dirty="0">
                <a:latin typeface="Constantia" panose="02030602050306030303" pitchFamily="18" charset="0"/>
              </a:rPr>
              <a:t>5 . </a:t>
            </a:r>
            <a:r>
              <a:rPr lang="uk-UA" sz="2000" dirty="0" err="1" smtClean="0">
                <a:latin typeface="Constantia" panose="02030602050306030303" pitchFamily="18" charset="0"/>
              </a:rPr>
              <a:t>Селітебні</a:t>
            </a:r>
            <a:r>
              <a:rPr lang="uk-UA" sz="2000" dirty="0" smtClean="0">
                <a:latin typeface="Constantia" panose="02030602050306030303" pitchFamily="18" charset="0"/>
              </a:rPr>
              <a:t> </a:t>
            </a:r>
            <a:r>
              <a:rPr lang="uk-UA" sz="2000" dirty="0">
                <a:latin typeface="Constantia" panose="02030602050306030303" pitchFamily="18" charset="0"/>
              </a:rPr>
              <a:t>комплекси – ландшафти населених пунктів, від дрібних до величезних міст</a:t>
            </a:r>
            <a:r>
              <a:rPr lang="uk-UA" sz="2000" dirty="0" smtClean="0">
                <a:latin typeface="Constantia" panose="02030602050306030303" pitchFamily="18" charset="0"/>
              </a:rPr>
              <a:t>.</a:t>
            </a:r>
          </a:p>
          <a:p>
            <a:r>
              <a:rPr lang="uk-UA" sz="2000" dirty="0" smtClean="0">
                <a:latin typeface="Constantia" panose="02030602050306030303" pitchFamily="18" charset="0"/>
              </a:rPr>
              <a:t>6. Військові полігони.</a:t>
            </a:r>
            <a:endParaRPr lang="uk-UA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41044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latin typeface="Constantia" panose="02030602050306030303" pitchFamily="18" charset="0"/>
              </a:rPr>
              <a:t>Сільськогосподарські ландшафти – </a:t>
            </a:r>
            <a:r>
              <a:rPr lang="uk-UA" sz="1700" dirty="0" err="1">
                <a:latin typeface="Constantia" panose="02030602050306030303" pitchFamily="18" charset="0"/>
              </a:rPr>
              <a:t>ландшафти</a:t>
            </a:r>
            <a:r>
              <a:rPr lang="uk-UA" sz="1700" dirty="0">
                <a:latin typeface="Constantia" panose="02030602050306030303" pitchFamily="18" charset="0"/>
              </a:rPr>
              <a:t>, що формуються для цілей і під впливом сільськогосподарського виробництва. Виникають у процесі використання земель, рослинний і ґрунтовий покрив яких зазнає суттєвих змін і що більшою чи меншою мірою перебуває під контролем людини. </a:t>
            </a:r>
            <a:br>
              <a:rPr lang="uk-UA" sz="1700" dirty="0">
                <a:latin typeface="Constantia" panose="02030602050306030303" pitchFamily="18" charset="0"/>
              </a:rPr>
            </a:br>
            <a:r>
              <a:rPr lang="uk-UA" sz="1700" dirty="0">
                <a:latin typeface="Constantia" panose="02030602050306030303" pitchFamily="18" charset="0"/>
              </a:rPr>
              <a:t>Попередній аналіз </a:t>
            </a:r>
            <a:r>
              <a:rPr lang="uk-UA" sz="1700" dirty="0" err="1" smtClean="0">
                <a:latin typeface="Constantia" panose="02030602050306030303" pitchFamily="18" charset="0"/>
              </a:rPr>
              <a:t>історико-географічних</a:t>
            </a:r>
            <a:r>
              <a:rPr lang="uk-UA" sz="1700" dirty="0" smtClean="0">
                <a:latin typeface="Constantia" panose="02030602050306030303" pitchFamily="18" charset="0"/>
              </a:rPr>
              <a:t> особливостей </a:t>
            </a:r>
            <a:r>
              <a:rPr lang="uk-UA" sz="1700" dirty="0">
                <a:latin typeface="Constantia" panose="02030602050306030303" pitchFamily="18" charset="0"/>
              </a:rPr>
              <a:t>функціонування сільськогосподарських ландшафтів </a:t>
            </a:r>
            <a:r>
              <a:rPr lang="uk-UA" sz="1700" dirty="0" smtClean="0">
                <a:latin typeface="Constantia" panose="02030602050306030303" pitchFamily="18" charset="0"/>
              </a:rPr>
              <a:t>показує</a:t>
            </a:r>
            <a:r>
              <a:rPr lang="uk-UA" sz="1700" dirty="0">
                <a:latin typeface="Constantia" panose="02030602050306030303" pitchFamily="18" charset="0"/>
              </a:rPr>
              <a:t>, що протягом двох останніх тисячоліть вони домінували серед антропогенних, а з кінця </a:t>
            </a:r>
            <a:r>
              <a:rPr lang="en-US" sz="1700" dirty="0">
                <a:latin typeface="Constantia" panose="02030602050306030303" pitchFamily="18" charset="0"/>
              </a:rPr>
              <a:t>XVIII </a:t>
            </a:r>
            <a:r>
              <a:rPr lang="uk-UA" sz="1700" dirty="0">
                <a:latin typeface="Constantia" panose="02030602050306030303" pitchFamily="18" charset="0"/>
              </a:rPr>
              <a:t>ст. і до теперішнього часу є фоновими у структурі сучасних ландшафтів України. На території України сільськогосподарські ландшафти </a:t>
            </a:r>
            <a:r>
              <a:rPr lang="uk-UA" sz="1700" dirty="0" smtClean="0">
                <a:latin typeface="Constantia" panose="02030602050306030303" pitchFamily="18" charset="0"/>
              </a:rPr>
              <a:t>займають </a:t>
            </a:r>
            <a:r>
              <a:rPr lang="uk-UA" sz="1700" dirty="0">
                <a:latin typeface="Constantia" panose="02030602050306030303" pitchFamily="18" charset="0"/>
              </a:rPr>
              <a:t>62%, для порівняння в Англії – 26,6%, Франції – 32-35%. Основна частина зосереджена в зоні лісостепу і </a:t>
            </a:r>
            <a:r>
              <a:rPr lang="uk-UA" sz="1700" dirty="0" smtClean="0">
                <a:latin typeface="Constantia" panose="02030602050306030303" pitchFamily="18" charset="0"/>
              </a:rPr>
              <a:t>степу.</a:t>
            </a:r>
            <a:endParaRPr lang="uk-UA" sz="1700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C:\Users\User\Desktop\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176464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Marker-Miller_Orchards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332989"/>
            <a:ext cx="4176463" cy="31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76313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onstantia" panose="02030602050306030303" pitchFamily="18" charset="0"/>
              </a:rPr>
              <a:t>Лісові антропогенні ландшафти утворюються внаслідок вирубки і штучного насадження лісових масивів.</a:t>
            </a:r>
            <a:endParaRPr lang="uk-UA" sz="2400" dirty="0">
              <a:latin typeface="Constantia" panose="02030602050306030303" pitchFamily="18" charset="0"/>
            </a:endParaRPr>
          </a:p>
        </p:txBody>
      </p:sp>
      <p:pic>
        <p:nvPicPr>
          <p:cNvPr id="3075" name="Picture 3" descr="C:\Users\User\Desktop\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5411274" cy="33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plyhali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69" y="404664"/>
            <a:ext cx="4803674" cy="320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16566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Constantia" panose="02030602050306030303" pitchFamily="18" charset="0"/>
              </a:rPr>
              <a:t>Водні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антропогенні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ландшафти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виникають</a:t>
            </a:r>
            <a:r>
              <a:rPr lang="ru-RU" sz="2000" dirty="0">
                <a:latin typeface="Constantia" panose="02030602050306030303" pitchFamily="18" charset="0"/>
              </a:rPr>
              <a:t> у </a:t>
            </a:r>
            <a:r>
              <a:rPr lang="ru-RU" sz="2000" dirty="0" err="1" smtClean="0">
                <a:latin typeface="Constantia" panose="02030602050306030303" pitchFamily="18" charset="0"/>
              </a:rPr>
              <a:t>процесі</a:t>
            </a:r>
            <a:r>
              <a:rPr lang="ru-RU" sz="2000" dirty="0" smtClean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створення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штучних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водоймищ</a:t>
            </a:r>
            <a:r>
              <a:rPr lang="ru-RU" sz="2000" dirty="0">
                <a:latin typeface="Constantia" panose="02030602050306030303" pitchFamily="18" charset="0"/>
              </a:rPr>
              <a:t> і </a:t>
            </a:r>
            <a:r>
              <a:rPr lang="ru-RU" sz="2000" dirty="0" err="1">
                <a:latin typeface="Constantia" panose="02030602050306030303" pitchFamily="18" charset="0"/>
              </a:rPr>
              <a:t>водотоків</a:t>
            </a:r>
            <a:r>
              <a:rPr lang="ru-RU" sz="2000" dirty="0">
                <a:latin typeface="Constantia" panose="02030602050306030303" pitchFamily="18" charset="0"/>
              </a:rPr>
              <a:t>. 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У </a:t>
            </a:r>
            <a:r>
              <a:rPr lang="ru-RU" sz="2000" dirty="0" err="1">
                <a:latin typeface="Constantia" panose="02030602050306030303" pitchFamily="18" charset="0"/>
              </a:rPr>
              <a:t>структурі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водних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антропогенних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ландшафтів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 smtClean="0">
                <a:latin typeface="Constantia" panose="02030602050306030303" pitchFamily="18" charset="0"/>
              </a:rPr>
              <a:t>України</a:t>
            </a:r>
            <a:r>
              <a:rPr lang="ru-RU" sz="2000" dirty="0" smtClean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переважають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err="1">
                <a:latin typeface="Constantia" panose="02030602050306030303" pitchFamily="18" charset="0"/>
              </a:rPr>
              <a:t>водосховища</a:t>
            </a:r>
            <a:r>
              <a:rPr lang="ru-RU" sz="2000" dirty="0">
                <a:latin typeface="Constantia" panose="02030602050306030303" pitchFamily="18" charset="0"/>
              </a:rPr>
              <a:t>, ставки та канали. </a:t>
            </a:r>
            <a:endParaRPr lang="uk-UA" sz="2000" dirty="0">
              <a:latin typeface="Constantia" panose="02030602050306030303" pitchFamily="18" charset="0"/>
            </a:endParaRPr>
          </a:p>
        </p:txBody>
      </p:sp>
      <p:pic>
        <p:nvPicPr>
          <p:cNvPr id="4098" name="Picture 2" descr="C:\Users\User\Desktop\kan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61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70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83952"/>
            <a:ext cx="5760640" cy="30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620688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nstantia" panose="02030602050306030303" pitchFamily="18" charset="0"/>
              </a:rPr>
              <a:t>Промислові ландшафти утворилися внаслідок </a:t>
            </a:r>
            <a:r>
              <a:rPr lang="uk-UA" dirty="0" err="1" smtClean="0">
                <a:latin typeface="Constantia" panose="02030602050306030303" pitchFamily="18" charset="0"/>
              </a:rPr>
              <a:t>гірничовидобувної</a:t>
            </a:r>
            <a:r>
              <a:rPr lang="uk-UA" dirty="0" smtClean="0">
                <a:latin typeface="Constantia" panose="02030602050306030303" pitchFamily="18" charset="0"/>
              </a:rPr>
              <a:t>, металургійної, та інших видів промисловості. Зазвичай вони представлені </a:t>
            </a:r>
            <a:r>
              <a:rPr lang="uk-UA" dirty="0" err="1" smtClean="0">
                <a:latin typeface="Constantia" panose="02030602050306030303" pitchFamily="18" charset="0"/>
              </a:rPr>
              <a:t>тереконами</a:t>
            </a:r>
            <a:r>
              <a:rPr lang="uk-UA" dirty="0" smtClean="0">
                <a:latin typeface="Constantia" panose="02030602050306030303" pitchFamily="18" charset="0"/>
              </a:rPr>
              <a:t>, шахтами, штучно розрівняними пагорбами, кар’єрами.</a:t>
            </a:r>
            <a:endParaRPr lang="uk-UA" dirty="0">
              <a:latin typeface="Constantia" panose="02030602050306030303" pitchFamily="18" charset="0"/>
            </a:endParaRPr>
          </a:p>
        </p:txBody>
      </p:sp>
      <p:pic>
        <p:nvPicPr>
          <p:cNvPr id="5122" name="Picture 2" descr="C:\Users\User\Desktop\kary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98327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a0a77b003e94d22a1e3f80f6746bb1a9_600x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03" y="3206011"/>
            <a:ext cx="437997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23" y="764704"/>
            <a:ext cx="8208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С</a:t>
            </a:r>
            <a:r>
              <a:rPr lang="uk-UA" dirty="0" err="1" smtClean="0">
                <a:latin typeface="Constantia" panose="02030602050306030303" pitchFamily="18" charset="0"/>
              </a:rPr>
              <a:t>елітебні</a:t>
            </a:r>
            <a:r>
              <a:rPr lang="uk-UA" dirty="0" smtClean="0">
                <a:latin typeface="Constantia" panose="02030602050306030303" pitchFamily="18" charset="0"/>
              </a:rPr>
              <a:t> ландшафти </a:t>
            </a:r>
            <a:r>
              <a:rPr lang="uk-UA" dirty="0">
                <a:latin typeface="Constantia" panose="02030602050306030303" pitchFamily="18" charset="0"/>
              </a:rPr>
              <a:t>– це антропогенні ландшафти населених пунктів: міст і сіл з їх будовами, вулицями, дорогами, садами і парками. Враховуючи глибину перетворення природних ландшафтів, </a:t>
            </a:r>
            <a:r>
              <a:rPr lang="uk-UA" dirty="0" err="1">
                <a:latin typeface="Constantia" panose="02030602050306030303" pitchFamily="18" charset="0"/>
              </a:rPr>
              <a:t>селітебні</a:t>
            </a:r>
            <a:r>
              <a:rPr lang="uk-UA" dirty="0">
                <a:latin typeface="Constantia" panose="02030602050306030303" pitchFamily="18" charset="0"/>
              </a:rPr>
              <a:t> ландшафти розділяють на два типи: міські та сільські антропогенні ландшафти. Складність полягає в тому, що в наш час не існує точних та універсальних ознак для розмежування міста та села. Більше того, всі землі населених пунктів розподіляють на три групи: землі міст, землі селищ міського типу та землі сіл.</a:t>
            </a:r>
          </a:p>
        </p:txBody>
      </p:sp>
      <p:pic>
        <p:nvPicPr>
          <p:cNvPr id="4" name="Picture 2" descr="C:\Users\User\Desktop\Lviv panor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3" y="3212976"/>
            <a:ext cx="8869502" cy="301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170</TotalTime>
  <Words>823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Зміна природних об’єктів на рукотворні</vt:lpstr>
      <vt:lpstr>Основні поняття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Осередки  історичних подій</vt:lpstr>
      <vt:lpstr>Зміни на земній поверхні і картах</vt:lpstr>
      <vt:lpstr>Порівняльні  картосхеми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Зміна природних об’єктів на рукотворні</dc:title>
  <dc:creator>User</dc:creator>
  <cp:lastModifiedBy>Svitlana</cp:lastModifiedBy>
  <cp:revision>18</cp:revision>
  <dcterms:created xsi:type="dcterms:W3CDTF">2014-10-14T18:45:14Z</dcterms:created>
  <dcterms:modified xsi:type="dcterms:W3CDTF">2014-10-26T15:23:25Z</dcterms:modified>
</cp:coreProperties>
</file>