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71" r:id="rId17"/>
    <p:sldId id="289" r:id="rId18"/>
    <p:sldId id="272" r:id="rId19"/>
    <p:sldId id="273" r:id="rId20"/>
    <p:sldId id="27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9C40-45AC-4303-9C6F-9051FEE9937D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5D6D-EEA4-4279-98D5-CEC1EEE5B60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9C40-45AC-4303-9C6F-9051FEE9937D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5D6D-EEA4-4279-98D5-CEC1EEE5B60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9C40-45AC-4303-9C6F-9051FEE9937D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5D6D-EEA4-4279-98D5-CEC1EEE5B60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9C40-45AC-4303-9C6F-9051FEE9937D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5D6D-EEA4-4279-98D5-CEC1EEE5B60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9C40-45AC-4303-9C6F-9051FEE9937D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7445D6D-EEA4-4279-98D5-CEC1EEE5B60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9C40-45AC-4303-9C6F-9051FEE9937D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5D6D-EEA4-4279-98D5-CEC1EEE5B60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9C40-45AC-4303-9C6F-9051FEE9937D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5D6D-EEA4-4279-98D5-CEC1EEE5B60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9C40-45AC-4303-9C6F-9051FEE9937D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5D6D-EEA4-4279-98D5-CEC1EEE5B60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9C40-45AC-4303-9C6F-9051FEE9937D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5D6D-EEA4-4279-98D5-CEC1EEE5B60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9C40-45AC-4303-9C6F-9051FEE9937D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5D6D-EEA4-4279-98D5-CEC1EEE5B60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9C40-45AC-4303-9C6F-9051FEE9937D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45D6D-EEA4-4279-98D5-CEC1EEE5B60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6109C40-45AC-4303-9C6F-9051FEE9937D}" type="datetimeFigureOut">
              <a:rPr lang="ru-RU" smtClean="0"/>
              <a:pPr/>
              <a:t>22.12.2013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7445D6D-EEA4-4279-98D5-CEC1EEE5B60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Мадонни Рафаеля Санті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lh3.googleusercontent.com/_txUfLpQE4yU/TbcyJOjvTjI/AAAAAAAAN3M/d9gkKl5xvd8/s400/11559118814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14290"/>
            <a:ext cx="5572164" cy="557216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928794" y="6000768"/>
            <a:ext cx="3929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«Мадонна </a:t>
            </a:r>
            <a:r>
              <a:rPr lang="uk-UA" sz="2000" b="1" dirty="0" err="1" smtClean="0"/>
              <a:t>делла</a:t>
            </a:r>
            <a:r>
              <a:rPr lang="uk-UA" sz="2000" b="1" dirty="0" smtClean="0"/>
              <a:t> </a:t>
            </a:r>
            <a:r>
              <a:rPr lang="uk-UA" sz="2000" b="1" dirty="0" err="1" smtClean="0"/>
              <a:t>седья</a:t>
            </a:r>
            <a:r>
              <a:rPr lang="uk-UA" sz="2000" b="1" dirty="0" smtClean="0"/>
              <a:t>»</a:t>
            </a:r>
            <a:endParaRPr lang="uk-UA" sz="2000" b="1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айл:Raffaello, madonna terranuova, 1504-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4995" y="80978"/>
            <a:ext cx="5724525" cy="57054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643174" y="6143644"/>
            <a:ext cx="3929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«</a:t>
            </a:r>
            <a:r>
              <a:rPr lang="uk-UA" sz="2000" b="1" dirty="0" smtClean="0"/>
              <a:t>Мадонна </a:t>
            </a:r>
            <a:r>
              <a:rPr lang="uk-UA" sz="2000" b="1" dirty="0" err="1" smtClean="0"/>
              <a:t>Терранува</a:t>
            </a:r>
            <a:r>
              <a:rPr lang="ru-RU" sz="2000" b="1" i="1" dirty="0" smtClean="0"/>
              <a:t>»</a:t>
            </a:r>
            <a:endParaRPr lang="uk-UA" sz="2000" b="1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afael - Sagrada Família Canigia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3345" y="285729"/>
            <a:ext cx="4544671" cy="557216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00298" y="6215082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«Мадонна </a:t>
            </a:r>
            <a:r>
              <a:rPr lang="ru-RU" sz="2000" b="1" dirty="0" err="1" smtClean="0"/>
              <a:t>Каніджані</a:t>
            </a:r>
            <a:r>
              <a:rPr lang="ru-RU" sz="2000" b="1" dirty="0" smtClean="0"/>
              <a:t>»</a:t>
            </a:r>
            <a:endParaRPr lang="uk-UA" sz="2000" b="1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Workshop of Raphael - Madonna of the Candelabra - Walters 374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357166"/>
            <a:ext cx="5072098" cy="525324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786050" y="5929330"/>
            <a:ext cx="3429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«Мадонна 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> канделябрами»</a:t>
            </a:r>
            <a:endParaRPr lang="uk-UA" sz="2000" b="1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aphael - Madona of the Fis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372856"/>
            <a:ext cx="4071966" cy="545643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643174" y="6143644"/>
            <a:ext cx="3643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«Мадонна 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рибою</a:t>
            </a:r>
            <a:r>
              <a:rPr lang="ru-RU" sz="2000" b="1" dirty="0" smtClean="0"/>
              <a:t>»</a:t>
            </a:r>
            <a:endParaRPr lang="uk-UA" sz="2000" b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adonnaRos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214290"/>
            <a:ext cx="4357718" cy="554052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357422" y="6000768"/>
            <a:ext cx="4714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«Мадонна 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трояндою</a:t>
            </a:r>
            <a:r>
              <a:rPr lang="ru-RU" sz="2000" b="1" dirty="0" smtClean="0"/>
              <a:t>»</a:t>
            </a:r>
            <a:endParaRPr lang="uk-UA" sz="2000" b="1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1512 роком датована «Мадонна </a:t>
            </a:r>
            <a:r>
              <a:rPr lang="uk-UA" dirty="0" err="1" smtClean="0"/>
              <a:t>ді</a:t>
            </a:r>
            <a:r>
              <a:rPr lang="uk-UA" dirty="0" smtClean="0"/>
              <a:t> </a:t>
            </a:r>
            <a:r>
              <a:rPr lang="uk-UA" dirty="0" err="1" smtClean="0"/>
              <a:t>Фоліньо</a:t>
            </a:r>
            <a:r>
              <a:rPr lang="uk-UA" dirty="0" smtClean="0"/>
              <a:t>». Ця велика вівтарна композиція дуже важлива для італійського живопису, в усякому разі, для тієї її гілки, яка зображує Мадонну з святими в </a:t>
            </a:r>
            <a:r>
              <a:rPr lang="en-US" dirty="0" smtClean="0"/>
              <a:t>XVI </a:t>
            </a:r>
            <a:r>
              <a:rPr lang="uk-UA" dirty="0" smtClean="0"/>
              <a:t>столітті. </a:t>
            </a:r>
          </a:p>
          <a:p>
            <a:r>
              <a:rPr lang="uk-UA" dirty="0" smtClean="0"/>
              <a:t>Рафаель відокремлює Марію від реального світу.</a:t>
            </a:r>
            <a:endParaRPr lang="uk-UA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lh4.googleusercontent.com/_txUfLpQE4yU/TbcyHSur4SI/AAAAAAAAN3E/cuHVtOmxnmc/s400/11559115576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244597"/>
            <a:ext cx="3929090" cy="595316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71736" y="6286520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«Мадонна </a:t>
            </a:r>
            <a:r>
              <a:rPr lang="uk-UA" sz="2000" b="1" dirty="0" err="1" smtClean="0"/>
              <a:t>ді</a:t>
            </a:r>
            <a:r>
              <a:rPr lang="uk-UA" sz="2000" b="1" dirty="0" smtClean="0"/>
              <a:t> </a:t>
            </a:r>
            <a:r>
              <a:rPr lang="uk-UA" sz="2000" b="1" dirty="0" err="1" smtClean="0"/>
              <a:t>Фоліньо</a:t>
            </a:r>
            <a:r>
              <a:rPr lang="uk-UA" sz="2000" b="1" dirty="0" smtClean="0"/>
              <a:t>»</a:t>
            </a:r>
            <a:endParaRPr lang="uk-UA" sz="2000" b="1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 </a:t>
            </a:r>
            <a:r>
              <a:rPr lang="ru-RU" dirty="0" err="1" smtClean="0"/>
              <a:t>останніх</a:t>
            </a:r>
            <a:r>
              <a:rPr lang="ru-RU" dirty="0" smtClean="0"/>
              <a:t> мадонн </a:t>
            </a:r>
            <a:r>
              <a:rPr lang="ru-RU" dirty="0" err="1" smtClean="0"/>
              <a:t>Рафаеля</a:t>
            </a:r>
            <a:r>
              <a:rPr lang="ru-RU" dirty="0" smtClean="0"/>
              <a:t> </a:t>
            </a:r>
            <a:r>
              <a:rPr lang="ru-RU" dirty="0" err="1" smtClean="0"/>
              <a:t>відноситься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знаменита «</a:t>
            </a:r>
            <a:r>
              <a:rPr lang="ru-RU" dirty="0" err="1" smtClean="0"/>
              <a:t>Сікстін</a:t>
            </a:r>
            <a:r>
              <a:rPr lang="ru-RU" dirty="0" smtClean="0"/>
              <a:t>».</a:t>
            </a:r>
          </a:p>
          <a:p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/>
              <a:t>один </a:t>
            </a:r>
            <a:r>
              <a:rPr lang="ru-RU" dirty="0" err="1"/>
              <a:t>з</a:t>
            </a:r>
            <a:r>
              <a:rPr lang="ru-RU" dirty="0"/>
              <a:t> перших </a:t>
            </a:r>
            <a:r>
              <a:rPr lang="ru-RU" dirty="0" err="1"/>
              <a:t>творів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глядач</a:t>
            </a:r>
            <a:r>
              <a:rPr lang="ru-RU" dirty="0"/>
              <a:t> незримо </a:t>
            </a:r>
            <a:r>
              <a:rPr lang="ru-RU" dirty="0" err="1"/>
              <a:t>виявляється</a:t>
            </a:r>
            <a:r>
              <a:rPr lang="ru-RU" dirty="0"/>
              <a:t> </a:t>
            </a:r>
            <a:r>
              <a:rPr lang="ru-RU" dirty="0" err="1"/>
              <a:t>вписаний</a:t>
            </a:r>
            <a:r>
              <a:rPr lang="ru-RU" dirty="0"/>
              <a:t> в </a:t>
            </a:r>
            <a:r>
              <a:rPr lang="ru-RU" dirty="0" err="1"/>
              <a:t>композицію</a:t>
            </a:r>
            <a:r>
              <a:rPr lang="ru-RU" dirty="0"/>
              <a:t>: </a:t>
            </a:r>
            <a:r>
              <a:rPr lang="ru-RU" dirty="0" err="1"/>
              <a:t>здається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Мадонна </a:t>
            </a:r>
            <a:r>
              <a:rPr lang="ru-RU" dirty="0" err="1"/>
              <a:t>спускається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небес прямо </a:t>
            </a:r>
            <a:r>
              <a:rPr lang="ru-RU" dirty="0" err="1"/>
              <a:t>назустріч</a:t>
            </a:r>
            <a:r>
              <a:rPr lang="ru-RU" dirty="0"/>
              <a:t> </a:t>
            </a:r>
            <a:r>
              <a:rPr lang="ru-RU" dirty="0" err="1"/>
              <a:t>глядачеві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дивиться </a:t>
            </a:r>
            <a:r>
              <a:rPr lang="ru-RU" dirty="0" err="1"/>
              <a:t>йому</a:t>
            </a:r>
            <a:r>
              <a:rPr lang="ru-RU" dirty="0"/>
              <a:t> в </a:t>
            </a:r>
            <a:r>
              <a:rPr lang="ru-RU" dirty="0" err="1"/>
              <a:t>очі</a:t>
            </a:r>
            <a:r>
              <a:rPr lang="ru-RU" dirty="0"/>
              <a:t>.</a:t>
            </a:r>
            <a:endParaRPr lang="uk-UA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22" name="Picture 2" descr="https://lh6.googleusercontent.com/_txUfLpQE4yU/TbcyIXbN6GI/AAAAAAAAN3I/ReRRL7KMXDA/s400/11559115942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71387"/>
            <a:ext cx="4786346" cy="638179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Найбільш ранні твори Рафаеля дійшли до нас від 1501 і 1502 рр. Тобто від того періоду , коли він працював у майстерні </a:t>
            </a:r>
            <a:r>
              <a:rPr lang="uk-UA" dirty="0" err="1" smtClean="0"/>
              <a:t>Перуджіно</a:t>
            </a:r>
            <a:r>
              <a:rPr lang="uk-UA" dirty="0" smtClean="0"/>
              <a:t>. Стилістика майстра справила на Рафаеля дуже помітний вплив. Рафаель настільки засвоїв манеру свого вчителя, що найчастіше їх роботи важко розрізнити.</a:t>
            </a:r>
          </a:p>
          <a:p>
            <a:r>
              <a:rPr lang="uk-UA" dirty="0" smtClean="0"/>
              <a:t>1504 роком датована знаменита «Мадонна </a:t>
            </a:r>
            <a:r>
              <a:rPr lang="uk-UA" dirty="0" err="1" smtClean="0"/>
              <a:t>Коннестабіле</a:t>
            </a:r>
            <a:r>
              <a:rPr lang="uk-UA" dirty="0" smtClean="0"/>
              <a:t> », в якій багато мистецтвознавці бачать початок нового етапу в мистецтві Рафаеля.</a:t>
            </a:r>
            <a:endParaRPr lang="uk-UA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Полошко Анастасія 11-В</a:t>
            </a:r>
            <a:endParaRPr lang="uk-U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1026" name="AutoShape 2" descr="https://lh3.googleusercontent.com/_txUfLpQE4yU/TbcyFg6NCBI/AAAAAAAAN28/rN2Qlq7KKRY/s400/115591105047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028" name="AutoShape 4" descr="https://lh3.googleusercontent.com/_txUfLpQE4yU/TbcyFg6NCBI/AAAAAAAAN28/rN2Qlq7KKRY/s400/115591105047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030" name="AutoShape 6" descr="https://lh3.googleusercontent.com/_txUfLpQE4yU/TbcyFg6NCBI/AAAAAAAAN28/rN2Qlq7KKRY/s400/115591105047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032" name="AutoShape 8" descr="https://lh3.googleusercontent.com/_txUfLpQE4yU/TbcyFg6NCBI/AAAAAAAAN28/rN2Qlq7KKRY/s400/115591105047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034" name="AutoShape 10" descr="https://lh3.googleusercontent.com/_txUfLpQE4yU/TbcyFg6NCBI/AAAAAAAAN28/rN2Qlq7KKRY/s400/115591105047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35" name="Picture 11" descr="C:\Documents and Settings\Admin\Рабочий стол\vfljyyf rjyytcnf,bkm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37893"/>
            <a:ext cx="6215106" cy="635816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043362" cy="4525963"/>
          </a:xfrm>
        </p:spPr>
        <p:txBody>
          <a:bodyPr>
            <a:normAutofit/>
          </a:bodyPr>
          <a:lstStyle/>
          <a:p>
            <a:r>
              <a:rPr lang="ru-RU" dirty="0" err="1" smtClean="0"/>
              <a:t>Безумовно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досконалою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робота « </a:t>
            </a:r>
            <a:r>
              <a:rPr lang="ru-RU" dirty="0" err="1" smtClean="0"/>
              <a:t>Заручини</a:t>
            </a:r>
            <a:r>
              <a:rPr lang="ru-RU" dirty="0" smtClean="0"/>
              <a:t> </a:t>
            </a:r>
            <a:r>
              <a:rPr lang="ru-RU" dirty="0" err="1" smtClean="0"/>
              <a:t>Марії</a:t>
            </a:r>
            <a:r>
              <a:rPr lang="ru-RU" dirty="0" smtClean="0"/>
              <a:t> та </a:t>
            </a:r>
            <a:r>
              <a:rPr lang="ru-RU" dirty="0" err="1" smtClean="0"/>
              <a:t>Йосипа</a:t>
            </a:r>
            <a:r>
              <a:rPr lang="ru-RU" dirty="0" smtClean="0"/>
              <a:t> », </a:t>
            </a:r>
            <a:r>
              <a:rPr lang="ru-RU" dirty="0" err="1" smtClean="0"/>
              <a:t>датована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же 1504 роком. Тут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Рафаель</a:t>
            </a:r>
            <a:r>
              <a:rPr lang="ru-RU" dirty="0" smtClean="0"/>
              <a:t> не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Перуджіно</a:t>
            </a:r>
            <a:r>
              <a:rPr lang="ru-RU" dirty="0" smtClean="0"/>
              <a:t>, а </a:t>
            </a:r>
            <a:r>
              <a:rPr lang="ru-RU" dirty="0" err="1" smtClean="0"/>
              <a:t>змагається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ним.</a:t>
            </a:r>
            <a:endParaRPr lang="uk-UA" dirty="0"/>
          </a:p>
        </p:txBody>
      </p:sp>
      <p:sp>
        <p:nvSpPr>
          <p:cNvPr id="7170" name="AutoShape 2" descr="https://lh4.googleusercontent.com/_txUfLpQE4yU/TbcyA09NGxI/AAAAAAAAN2o/oCr7cjljvhg/s400/115591087245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7173" name="Picture 5" descr="http://lh5.ggpht.com/_txUfLpQE4yU/Sa_ys9cGBOI/AAAAAAAAI3Q/ZZ6hI7bU6uI/s288/1155910689348%5B1%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87321"/>
            <a:ext cx="4214842" cy="609987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 Флорентійські роки (1504 і 1508 рр..) Він створює ряд зображень Мадонн, які принесли йому славу. Але крім форми </a:t>
            </a:r>
            <a:r>
              <a:rPr lang="uk-UA" dirty="0" err="1" smtClean="0"/>
              <a:t>тондо</a:t>
            </a:r>
            <a:r>
              <a:rPr lang="uk-UA" dirty="0" smtClean="0"/>
              <a:t>, він у цей час активно досліджує і інші форми і способи композиції. Одна з ранніх флорентійських робіт такого роду - чудова «Мадонна </a:t>
            </a:r>
            <a:r>
              <a:rPr lang="uk-UA" dirty="0" err="1" smtClean="0"/>
              <a:t>Грандука</a:t>
            </a:r>
            <a:r>
              <a:rPr lang="uk-UA" dirty="0" smtClean="0"/>
              <a:t>».</a:t>
            </a:r>
            <a:endParaRPr lang="uk-UA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9218" name="Picture 2" descr="https://lh4.googleusercontent.com/_txUfLpQE4yU/TbcyA09NGxI/AAAAAAAAN2o/oCr7cjljvhg/s400/11559108724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42852"/>
            <a:ext cx="4286280" cy="651905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lh5.googleusercontent.com/_txUfLpQE4yU/TbcyBk4_TmI/AAAAAAAAN2s/2vjdeg-iG20/s400/11559109058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42568"/>
            <a:ext cx="4643470" cy="585926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71736" y="6029286"/>
            <a:ext cx="371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«Мадонна в зелені»</a:t>
            </a:r>
            <a:endParaRPr lang="uk-UA" sz="2000" b="1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2" descr="https://lh3.googleusercontent.com/_txUfLpQE4yU/TbcyDgL5OpI/AAAAAAAAN20/ve5TSZqRnbk/s400/115591097778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71414"/>
            <a:ext cx="4214841" cy="595737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357422" y="6215082"/>
            <a:ext cx="335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«Мадонна зі щигликом»</a:t>
            </a:r>
            <a:endParaRPr lang="uk-UA" sz="2000" b="1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2" descr="https://lh6.googleusercontent.com/_txUfLpQE4yU/TbcyGRcZBiI/AAAAAAAAN3A/T4zy4OT7VZc/s400/11559115182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7" y="57270"/>
            <a:ext cx="5714861" cy="572918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857356" y="5929330"/>
            <a:ext cx="4429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«Мадонна Альба»</a:t>
            </a:r>
            <a:endParaRPr lang="uk-UA" sz="2000" b="1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95</TotalTime>
  <Words>290</Words>
  <Application>Microsoft Office PowerPoint</Application>
  <PresentationFormat>Экран (4:3)</PresentationFormat>
  <Paragraphs>21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Апекс</vt:lpstr>
      <vt:lpstr>Мадонни Рафаеля Санті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Дякую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Мадонни Рафаеля Санті</dc:title>
  <dc:creator>Admin</dc:creator>
  <cp:lastModifiedBy>Admin</cp:lastModifiedBy>
  <cp:revision>13</cp:revision>
  <dcterms:created xsi:type="dcterms:W3CDTF">2013-12-22T17:29:00Z</dcterms:created>
  <dcterms:modified xsi:type="dcterms:W3CDTF">2013-12-22T19:06:06Z</dcterms:modified>
</cp:coreProperties>
</file>