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4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ED7DB6-37FC-45FF-9161-858166CC206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4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948C-4D97-4A22-B166-CED0AFB41D6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7DB6-37FC-45FF-9161-858166CC206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 advTm="4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1C948C-4D97-4A22-B166-CED0AFB41D6D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ED7DB6-37FC-45FF-9161-858166CC206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4000">
    <p:split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Дієго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Веласкес</a:t>
            </a:r>
            <a:endParaRPr lang="ru-RU" b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Содержимое 7" descr="478px-Conde-Duque_de_Oliva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692696"/>
            <a:ext cx="4896543" cy="5976664"/>
          </a:xfrm>
        </p:spPr>
      </p:pic>
    </p:spTree>
  </p:cSld>
  <p:clrMapOvr>
    <a:masterClrMapping/>
  </p:clrMapOvr>
  <p:transition spd="slow" advTm="5000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41763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Миф об </a:t>
            </a:r>
            <a:r>
              <a:rPr lang="ru-RU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Арахне</a:t>
            </a: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(Пряхи) </a:t>
            </a:r>
            <a:b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1657 </a:t>
            </a: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р.</a:t>
            </a:r>
            <a:endParaRPr lang="uk-UA" dirty="0"/>
          </a:p>
        </p:txBody>
      </p:sp>
      <p:pic>
        <p:nvPicPr>
          <p:cNvPr id="7" name="Содержимое 6" descr="arachne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59654"/>
            <a:ext cx="8784976" cy="5265690"/>
          </a:xfrm>
        </p:spPr>
      </p:pic>
    </p:spTree>
  </p:cSld>
  <p:clrMapOvr>
    <a:masterClrMapping/>
  </p:clrMapOvr>
  <p:transition spd="slow" advTm="10000"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Сдача Бреды. 1634—1635 </a:t>
            </a:r>
            <a:r>
              <a:rPr lang="ru-RU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рр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endParaRPr lang="ru-RU" b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Содержимое 8" descr="pic63_ital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640960" cy="5547989"/>
          </a:xfrm>
        </p:spPr>
      </p:pic>
    </p:spTree>
  </p:cSld>
  <p:clrMapOvr>
    <a:masterClrMapping/>
  </p:clrMapOvr>
  <p:transition spd="slow" advTm="4000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988840"/>
            <a:ext cx="3008313" cy="1162050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Сдача Бреды. 1634—1635 гг. </a:t>
            </a:r>
            <a:endParaRPr lang="ru-RU" sz="3200" dirty="0"/>
          </a:p>
        </p:txBody>
      </p:sp>
      <p:pic>
        <p:nvPicPr>
          <p:cNvPr id="10" name="Содержимое 9" descr="pic64_itala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06703"/>
            <a:ext cx="4613386" cy="6751297"/>
          </a:xfrm>
        </p:spPr>
      </p:pic>
    </p:spTree>
  </p:cSld>
  <p:clrMapOvr>
    <a:masterClrMapping/>
  </p:clrMapOvr>
  <p:transition spd="slow" advTm="4000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6896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Завтрак. Около 1617г. Государственный Эрмитаж,</a:t>
            </a:r>
            <a:endParaRPr lang="ru-RU" dirty="0"/>
          </a:p>
        </p:txBody>
      </p:sp>
      <p:pic>
        <p:nvPicPr>
          <p:cNvPr id="5" name="Содержимое 4" descr="pic60_itala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404664"/>
            <a:ext cx="5661860" cy="6070658"/>
          </a:xfrm>
        </p:spPr>
      </p:pic>
    </p:spTree>
  </p:cSld>
  <p:clrMapOvr>
    <a:masterClrMapping/>
  </p:clrMapOvr>
  <p:transition spd="slow" advTm="4000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3008313" cy="1162050"/>
          </a:xfrm>
        </p:spPr>
        <p:txBody>
          <a:bodyPr/>
          <a:lstStyle/>
          <a:p>
            <a:r>
              <a:rPr lang="ru-RU" i="1" dirty="0" smtClean="0"/>
              <a:t>Портрет </a:t>
            </a:r>
            <a:r>
              <a:rPr lang="ru-RU" i="1" dirty="0" err="1" smtClean="0"/>
              <a:t>Оливареса</a:t>
            </a:r>
            <a:r>
              <a:rPr lang="ru-RU" i="1" dirty="0" smtClean="0"/>
              <a:t>. Около 1617 г</a:t>
            </a:r>
            <a:endParaRPr lang="ru-RU" dirty="0"/>
          </a:p>
        </p:txBody>
      </p:sp>
      <p:pic>
        <p:nvPicPr>
          <p:cNvPr id="5" name="Содержимое 4" descr="pic61_itala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404664"/>
            <a:ext cx="4785771" cy="5989211"/>
          </a:xfrm>
        </p:spPr>
      </p:pic>
    </p:spTree>
  </p:cSld>
  <p:clrMapOvr>
    <a:masterClrMapping/>
  </p:clrMapOvr>
  <p:transition spd="slow" advTm="4000"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3008313" cy="1162050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Портрет Филиппа </a:t>
            </a:r>
            <a:r>
              <a:rPr lang="en-US" sz="2800" i="1" dirty="0" smtClean="0"/>
              <a:t>IV</a:t>
            </a:r>
            <a:endParaRPr lang="ru-RU" sz="2800" dirty="0"/>
          </a:p>
        </p:txBody>
      </p:sp>
      <p:pic>
        <p:nvPicPr>
          <p:cNvPr id="5" name="Содержимое 4" descr="pic62_itala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47100" y="620688"/>
            <a:ext cx="4796900" cy="6010234"/>
          </a:xfrm>
        </p:spPr>
      </p:pic>
    </p:spTree>
  </p:cSld>
  <p:clrMapOvr>
    <a:masterClrMapping/>
  </p:clrMapOvr>
  <p:transition spd="slow" advTm="4000"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Старуха, жарящая яйца. 1618.</a:t>
            </a:r>
            <a:endParaRPr lang="ru-RU" dirty="0"/>
          </a:p>
        </p:txBody>
      </p:sp>
      <p:pic>
        <p:nvPicPr>
          <p:cNvPr id="7" name="Содержимое 6" descr="pi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07436"/>
            <a:ext cx="6455436" cy="5350564"/>
          </a:xfrm>
        </p:spPr>
      </p:pic>
    </p:spTree>
  </p:cSld>
  <p:clrMapOvr>
    <a:masterClrMapping/>
  </p:clrMapOvr>
  <p:transition spd="slow" advTm="4000"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Христос в доме Марты и Марии. 1618.</a:t>
            </a:r>
            <a:endParaRPr lang="ru-RU" dirty="0"/>
          </a:p>
        </p:txBody>
      </p:sp>
      <p:pic>
        <p:nvPicPr>
          <p:cNvPr id="7" name="Содержимое 6" descr="pi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8620870" cy="4907265"/>
          </a:xfrm>
        </p:spPr>
      </p:pic>
    </p:spTree>
  </p:cSld>
  <p:clrMapOvr>
    <a:masterClrMapping/>
  </p:clrMapOvr>
  <p:transition spd="slow" advTm="4000"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3008313" cy="116205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Голова девочки. 1618</a:t>
            </a:r>
            <a:endParaRPr lang="ru-RU" sz="3600" dirty="0"/>
          </a:p>
        </p:txBody>
      </p:sp>
      <p:pic>
        <p:nvPicPr>
          <p:cNvPr id="5" name="Содержимое 4" descr="pic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0"/>
            <a:ext cx="5242487" cy="6750888"/>
          </a:xfrm>
        </p:spPr>
      </p:pic>
    </p:spTree>
  </p:cSld>
  <p:clrMapOvr>
    <a:masterClrMapping/>
  </p:clrMapOvr>
  <p:transition spd="slow" advTm="4000"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3008313" cy="1162050"/>
          </a:xfrm>
        </p:spPr>
        <p:txBody>
          <a:bodyPr>
            <a:noAutofit/>
          </a:bodyPr>
          <a:lstStyle/>
          <a:p>
            <a:r>
              <a:rPr lang="ru-RU" sz="3600" i="1" dirty="0" err="1" smtClean="0"/>
              <a:t>Менины</a:t>
            </a:r>
            <a:r>
              <a:rPr lang="ru-RU" sz="3600" i="1" dirty="0" smtClean="0"/>
              <a:t>. 1656 г</a:t>
            </a:r>
            <a:endParaRPr lang="ru-RU" sz="3600" dirty="0"/>
          </a:p>
        </p:txBody>
      </p:sp>
      <p:pic>
        <p:nvPicPr>
          <p:cNvPr id="5" name="Содержимое 4" descr="pic67_itala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19913" y="0"/>
            <a:ext cx="5824087" cy="6797428"/>
          </a:xfrm>
        </p:spPr>
      </p:pic>
    </p:spTree>
  </p:cSld>
  <p:clrMapOvr>
    <a:masterClrMapping/>
  </p:clrMapOvr>
  <p:transition spd="slow" advTm="4000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Праздник Вакха 1629 г. </a:t>
            </a:r>
            <a:b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dionysos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712968" cy="6048672"/>
          </a:xfrm>
        </p:spPr>
      </p:pic>
    </p:spTree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3008313" cy="11620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Продавец воды в Севилье. 1620</a:t>
            </a:r>
            <a:endParaRPr lang="ru-RU" sz="2800" dirty="0"/>
          </a:p>
        </p:txBody>
      </p:sp>
      <p:pic>
        <p:nvPicPr>
          <p:cNvPr id="5" name="Содержимое 4" descr="pic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69445"/>
            <a:ext cx="5208300" cy="6788555"/>
          </a:xfrm>
        </p:spPr>
      </p:pic>
    </p:spTree>
  </p:cSld>
  <p:clrMapOvr>
    <a:masterClrMapping/>
  </p:clrMapOvr>
  <p:transition spd="slow" advTm="4000"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3008313" cy="11620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Голова оленя. 1626/27.</a:t>
            </a:r>
            <a:endParaRPr lang="ru-RU" sz="2800" dirty="0"/>
          </a:p>
        </p:txBody>
      </p:sp>
      <p:pic>
        <p:nvPicPr>
          <p:cNvPr id="5" name="Содержимое 4" descr="pic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5223850" cy="6771309"/>
          </a:xfrm>
        </p:spPr>
      </p:pic>
    </p:spTree>
  </p:cSld>
  <p:clrMapOvr>
    <a:masterClrMapping/>
  </p:clrMapOvr>
  <p:transition spd="slow" advTm="4000"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3008313" cy="1162050"/>
          </a:xfrm>
        </p:spPr>
        <p:txBody>
          <a:bodyPr/>
          <a:lstStyle/>
          <a:p>
            <a:r>
              <a:rPr lang="ru-RU" b="1" dirty="0" smtClean="0"/>
              <a:t>Распятый Христос. 1632.</a:t>
            </a:r>
            <a:endParaRPr lang="ru-RU" dirty="0"/>
          </a:p>
        </p:txBody>
      </p:sp>
      <p:pic>
        <p:nvPicPr>
          <p:cNvPr id="5" name="Содержимое 4" descr="pic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70653"/>
            <a:ext cx="4428382" cy="6787347"/>
          </a:xfrm>
        </p:spPr>
      </p:pic>
    </p:spTree>
  </p:cSld>
  <p:clrMapOvr>
    <a:masterClrMapping/>
  </p:clrMapOvr>
  <p:transition spd="slow" advTm="4000"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3008313" cy="116205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Портрет инфанта Дона </a:t>
            </a:r>
            <a:r>
              <a:rPr lang="ru-RU" sz="2800" b="1" dirty="0" err="1" smtClean="0"/>
              <a:t>Фернандо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Автрийского</a:t>
            </a:r>
            <a:r>
              <a:rPr lang="ru-RU" sz="2800" b="1" dirty="0" smtClean="0"/>
              <a:t> (Младшего брата Филиппа IV) на охоте. 1632/33</a:t>
            </a:r>
            <a:endParaRPr lang="ru-RU" sz="2800" dirty="0"/>
          </a:p>
        </p:txBody>
      </p:sp>
      <p:pic>
        <p:nvPicPr>
          <p:cNvPr id="5" name="Содержимое 4" descr="pic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32914" y="1"/>
            <a:ext cx="3782629" cy="6858000"/>
          </a:xfrm>
        </p:spPr>
      </p:pic>
    </p:spTree>
  </p:cSld>
  <p:clrMapOvr>
    <a:masterClrMapping/>
  </p:clrMapOvr>
  <p:transition spd="slow" advTm="5000"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3008313" cy="1162050"/>
          </a:xfrm>
        </p:spPr>
        <p:txBody>
          <a:bodyPr/>
          <a:lstStyle/>
          <a:p>
            <a:r>
              <a:rPr lang="ru-RU" b="1" dirty="0" smtClean="0"/>
              <a:t>Филипп </a:t>
            </a:r>
            <a:r>
              <a:rPr lang="en-US" b="1" dirty="0" smtClean="0"/>
              <a:t>III </a:t>
            </a:r>
            <a:r>
              <a:rPr lang="ru-RU" b="1" dirty="0" smtClean="0"/>
              <a:t>верхом. 1634/35.</a:t>
            </a:r>
            <a:endParaRPr lang="ru-RU" dirty="0"/>
          </a:p>
        </p:txBody>
      </p:sp>
      <p:pic>
        <p:nvPicPr>
          <p:cNvPr id="5" name="Содержимое 4" descr="pic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967120"/>
            <a:ext cx="6048672" cy="5890880"/>
          </a:xfrm>
        </p:spPr>
      </p:pic>
    </p:spTree>
  </p:cSld>
  <p:clrMapOvr>
    <a:masterClrMapping/>
  </p:clrMapOvr>
  <p:transition spd="slow" advTm="4000"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3008313" cy="1162050"/>
          </a:xfrm>
        </p:spPr>
        <p:txBody>
          <a:bodyPr/>
          <a:lstStyle/>
          <a:p>
            <a:r>
              <a:rPr lang="ru-RU" b="1" dirty="0" smtClean="0"/>
              <a:t>Аббат Св.Антоний и отшельник Св.Павел. 1635-38.</a:t>
            </a:r>
            <a:endParaRPr lang="ru-RU" dirty="0"/>
          </a:p>
        </p:txBody>
      </p:sp>
      <p:pic>
        <p:nvPicPr>
          <p:cNvPr id="5" name="Содержимое 4" descr="pic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33967"/>
            <a:ext cx="4866394" cy="6824033"/>
          </a:xfrm>
        </p:spPr>
      </p:pic>
    </p:spTree>
  </p:cSld>
  <p:clrMapOvr>
    <a:masterClrMapping/>
  </p:clrMapOvr>
  <p:transition spd="slow" advTm="4000"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Окровавленная одежда Иосифа принесенная Иакову. 1630.</a:t>
            </a:r>
            <a:endParaRPr lang="ru-RU" dirty="0"/>
          </a:p>
        </p:txBody>
      </p:sp>
      <p:pic>
        <p:nvPicPr>
          <p:cNvPr id="5" name="Содержимое 4" descr="pic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696744" cy="5121039"/>
          </a:xfrm>
        </p:spPr>
      </p:pic>
    </p:spTree>
  </p:cSld>
  <p:clrMapOvr>
    <a:masterClrMapping/>
  </p:clrMapOvr>
  <p:transition spd="slow" advTm="4000">
    <p:spli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Карлик с книгой на коленях (Дон Диего де </a:t>
            </a:r>
            <a:r>
              <a:rPr lang="ru-RU" dirty="0" err="1" smtClean="0"/>
              <a:t>Аседо</a:t>
            </a:r>
            <a:r>
              <a:rPr lang="ru-RU" dirty="0" smtClean="0"/>
              <a:t>, ель </a:t>
            </a:r>
            <a:r>
              <a:rPr lang="ru-RU" dirty="0" err="1" smtClean="0"/>
              <a:t>Примо</a:t>
            </a:r>
            <a:r>
              <a:rPr lang="ru-RU" dirty="0" smtClean="0"/>
              <a:t>). 1645.</a:t>
            </a:r>
            <a:endParaRPr lang="ru-RU" dirty="0"/>
          </a:p>
        </p:txBody>
      </p:sp>
      <p:pic>
        <p:nvPicPr>
          <p:cNvPr id="4" name="Содержимое 3" descr="pic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4" y="1398504"/>
            <a:ext cx="4152822" cy="5459496"/>
          </a:xfrm>
        </p:spPr>
      </p:pic>
    </p:spTree>
  </p:cSld>
  <p:clrMapOvr>
    <a:masterClrMapping/>
  </p:clrMapOvr>
  <p:transition spd="slow" advTm="4000">
    <p:spli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Папа Иннокентий Х. 1650.</a:t>
            </a:r>
            <a:endParaRPr lang="ru-RU" dirty="0"/>
          </a:p>
        </p:txBody>
      </p:sp>
      <p:pic>
        <p:nvPicPr>
          <p:cNvPr id="4" name="Содержимое 3" descr="pic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7973" y="960334"/>
            <a:ext cx="4964307" cy="5897666"/>
          </a:xfrm>
        </p:spPr>
      </p:pic>
    </p:spTree>
  </p:cSld>
  <p:clrMapOvr>
    <a:masterClrMapping/>
  </p:clrMapOvr>
  <p:transition spd="slow" advTm="4000">
    <p:spli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dirty="0" smtClean="0"/>
              <a:t>Инфанта Маргарита. 1653.</a:t>
            </a:r>
            <a:endParaRPr lang="ru-RU" dirty="0"/>
          </a:p>
        </p:txBody>
      </p:sp>
      <p:pic>
        <p:nvPicPr>
          <p:cNvPr id="4" name="Содержимое 3" descr="pic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782956"/>
            <a:ext cx="4752528" cy="6075044"/>
          </a:xfrm>
        </p:spPr>
      </p:pic>
    </p:spTree>
  </p:cSld>
  <p:clrMapOvr>
    <a:masterClrMapping/>
  </p:clrMapOvr>
  <p:transition spd="slow" advTm="4000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877272"/>
            <a:ext cx="7632848" cy="710952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Кузнеца 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Вулкана 1630р.</a:t>
            </a:r>
            <a:r>
              <a:rPr lang="uk-UA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Мадрид, музей </a:t>
            </a:r>
            <a:r>
              <a:rPr lang="uk-UA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Прадо</a:t>
            </a:r>
            <a:endParaRPr lang="ru-RU" b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Содержимое 6" descr="vulcan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30487"/>
          </a:xfrm>
        </p:spPr>
      </p:pic>
    </p:spTree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3586410"/>
          </a:xfrm>
        </p:spPr>
        <p:txBody>
          <a:bodyPr>
            <a:normAutofit/>
          </a:bodyPr>
          <a:lstStyle/>
          <a:p>
            <a:r>
              <a:rPr lang="ru-RU" dirty="0" smtClean="0"/>
              <a:t>Инфанта Маргарита. 1636.</a:t>
            </a:r>
            <a:endParaRPr lang="ru-RU" dirty="0"/>
          </a:p>
        </p:txBody>
      </p:sp>
      <p:pic>
        <p:nvPicPr>
          <p:cNvPr id="4" name="Содержимое 3" descr="pic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2909" y="0"/>
            <a:ext cx="5611091" cy="6858000"/>
          </a:xfrm>
        </p:spPr>
      </p:pic>
    </p:spTree>
  </p:cSld>
  <p:clrMapOvr>
    <a:masterClrMapping/>
  </p:clrMapOvr>
  <p:transition spd="slow" advTm="4000">
    <p:spli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 Felipe Prospero. 1659.</a:t>
            </a:r>
            <a:endParaRPr lang="ru-RU" dirty="0"/>
          </a:p>
        </p:txBody>
      </p:sp>
      <p:pic>
        <p:nvPicPr>
          <p:cNvPr id="4" name="Содержимое 3" descr="pic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207983"/>
            <a:ext cx="4248472" cy="5587664"/>
          </a:xfrm>
        </p:spPr>
      </p:pic>
    </p:spTree>
  </p:cSld>
  <p:clrMapOvr>
    <a:masterClrMapping/>
  </p:clrMapOvr>
  <p:transition spd="slow" advTm="4000">
    <p:spli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Менины</a:t>
            </a:r>
            <a:r>
              <a:rPr lang="ru-RU" dirty="0" smtClean="0"/>
              <a:t> (автопортрет с членами королевской семьи). Фрагмент. 1656/57.</a:t>
            </a:r>
            <a:endParaRPr lang="ru-RU" dirty="0"/>
          </a:p>
        </p:txBody>
      </p:sp>
      <p:pic>
        <p:nvPicPr>
          <p:cNvPr id="4" name="Содержимое 3" descr="pic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849731"/>
            <a:ext cx="3672408" cy="4879149"/>
          </a:xfrm>
        </p:spPr>
      </p:pic>
    </p:spTree>
  </p:cSld>
  <p:clrMapOvr>
    <a:masterClrMapping/>
  </p:clrMapOvr>
  <p:transition spd="slow" advTm="4000">
    <p:spli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Карлик </a:t>
            </a:r>
            <a:r>
              <a:rPr lang="ru-RU" dirty="0" err="1" smtClean="0"/>
              <a:t>Франциско</a:t>
            </a:r>
            <a:r>
              <a:rPr lang="ru-RU" dirty="0" smtClean="0"/>
              <a:t> </a:t>
            </a:r>
            <a:r>
              <a:rPr lang="ru-RU" dirty="0" err="1" smtClean="0"/>
              <a:t>Лезано</a:t>
            </a:r>
            <a:r>
              <a:rPr lang="ru-RU" dirty="0" smtClean="0"/>
              <a:t>. 1643-45.</a:t>
            </a:r>
            <a:endParaRPr lang="ru-RU" dirty="0"/>
          </a:p>
        </p:txBody>
      </p:sp>
      <p:pic>
        <p:nvPicPr>
          <p:cNvPr id="4" name="Содержимое 3" descr="pic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0195" y="0"/>
            <a:ext cx="5073805" cy="6858000"/>
          </a:xfrm>
        </p:spPr>
      </p:pic>
    </p:spTree>
  </p:cSld>
  <p:clrMapOvr>
    <a:masterClrMapping/>
  </p:clrMapOvr>
  <p:transition spd="slow" advTm="4000">
    <p:spli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30243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Сдача Бреды (Фрагмент). 1634/35</a:t>
            </a:r>
            <a:endParaRPr lang="ru-RU" dirty="0"/>
          </a:p>
        </p:txBody>
      </p:sp>
      <p:pic>
        <p:nvPicPr>
          <p:cNvPr id="4" name="Содержимое 3" descr="pic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-1"/>
            <a:ext cx="5004048" cy="6818801"/>
          </a:xfrm>
        </p:spPr>
      </p:pic>
    </p:spTree>
  </p:cSld>
  <p:clrMapOvr>
    <a:masterClrMapping/>
  </p:clrMapOvr>
  <p:transition spd="slow" advTm="4000">
    <p:spli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268760"/>
            <a:ext cx="2627784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Королева Маргарита верхом. 1634/35.</a:t>
            </a:r>
            <a:endParaRPr lang="ru-RU" dirty="0"/>
          </a:p>
        </p:txBody>
      </p:sp>
      <p:pic>
        <p:nvPicPr>
          <p:cNvPr id="4" name="Содержимое 3" descr="pic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6876256" cy="6858000"/>
          </a:xfrm>
        </p:spPr>
      </p:pic>
    </p:spTree>
  </p:cSld>
  <p:clrMapOvr>
    <a:masterClrMapping/>
  </p:clrMapOvr>
  <p:transition spd="slow" advTm="4000">
    <p:spli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 </a:t>
            </a:r>
            <a:r>
              <a:rPr lang="ru-RU" dirty="0" err="1" smtClean="0"/>
              <a:t>Балтазар</a:t>
            </a:r>
            <a:r>
              <a:rPr lang="ru-RU" dirty="0" smtClean="0"/>
              <a:t> Карлос с карликом.</a:t>
            </a:r>
            <a:endParaRPr lang="ru-RU" dirty="0"/>
          </a:p>
        </p:txBody>
      </p:sp>
      <p:pic>
        <p:nvPicPr>
          <p:cNvPr id="4" name="Содержимое 3" descr="pic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121104"/>
            <a:ext cx="4320480" cy="5666716"/>
          </a:xfrm>
        </p:spPr>
      </p:pic>
    </p:spTree>
  </p:cSld>
  <p:clrMapOvr>
    <a:masterClrMapping/>
  </p:clrMapOvr>
  <p:transition spd="slow" advTm="4000"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Набросок </a:t>
            </a:r>
            <a:r>
              <a:rPr lang="ru-RU" sz="4400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голови</a:t>
            </a:r>
            <a:r>
              <a:rPr lang="ru-RU" sz="44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Аполлона 1830 </a:t>
            </a:r>
            <a:r>
              <a:rPr lang="ru-RU" sz="44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р.</a:t>
            </a:r>
            <a:endParaRPr lang="uk-UA" b="0" dirty="0"/>
          </a:p>
        </p:txBody>
      </p:sp>
      <p:pic>
        <p:nvPicPr>
          <p:cNvPr id="5" name="Содержимое 4" descr="apollo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836712"/>
            <a:ext cx="4176464" cy="6021288"/>
          </a:xfrm>
        </p:spPr>
      </p:pic>
    </p:spTree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Сивилла </a:t>
            </a: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1632 </a:t>
            </a: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р.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uk-UA" dirty="0"/>
          </a:p>
        </p:txBody>
      </p:sp>
      <p:pic>
        <p:nvPicPr>
          <p:cNvPr id="5" name="Содержимое 4" descr="oracles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866844"/>
            <a:ext cx="4608511" cy="5730508"/>
          </a:xfrm>
        </p:spPr>
      </p:pic>
    </p:spTree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17632" cy="1143000"/>
          </a:xfrm>
        </p:spPr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Марс, бог </a:t>
            </a:r>
            <a:r>
              <a:rPr lang="ru-RU" sz="4000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війни</a:t>
            </a:r>
            <a: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,1640 р. </a:t>
            </a:r>
            <a:endParaRPr lang="ru-RU" b="0" dirty="0"/>
          </a:p>
        </p:txBody>
      </p:sp>
      <p:pic>
        <p:nvPicPr>
          <p:cNvPr id="5" name="Содержимое 4" descr="mars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836712"/>
            <a:ext cx="3600400" cy="5832648"/>
          </a:xfrm>
        </p:spPr>
      </p:pic>
    </p:spTree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Арахна</a:t>
            </a:r>
            <a:r>
              <a:rPr lang="ru-RU" sz="44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1644-48 </a:t>
            </a:r>
            <a:r>
              <a:rPr lang="ru-RU" sz="4400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рр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uk-UA" dirty="0"/>
          </a:p>
        </p:txBody>
      </p:sp>
      <p:pic>
        <p:nvPicPr>
          <p:cNvPr id="5" name="Содержимое 4" descr="arachne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980728"/>
            <a:ext cx="5132660" cy="5688632"/>
          </a:xfrm>
        </p:spPr>
      </p:pic>
    </p:spTree>
  </p:cSld>
  <p:clrMapOvr>
    <a:masterClrMapping/>
  </p:clrMapOvr>
  <p:transition spd="slow" advTm="4000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Венера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дзеркалом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1649-1651рр.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Содержимое 6" descr="venus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477237"/>
          </a:xfrm>
        </p:spPr>
      </p:pic>
    </p:spTree>
  </p:cSld>
  <p:clrMapOvr>
    <a:masterClrMapping/>
  </p:clrMapOvr>
  <p:transition spd="slow" advTm="4000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Меркурій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Аргус 1659 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р. 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b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Содержимое 6" descr="hermes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80" y="1340768"/>
            <a:ext cx="9119220" cy="5184576"/>
          </a:xfrm>
        </p:spPr>
      </p:pic>
    </p:spTree>
  </p:cSld>
  <p:clrMapOvr>
    <a:masterClrMapping/>
  </p:clrMapOvr>
  <p:transition spd="slow" advTm="4000">
    <p:spli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293</TotalTime>
  <Words>230</Words>
  <Application>Microsoft Office PowerPoint</Application>
  <PresentationFormat>Екран (4:3)</PresentationFormat>
  <Paragraphs>36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37" baseType="lpstr">
      <vt:lpstr>Апекс</vt:lpstr>
      <vt:lpstr> Дієго Веласкес</vt:lpstr>
      <vt:lpstr>Праздник Вакха 1629 г.   </vt:lpstr>
      <vt:lpstr>Кузнеца Вулкана 1630р. Мадрид, музей Прадо</vt:lpstr>
      <vt:lpstr>Набросок голови Аполлона 1830 р.</vt:lpstr>
      <vt:lpstr>Сивилла  1632 р.  </vt:lpstr>
      <vt:lpstr>Марс, бог війни ,1640 р. </vt:lpstr>
      <vt:lpstr>Арахна 1644-48 рр. </vt:lpstr>
      <vt:lpstr>Венера із дзеркалом  1649-1651рр.  </vt:lpstr>
      <vt:lpstr>Меркурій і Аргус 1659 р.   </vt:lpstr>
      <vt:lpstr>Миф об Арахне (Пряхи)    1657 р.</vt:lpstr>
      <vt:lpstr>Сдача Бреды. 1634—1635 рр. </vt:lpstr>
      <vt:lpstr>Сдача Бреды. 1634—1635 гг. </vt:lpstr>
      <vt:lpstr>Завтрак. Около 1617г. Государственный Эрмитаж,</vt:lpstr>
      <vt:lpstr>Портрет Оливареса. Около 1617 г</vt:lpstr>
      <vt:lpstr>Портрет Филиппа IV</vt:lpstr>
      <vt:lpstr>Старуха, жарящая яйца. 1618.</vt:lpstr>
      <vt:lpstr>Христос в доме Марты и Марии. 1618.</vt:lpstr>
      <vt:lpstr>Голова девочки. 1618</vt:lpstr>
      <vt:lpstr>Менины. 1656 г</vt:lpstr>
      <vt:lpstr>Продавец воды в Севилье. 1620</vt:lpstr>
      <vt:lpstr>Голова оленя. 1626/27.</vt:lpstr>
      <vt:lpstr>Распятый Христос. 1632.</vt:lpstr>
      <vt:lpstr>Портрет инфанта Дона Фернандо Автрийского (Младшего брата Филиппа IV) на охоте. 1632/33</vt:lpstr>
      <vt:lpstr>Филипп III верхом. 1634/35.</vt:lpstr>
      <vt:lpstr>Аббат Св.Антоний и отшельник Св.Павел. 1635-38.</vt:lpstr>
      <vt:lpstr>Окровавленная одежда Иосифа принесенная Иакову. 1630.</vt:lpstr>
      <vt:lpstr>Карлик с книгой на коленях (Дон Диего де Аседо, ель Примо). 1645.</vt:lpstr>
      <vt:lpstr>Папа Иннокентий Х. 1650.</vt:lpstr>
      <vt:lpstr>Инфанта Маргарита. 1653.</vt:lpstr>
      <vt:lpstr>Инфанта Маргарита. 1636.</vt:lpstr>
      <vt:lpstr>Prince Felipe Prospero. 1659.</vt:lpstr>
      <vt:lpstr>Менины (автопортрет с членами королевской семьи). Фрагмент. 1656/57.</vt:lpstr>
      <vt:lpstr>Карлик Франциско Лезано. 1643-45.</vt:lpstr>
      <vt:lpstr>Сдача Бреды (Фрагмент). 1634/35</vt:lpstr>
      <vt:lpstr>Королева Маргарита верхом. 1634/35.</vt:lpstr>
      <vt:lpstr>Принц Балтазар Карлос с карликом.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Шаварина К.И.</dc:creator>
  <cp:lastModifiedBy>AKSEL_ZT.UA</cp:lastModifiedBy>
  <cp:revision>27</cp:revision>
  <dcterms:created xsi:type="dcterms:W3CDTF">2010-12-12T17:33:32Z</dcterms:created>
  <dcterms:modified xsi:type="dcterms:W3CDTF">2014-02-17T20:54:16Z</dcterms:modified>
</cp:coreProperties>
</file>