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63"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7772FF-114B-4BC9-9B5F-70F6EB219CC8}" type="datetimeFigureOut">
              <a:rPr lang="uk-UA" smtClean="0"/>
              <a:t>05.02.2015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A7772FF-114B-4BC9-9B5F-70F6EB219CC8}" type="datetimeFigureOut">
              <a:rPr lang="uk-UA" smtClean="0"/>
              <a:t>05.02.2015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7772FF-114B-4BC9-9B5F-70F6EB219CC8}" type="datetimeFigureOut">
              <a:rPr lang="uk-UA" smtClean="0"/>
              <a:t>05.02.2015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26ED61-1F3E-4EBB-8289-0B859A517F7D}"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A7772FF-114B-4BC9-9B5F-70F6EB219CC8}" type="datetimeFigureOut">
              <a:rPr lang="uk-UA" smtClean="0"/>
              <a:t>05.02.2015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26ED61-1F3E-4EBB-8289-0B859A517F7D}"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7772FF-114B-4BC9-9B5F-70F6EB219CC8}" type="datetimeFigureOut">
              <a:rPr lang="uk-UA" smtClean="0"/>
              <a:t>05.02.2015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A7772FF-114B-4BC9-9B5F-70F6EB219CC8}" type="datetimeFigureOut">
              <a:rPr lang="uk-UA" smtClean="0"/>
              <a:t>05.02.2015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A26ED61-1F3E-4EBB-8289-0B859A517F7D}"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7772FF-114B-4BC9-9B5F-70F6EB219CC8}" type="datetimeFigureOut">
              <a:rPr lang="uk-UA" smtClean="0"/>
              <a:t>05.02.2015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A7772FF-114B-4BC9-9B5F-70F6EB219CC8}" type="datetimeFigureOut">
              <a:rPr lang="uk-UA" smtClean="0"/>
              <a:t>05.02.2015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A7772FF-114B-4BC9-9B5F-70F6EB219CC8}" type="datetimeFigureOut">
              <a:rPr lang="uk-UA" smtClean="0"/>
              <a:t>05.02.2015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A26ED61-1F3E-4EBB-8289-0B859A517F7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7772FF-114B-4BC9-9B5F-70F6EB219CC8}" type="datetimeFigureOut">
              <a:rPr lang="uk-UA" smtClean="0"/>
              <a:t>05.02.2015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A26ED61-1F3E-4EBB-8289-0B859A517F7D}"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7772FF-114B-4BC9-9B5F-70F6EB219CC8}" type="datetimeFigureOut">
              <a:rPr lang="uk-UA" smtClean="0"/>
              <a:t>05.02.2015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A26ED61-1F3E-4EBB-8289-0B859A517F7D}"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A7772FF-114B-4BC9-9B5F-70F6EB219CC8}" type="datetimeFigureOut">
              <a:rPr lang="uk-UA" smtClean="0"/>
              <a:t>05.02.2015</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A26ED61-1F3E-4EBB-8289-0B859A517F7D}"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08720"/>
            <a:ext cx="8640960" cy="2592288"/>
          </a:xfrm>
        </p:spPr>
        <p:txBody>
          <a:bodyPr>
            <a:noAutofit/>
          </a:bodyPr>
          <a:lstStyle/>
          <a:p>
            <a:r>
              <a:rPr lang="uk-UA" sz="5400" dirty="0" smtClean="0"/>
              <a:t>Залежність мого життя і здоров</a:t>
            </a:r>
            <a:r>
              <a:rPr lang="en-US" sz="5400" dirty="0" smtClean="0"/>
              <a:t>’</a:t>
            </a:r>
            <a:r>
              <a:rPr lang="uk-UA" sz="5400" dirty="0" smtClean="0"/>
              <a:t> я </a:t>
            </a:r>
            <a:r>
              <a:rPr lang="ru-RU" sz="5400" dirty="0" err="1" smtClean="0"/>
              <a:t>від</a:t>
            </a:r>
            <a:r>
              <a:rPr lang="ru-RU" sz="5400" dirty="0" smtClean="0"/>
              <a:t> </a:t>
            </a:r>
            <a:r>
              <a:rPr lang="ru-RU" sz="5400" dirty="0" err="1" smtClean="0"/>
              <a:t>глобальних</a:t>
            </a:r>
            <a:r>
              <a:rPr lang="ru-RU" sz="5400" dirty="0" smtClean="0"/>
              <a:t> проблем</a:t>
            </a:r>
            <a:endParaRPr lang="uk-UA" sz="5400" dirty="0"/>
          </a:p>
        </p:txBody>
      </p:sp>
      <p:sp>
        <p:nvSpPr>
          <p:cNvPr id="3" name="Подзаголовок 2"/>
          <p:cNvSpPr>
            <a:spLocks noGrp="1"/>
          </p:cNvSpPr>
          <p:nvPr>
            <p:ph type="subTitle" idx="1"/>
          </p:nvPr>
        </p:nvSpPr>
        <p:spPr/>
        <p:txBody>
          <a:bodyPr/>
          <a:lstStyle/>
          <a:p>
            <a:r>
              <a:rPr lang="ru-RU" dirty="0"/>
              <a:t> </a:t>
            </a:r>
            <a:r>
              <a:rPr lang="ru-RU" sz="3200" dirty="0" err="1"/>
              <a:t>Здоров'я</a:t>
            </a:r>
            <a:r>
              <a:rPr lang="ru-RU" sz="3200" dirty="0"/>
              <a:t> </a:t>
            </a:r>
            <a:r>
              <a:rPr lang="ru-RU" sz="3200" dirty="0" err="1"/>
              <a:t>дорожче</a:t>
            </a:r>
            <a:r>
              <a:rPr lang="ru-RU" sz="3200" dirty="0"/>
              <a:t> за </a:t>
            </a:r>
            <a:r>
              <a:rPr lang="ru-RU" sz="3200" dirty="0" err="1"/>
              <a:t>багатство</a:t>
            </a:r>
            <a:r>
              <a:rPr lang="ru-RU" sz="3200" dirty="0"/>
              <a:t>.</a:t>
            </a:r>
          </a:p>
          <a:p>
            <a:r>
              <a:rPr lang="ru-RU" sz="3200" dirty="0"/>
              <a:t>(Джон Рей)</a:t>
            </a:r>
            <a:endParaRPr lang="uk-UA" sz="3200" dirty="0"/>
          </a:p>
        </p:txBody>
      </p:sp>
    </p:spTree>
    <p:extLst>
      <p:ext uri="{BB962C8B-B14F-4D97-AF65-F5344CB8AC3E}">
        <p14:creationId xmlns:p14="http://schemas.microsoft.com/office/powerpoint/2010/main" val="12192869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4867" y="1580958"/>
            <a:ext cx="3051861" cy="3450696"/>
          </a:xfrm>
        </p:spPr>
        <p:txBody>
          <a:bodyPr/>
          <a:lstStyle/>
          <a:p>
            <a:r>
              <a:rPr lang="ru-RU" dirty="0" err="1">
                <a:solidFill>
                  <a:schemeClr val="accent2"/>
                </a:solidFill>
              </a:rPr>
              <a:t>Конфлікт</a:t>
            </a:r>
            <a:r>
              <a:rPr lang="ru-RU" dirty="0">
                <a:solidFill>
                  <a:schemeClr val="accent2"/>
                </a:solidFill>
              </a:rPr>
              <a:t> — </a:t>
            </a:r>
            <a:r>
              <a:rPr lang="ru-RU" dirty="0" err="1">
                <a:solidFill>
                  <a:schemeClr val="accent2"/>
                </a:solidFill>
              </a:rPr>
              <a:t>ситуація</a:t>
            </a:r>
            <a:r>
              <a:rPr lang="ru-RU" dirty="0">
                <a:solidFill>
                  <a:schemeClr val="accent2"/>
                </a:solidFill>
              </a:rPr>
              <a:t>, в </a:t>
            </a:r>
            <a:r>
              <a:rPr lang="ru-RU" dirty="0" err="1">
                <a:solidFill>
                  <a:schemeClr val="accent2"/>
                </a:solidFill>
              </a:rPr>
              <a:t>якій</a:t>
            </a:r>
            <a:r>
              <a:rPr lang="ru-RU" dirty="0">
                <a:solidFill>
                  <a:schemeClr val="accent2"/>
                </a:solidFill>
              </a:rPr>
              <a:t> </a:t>
            </a:r>
            <a:r>
              <a:rPr lang="ru-RU" dirty="0" err="1">
                <a:solidFill>
                  <a:schemeClr val="accent2"/>
                </a:solidFill>
              </a:rPr>
              <a:t>кожна</a:t>
            </a:r>
            <a:r>
              <a:rPr lang="ru-RU" dirty="0">
                <a:solidFill>
                  <a:schemeClr val="accent2"/>
                </a:solidFill>
              </a:rPr>
              <a:t> </a:t>
            </a:r>
            <a:r>
              <a:rPr lang="ru-RU" dirty="0" err="1">
                <a:solidFill>
                  <a:schemeClr val="accent2"/>
                </a:solidFill>
              </a:rPr>
              <a:t>зі</a:t>
            </a:r>
            <a:r>
              <a:rPr lang="ru-RU" dirty="0">
                <a:solidFill>
                  <a:schemeClr val="accent2"/>
                </a:solidFill>
              </a:rPr>
              <a:t> </a:t>
            </a:r>
            <a:r>
              <a:rPr lang="ru-RU" dirty="0" err="1">
                <a:solidFill>
                  <a:schemeClr val="accent2"/>
                </a:solidFill>
              </a:rPr>
              <a:t>сторін</a:t>
            </a:r>
            <a:r>
              <a:rPr lang="ru-RU" dirty="0">
                <a:solidFill>
                  <a:schemeClr val="accent2"/>
                </a:solidFill>
              </a:rPr>
              <a:t> </a:t>
            </a:r>
            <a:r>
              <a:rPr lang="ru-RU" dirty="0" err="1">
                <a:solidFill>
                  <a:schemeClr val="accent2"/>
                </a:solidFill>
              </a:rPr>
              <a:t>намагається</a:t>
            </a:r>
            <a:r>
              <a:rPr lang="ru-RU" dirty="0">
                <a:solidFill>
                  <a:schemeClr val="accent2"/>
                </a:solidFill>
              </a:rPr>
              <a:t> </a:t>
            </a:r>
            <a:r>
              <a:rPr lang="ru-RU" dirty="0" err="1">
                <a:solidFill>
                  <a:schemeClr val="accent2"/>
                </a:solidFill>
              </a:rPr>
              <a:t>зайняти</a:t>
            </a:r>
            <a:r>
              <a:rPr lang="ru-RU" dirty="0">
                <a:solidFill>
                  <a:schemeClr val="accent2"/>
                </a:solidFill>
              </a:rPr>
              <a:t> </a:t>
            </a:r>
            <a:r>
              <a:rPr lang="ru-RU" dirty="0" err="1">
                <a:solidFill>
                  <a:schemeClr val="accent2"/>
                </a:solidFill>
              </a:rPr>
              <a:t>позицію</a:t>
            </a:r>
            <a:r>
              <a:rPr lang="ru-RU" dirty="0">
                <a:solidFill>
                  <a:schemeClr val="accent2"/>
                </a:solidFill>
              </a:rPr>
              <a:t> </a:t>
            </a:r>
            <a:r>
              <a:rPr lang="ru-RU" dirty="0" err="1">
                <a:solidFill>
                  <a:schemeClr val="accent2"/>
                </a:solidFill>
              </a:rPr>
              <a:t>несумісну</a:t>
            </a:r>
            <a:r>
              <a:rPr lang="ru-RU" dirty="0">
                <a:solidFill>
                  <a:schemeClr val="accent2"/>
                </a:solidFill>
              </a:rPr>
              <a:t> з </a:t>
            </a:r>
            <a:r>
              <a:rPr lang="ru-RU" dirty="0" err="1">
                <a:solidFill>
                  <a:schemeClr val="accent2"/>
                </a:solidFill>
              </a:rPr>
              <a:t>інтересами</a:t>
            </a:r>
            <a:r>
              <a:rPr lang="ru-RU" dirty="0">
                <a:solidFill>
                  <a:schemeClr val="accent2"/>
                </a:solidFill>
              </a:rPr>
              <a:t> </a:t>
            </a:r>
            <a:r>
              <a:rPr lang="ru-RU" dirty="0" err="1">
                <a:solidFill>
                  <a:schemeClr val="accent2"/>
                </a:solidFill>
              </a:rPr>
              <a:t>іншої</a:t>
            </a:r>
            <a:r>
              <a:rPr lang="ru-RU" dirty="0">
                <a:solidFill>
                  <a:schemeClr val="accent2"/>
                </a:solidFill>
              </a:rPr>
              <a:t> </a:t>
            </a:r>
            <a:r>
              <a:rPr lang="ru-RU" dirty="0" err="1">
                <a:solidFill>
                  <a:schemeClr val="accent2"/>
                </a:solidFill>
              </a:rPr>
              <a:t>сторони</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a:t> </a:t>
            </a:r>
            <a:r>
              <a:rPr lang="uk-UA" dirty="0" err="1"/>
              <a:t>Конфлікти‎</a:t>
            </a:r>
            <a:endParaRPr lang="uk-UA" dirty="0"/>
          </a:p>
        </p:txBody>
      </p:sp>
      <p:pic>
        <p:nvPicPr>
          <p:cNvPr id="9218" name="Picture 2" descr="http://jobs.km.ua/pic/temp/st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484784"/>
            <a:ext cx="463618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893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615472"/>
            <a:ext cx="3555917" cy="4117784"/>
          </a:xfrm>
        </p:spPr>
        <p:txBody>
          <a:bodyPr>
            <a:normAutofit fontScale="92500"/>
          </a:bodyPr>
          <a:lstStyle/>
          <a:p>
            <a:r>
              <a:rPr lang="uk-UA" dirty="0">
                <a:solidFill>
                  <a:schemeClr val="accent2"/>
                </a:solidFill>
              </a:rPr>
              <a:t>Хвороба, або Захворювання — патологічний процес, який проявляється порушеннями морфології (анатомічної, гістологічної будови), обміну речовин чи / та функціонуванням організму (його частин) у людини / тварини. </a:t>
            </a:r>
          </a:p>
        </p:txBody>
      </p:sp>
      <p:sp>
        <p:nvSpPr>
          <p:cNvPr id="3" name="Заголовок 2"/>
          <p:cNvSpPr>
            <a:spLocks noGrp="1"/>
          </p:cNvSpPr>
          <p:nvPr>
            <p:ph type="title"/>
          </p:nvPr>
        </p:nvSpPr>
        <p:spPr/>
        <p:txBody>
          <a:bodyPr/>
          <a:lstStyle/>
          <a:p>
            <a:r>
              <a:rPr lang="uk-UA" dirty="0" smtClean="0"/>
              <a:t>Хвороби</a:t>
            </a:r>
            <a:endParaRPr lang="uk-UA" dirty="0"/>
          </a:p>
        </p:txBody>
      </p:sp>
      <p:pic>
        <p:nvPicPr>
          <p:cNvPr id="10242" name="Picture 2" descr="http://image.tsn.ua/media/images2/original/Jul2009/bf2c228558_1447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16832"/>
            <a:ext cx="40957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4111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268760"/>
            <a:ext cx="4104456" cy="4392488"/>
          </a:xfrm>
        </p:spPr>
        <p:txBody>
          <a:bodyPr>
            <a:normAutofit/>
          </a:bodyPr>
          <a:lstStyle/>
          <a:p>
            <a:r>
              <a:rPr lang="uk-UA" dirty="0">
                <a:solidFill>
                  <a:schemeClr val="accent2"/>
                </a:solidFill>
              </a:rPr>
              <a:t>Корупція (від лат. </a:t>
            </a:r>
            <a:r>
              <a:rPr lang="en-US" dirty="0" err="1">
                <a:solidFill>
                  <a:schemeClr val="accent2"/>
                </a:solidFill>
              </a:rPr>
              <a:t>corrumpere</a:t>
            </a:r>
            <a:r>
              <a:rPr lang="en-US" dirty="0">
                <a:solidFill>
                  <a:schemeClr val="accent2"/>
                </a:solidFill>
              </a:rPr>
              <a:t> — </a:t>
            </a:r>
            <a:r>
              <a:rPr lang="uk-UA" dirty="0">
                <a:solidFill>
                  <a:schemeClr val="accent2"/>
                </a:solidFill>
              </a:rPr>
              <a:t>псувати) — протиправна діяльність, яка полягає у використанні службовими особами їх прав і посадових можливостей для особистого збагачення; підкупність і продажність громадських і політичних діячів.</a:t>
            </a:r>
          </a:p>
        </p:txBody>
      </p:sp>
      <p:sp>
        <p:nvSpPr>
          <p:cNvPr id="3" name="Заголовок 2"/>
          <p:cNvSpPr>
            <a:spLocks noGrp="1"/>
          </p:cNvSpPr>
          <p:nvPr>
            <p:ph type="title"/>
          </p:nvPr>
        </p:nvSpPr>
        <p:spPr/>
        <p:txBody>
          <a:bodyPr/>
          <a:lstStyle/>
          <a:p>
            <a:r>
              <a:rPr lang="uk-UA" dirty="0" err="1"/>
              <a:t>Корупція‎</a:t>
            </a:r>
            <a:endParaRPr lang="uk-UA" dirty="0"/>
          </a:p>
        </p:txBody>
      </p:sp>
      <p:pic>
        <p:nvPicPr>
          <p:cNvPr id="11266" name="Picture 2" descr="http://t1.gstatic.com/images?q=tbn:ANd9GcQnoUy9slskvFnNItxu5HHjJiYg_4Q7UH2AjQJerU3f_P7ayP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556792"/>
            <a:ext cx="352839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81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7869"/>
            <a:ext cx="3461931" cy="3450696"/>
          </a:xfrm>
        </p:spPr>
        <p:txBody>
          <a:bodyPr/>
          <a:lstStyle/>
          <a:p>
            <a:r>
              <a:rPr lang="ru-RU" dirty="0" err="1">
                <a:solidFill>
                  <a:schemeClr val="accent2"/>
                </a:solidFill>
              </a:rPr>
              <a:t>Проститу́ція</a:t>
            </a:r>
            <a:r>
              <a:rPr lang="ru-RU" dirty="0">
                <a:solidFill>
                  <a:schemeClr val="accent2"/>
                </a:solidFill>
              </a:rPr>
              <a:t> в </a:t>
            </a:r>
            <a:r>
              <a:rPr lang="ru-RU" dirty="0" err="1">
                <a:solidFill>
                  <a:schemeClr val="accent2"/>
                </a:solidFill>
              </a:rPr>
              <a:t>Украї́ні</a:t>
            </a:r>
            <a:r>
              <a:rPr lang="ru-RU" dirty="0">
                <a:solidFill>
                  <a:schemeClr val="accent2"/>
                </a:solidFill>
              </a:rPr>
              <a:t> є незаконною, </a:t>
            </a:r>
            <a:r>
              <a:rPr lang="ru-RU" dirty="0" err="1">
                <a:solidFill>
                  <a:schemeClr val="accent2"/>
                </a:solidFill>
              </a:rPr>
              <a:t>проте</a:t>
            </a:r>
            <a:r>
              <a:rPr lang="ru-RU" dirty="0">
                <a:solidFill>
                  <a:schemeClr val="accent2"/>
                </a:solidFill>
              </a:rPr>
              <a:t> широко </a:t>
            </a:r>
            <a:r>
              <a:rPr lang="ru-RU" dirty="0" err="1">
                <a:solidFill>
                  <a:schemeClr val="accent2"/>
                </a:solidFill>
              </a:rPr>
              <a:t>розповсюджена</a:t>
            </a:r>
            <a:r>
              <a:rPr lang="ru-RU" dirty="0">
                <a:solidFill>
                  <a:schemeClr val="accent2"/>
                </a:solidFill>
              </a:rPr>
              <a:t> і в </a:t>
            </a:r>
            <a:r>
              <a:rPr lang="ru-RU" dirty="0" err="1">
                <a:solidFill>
                  <a:schemeClr val="accent2"/>
                </a:solidFill>
              </a:rPr>
              <a:t>значній</a:t>
            </a:r>
            <a:r>
              <a:rPr lang="ru-RU" dirty="0">
                <a:solidFill>
                  <a:schemeClr val="accent2"/>
                </a:solidFill>
              </a:rPr>
              <a:t> </a:t>
            </a:r>
            <a:r>
              <a:rPr lang="ru-RU" dirty="0" err="1">
                <a:solidFill>
                  <a:schemeClr val="accent2"/>
                </a:solidFill>
              </a:rPr>
              <a:t>мірі</a:t>
            </a:r>
            <a:r>
              <a:rPr lang="ru-RU" dirty="0">
                <a:solidFill>
                  <a:schemeClr val="accent2"/>
                </a:solidFill>
              </a:rPr>
              <a:t> </a:t>
            </a:r>
            <a:r>
              <a:rPr lang="ru-RU" dirty="0" err="1">
                <a:solidFill>
                  <a:schemeClr val="accent2"/>
                </a:solidFill>
              </a:rPr>
              <a:t>ігнорується</a:t>
            </a:r>
            <a:r>
              <a:rPr lang="ru-RU" dirty="0">
                <a:solidFill>
                  <a:schemeClr val="accent2"/>
                </a:solidFill>
              </a:rPr>
              <a:t> </a:t>
            </a:r>
            <a:r>
              <a:rPr lang="ru-RU" dirty="0" smtClean="0">
                <a:solidFill>
                  <a:schemeClr val="accent2"/>
                </a:solidFill>
              </a:rPr>
              <a:t>урядом.</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err="1"/>
              <a:t>Проституція‎</a:t>
            </a:r>
            <a:endParaRPr lang="uk-UA" dirty="0"/>
          </a:p>
        </p:txBody>
      </p:sp>
      <p:pic>
        <p:nvPicPr>
          <p:cNvPr id="12290" name="Picture 2" descr="http://myrt.ru/news/uploads/posts/2008-05/1211756011_prodazhnaja-ljub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396044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4285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3888431" cy="4641379"/>
          </a:xfrm>
        </p:spPr>
        <p:txBody>
          <a:bodyPr>
            <a:normAutofit fontScale="85000" lnSpcReduction="10000"/>
          </a:bodyPr>
          <a:lstStyle/>
          <a:p>
            <a:r>
              <a:rPr lang="vi-VN" dirty="0">
                <a:solidFill>
                  <a:schemeClr val="accent2"/>
                </a:solidFill>
              </a:rPr>
              <a:t>Раси́зм — світогляд, а також політичні теорії і практичні дії, що ґрунтуються на расовій дискримінації, на уявленні про поділ людей на біологічно різні групи на основі видимих особливостей зовнішнього вигляду, як-от колір шкіри, структура та колір волосся, риси обличчя, будова тіла тощо, тобто на раси, і різному ставленні до людей та їхніх спільнот залежно від приналежності до цих груп (рас). </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err="1"/>
              <a:t>Расизм‎</a:t>
            </a:r>
            <a:endParaRPr lang="uk-UA" dirty="0"/>
          </a:p>
        </p:txBody>
      </p:sp>
      <p:pic>
        <p:nvPicPr>
          <p:cNvPr id="13314" name="Picture 2" descr="http://transkarpatia.net/uploads/posts/2012-10/135040790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775" y="1484784"/>
            <a:ext cx="4860032"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376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361906"/>
            <a:ext cx="3456384" cy="4155326"/>
          </a:xfrm>
        </p:spPr>
        <p:txBody>
          <a:bodyPr/>
          <a:lstStyle/>
          <a:p>
            <a:r>
              <a:rPr lang="ru-RU" dirty="0" err="1">
                <a:solidFill>
                  <a:schemeClr val="accent2"/>
                </a:solidFill>
              </a:rPr>
              <a:t>Самогу́бство</a:t>
            </a:r>
            <a:r>
              <a:rPr lang="ru-RU" dirty="0">
                <a:solidFill>
                  <a:schemeClr val="accent2"/>
                </a:solidFill>
              </a:rPr>
              <a:t> (</a:t>
            </a:r>
            <a:r>
              <a:rPr lang="ru-RU" dirty="0" err="1">
                <a:solidFill>
                  <a:schemeClr val="accent2"/>
                </a:solidFill>
              </a:rPr>
              <a:t>суїцид</a:t>
            </a:r>
            <a:r>
              <a:rPr lang="ru-RU" dirty="0">
                <a:solidFill>
                  <a:schemeClr val="accent2"/>
                </a:solidFill>
              </a:rPr>
              <a:t>) — </a:t>
            </a:r>
            <a:r>
              <a:rPr lang="ru-RU" dirty="0" err="1">
                <a:solidFill>
                  <a:schemeClr val="accent2"/>
                </a:solidFill>
              </a:rPr>
              <a:t>свідоме</a:t>
            </a:r>
            <a:r>
              <a:rPr lang="ru-RU" dirty="0">
                <a:solidFill>
                  <a:schemeClr val="accent2"/>
                </a:solidFill>
              </a:rPr>
              <a:t> </a:t>
            </a:r>
            <a:r>
              <a:rPr lang="ru-RU" dirty="0" err="1">
                <a:solidFill>
                  <a:schemeClr val="accent2"/>
                </a:solidFill>
              </a:rPr>
              <a:t>самостійне</a:t>
            </a:r>
            <a:r>
              <a:rPr lang="ru-RU" dirty="0">
                <a:solidFill>
                  <a:schemeClr val="accent2"/>
                </a:solidFill>
              </a:rPr>
              <a:t> </a:t>
            </a:r>
            <a:r>
              <a:rPr lang="ru-RU" dirty="0" err="1">
                <a:solidFill>
                  <a:schemeClr val="accent2"/>
                </a:solidFill>
              </a:rPr>
              <a:t>позбавлення</a:t>
            </a:r>
            <a:r>
              <a:rPr lang="ru-RU" dirty="0">
                <a:solidFill>
                  <a:schemeClr val="accent2"/>
                </a:solidFill>
              </a:rPr>
              <a:t> себе </a:t>
            </a:r>
            <a:r>
              <a:rPr lang="ru-RU" dirty="0" err="1">
                <a:solidFill>
                  <a:schemeClr val="accent2"/>
                </a:solidFill>
              </a:rPr>
              <a:t>життя</a:t>
            </a:r>
            <a:r>
              <a:rPr lang="ru-RU" dirty="0">
                <a:solidFill>
                  <a:schemeClr val="accent2"/>
                </a:solidFill>
              </a:rPr>
              <a:t>, </a:t>
            </a:r>
            <a:r>
              <a:rPr lang="ru-RU" dirty="0" err="1">
                <a:solidFill>
                  <a:schemeClr val="accent2"/>
                </a:solidFill>
              </a:rPr>
              <a:t>спричинене</a:t>
            </a:r>
            <a:r>
              <a:rPr lang="ru-RU" dirty="0">
                <a:solidFill>
                  <a:schemeClr val="accent2"/>
                </a:solidFill>
              </a:rPr>
              <a:t> </a:t>
            </a:r>
            <a:r>
              <a:rPr lang="ru-RU" dirty="0" err="1">
                <a:solidFill>
                  <a:schemeClr val="accent2"/>
                </a:solidFill>
              </a:rPr>
              <a:t>своєю</a:t>
            </a:r>
            <a:r>
              <a:rPr lang="ru-RU" dirty="0">
                <a:solidFill>
                  <a:schemeClr val="accent2"/>
                </a:solidFill>
              </a:rPr>
              <a:t> </a:t>
            </a:r>
            <a:r>
              <a:rPr lang="ru-RU" dirty="0" err="1">
                <a:solidFill>
                  <a:schemeClr val="accent2"/>
                </a:solidFill>
              </a:rPr>
              <a:t>безпосередньою</a:t>
            </a:r>
            <a:r>
              <a:rPr lang="ru-RU" dirty="0">
                <a:solidFill>
                  <a:schemeClr val="accent2"/>
                </a:solidFill>
              </a:rPr>
              <a:t>, </a:t>
            </a:r>
            <a:r>
              <a:rPr lang="ru-RU" dirty="0" err="1">
                <a:solidFill>
                  <a:schemeClr val="accent2"/>
                </a:solidFill>
              </a:rPr>
              <a:t>умисною</a:t>
            </a:r>
            <a:r>
              <a:rPr lang="ru-RU" dirty="0">
                <a:solidFill>
                  <a:schemeClr val="accent2"/>
                </a:solidFill>
              </a:rPr>
              <a:t> і </a:t>
            </a:r>
            <a:r>
              <a:rPr lang="ru-RU" dirty="0" err="1">
                <a:solidFill>
                  <a:schemeClr val="accent2"/>
                </a:solidFill>
              </a:rPr>
              <a:t>бажаною</a:t>
            </a:r>
            <a:r>
              <a:rPr lang="ru-RU" dirty="0">
                <a:solidFill>
                  <a:schemeClr val="accent2"/>
                </a:solidFill>
              </a:rPr>
              <a:t> </a:t>
            </a:r>
            <a:r>
              <a:rPr lang="ru-RU" dirty="0" err="1">
                <a:solidFill>
                  <a:schemeClr val="accent2"/>
                </a:solidFill>
              </a:rPr>
              <a:t>дією</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err="1"/>
              <a:t>Самогубство‎</a:t>
            </a:r>
            <a:endParaRPr lang="uk-UA" dirty="0"/>
          </a:p>
        </p:txBody>
      </p:sp>
      <p:pic>
        <p:nvPicPr>
          <p:cNvPr id="14338" name="Picture 2" descr="http://provolyn.com/sites/default/files/styles/800xxs/public/images/news/u10/2011-09-07/v-krivom-roge---volna-samoubiystv_main_1311684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1484784"/>
            <a:ext cx="477653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548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484784"/>
            <a:ext cx="3312368" cy="4176464"/>
          </a:xfrm>
        </p:spPr>
        <p:txBody>
          <a:bodyPr>
            <a:normAutofit/>
          </a:bodyPr>
          <a:lstStyle/>
          <a:p>
            <a:r>
              <a:rPr lang="uk-UA" dirty="0">
                <a:solidFill>
                  <a:schemeClr val="accent2"/>
                </a:solidFill>
              </a:rPr>
              <a:t>Техногенна катастрофа (англ. </a:t>
            </a:r>
            <a:r>
              <a:rPr lang="en-US" dirty="0">
                <a:solidFill>
                  <a:schemeClr val="accent2"/>
                </a:solidFill>
              </a:rPr>
              <a:t>Industrial disaster) - </a:t>
            </a:r>
            <a:r>
              <a:rPr lang="uk-UA" dirty="0">
                <a:solidFill>
                  <a:schemeClr val="accent2"/>
                </a:solidFill>
              </a:rPr>
              <a:t>велика аварія на техногенному об'єкті, що тягне за собою масову загибель людей і навіть екологічну катастрофу.</a:t>
            </a:r>
          </a:p>
        </p:txBody>
      </p:sp>
      <p:sp>
        <p:nvSpPr>
          <p:cNvPr id="3" name="Заголовок 2"/>
          <p:cNvSpPr>
            <a:spLocks noGrp="1"/>
          </p:cNvSpPr>
          <p:nvPr>
            <p:ph type="title"/>
          </p:nvPr>
        </p:nvSpPr>
        <p:spPr/>
        <p:txBody>
          <a:bodyPr/>
          <a:lstStyle/>
          <a:p>
            <a:r>
              <a:rPr lang="uk-UA" dirty="0"/>
              <a:t>Техногенні </a:t>
            </a:r>
            <a:r>
              <a:rPr lang="uk-UA" dirty="0" err="1"/>
              <a:t>катастрофи‎</a:t>
            </a:r>
            <a:endParaRPr lang="uk-UA" dirty="0"/>
          </a:p>
        </p:txBody>
      </p:sp>
      <p:pic>
        <p:nvPicPr>
          <p:cNvPr id="15362" name="Picture 2" descr="http://www.greenparty.ua/files/431/373/h_3953157_tanker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0808"/>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411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1" y="1772816"/>
            <a:ext cx="3096344" cy="4353347"/>
          </a:xfrm>
        </p:spPr>
        <p:txBody>
          <a:bodyPr/>
          <a:lstStyle/>
          <a:p>
            <a:r>
              <a:rPr lang="uk-UA" dirty="0" err="1">
                <a:solidFill>
                  <a:schemeClr val="accent2"/>
                </a:solidFill>
              </a:rPr>
              <a:t>Гастарбайтер</a:t>
            </a:r>
            <a:r>
              <a:rPr lang="uk-UA" dirty="0">
                <a:solidFill>
                  <a:schemeClr val="accent2"/>
                </a:solidFill>
              </a:rPr>
              <a:t> (нім. </a:t>
            </a:r>
            <a:r>
              <a:rPr lang="en-US" dirty="0" err="1">
                <a:solidFill>
                  <a:schemeClr val="accent2"/>
                </a:solidFill>
              </a:rPr>
              <a:t>Gastarbeiter</a:t>
            </a:r>
            <a:r>
              <a:rPr lang="en-US" dirty="0">
                <a:solidFill>
                  <a:schemeClr val="accent2"/>
                </a:solidFill>
              </a:rPr>
              <a:t>, </a:t>
            </a:r>
            <a:r>
              <a:rPr lang="uk-UA" dirty="0">
                <a:solidFill>
                  <a:schemeClr val="accent2"/>
                </a:solidFill>
              </a:rPr>
              <a:t>дослівно: гість-працівник (нім. </a:t>
            </a:r>
            <a:r>
              <a:rPr lang="en-US" dirty="0" err="1">
                <a:solidFill>
                  <a:schemeClr val="accent2"/>
                </a:solidFill>
              </a:rPr>
              <a:t>Gast</a:t>
            </a:r>
            <a:r>
              <a:rPr lang="en-US" dirty="0">
                <a:solidFill>
                  <a:schemeClr val="accent2"/>
                </a:solidFill>
              </a:rPr>
              <a:t> + </a:t>
            </a:r>
            <a:r>
              <a:rPr lang="en-US" dirty="0" err="1">
                <a:solidFill>
                  <a:schemeClr val="accent2"/>
                </a:solidFill>
              </a:rPr>
              <a:t>Arbeiter</a:t>
            </a:r>
            <a:r>
              <a:rPr lang="en-US" dirty="0">
                <a:solidFill>
                  <a:schemeClr val="accent2"/>
                </a:solidFill>
              </a:rPr>
              <a:t>)) — </a:t>
            </a:r>
            <a:r>
              <a:rPr lang="uk-UA" dirty="0">
                <a:solidFill>
                  <a:schemeClr val="accent2"/>
                </a:solidFill>
              </a:rPr>
              <a:t>жаргонізм, що означає іноземця, що працює за тимчасовим наймом.</a:t>
            </a:r>
          </a:p>
        </p:txBody>
      </p:sp>
      <p:sp>
        <p:nvSpPr>
          <p:cNvPr id="3" name="Заголовок 2"/>
          <p:cNvSpPr>
            <a:spLocks noGrp="1"/>
          </p:cNvSpPr>
          <p:nvPr>
            <p:ph type="title"/>
          </p:nvPr>
        </p:nvSpPr>
        <p:spPr/>
        <p:txBody>
          <a:bodyPr/>
          <a:lstStyle/>
          <a:p>
            <a:r>
              <a:rPr lang="uk-UA" dirty="0" err="1" smtClean="0"/>
              <a:t>Гастарбайтерство</a:t>
            </a:r>
            <a:endParaRPr lang="uk-UA" dirty="0"/>
          </a:p>
        </p:txBody>
      </p:sp>
      <p:pic>
        <p:nvPicPr>
          <p:cNvPr id="16386" name="Picture 2" descr="Bundesarchiv Bild 183-1990-1030-006, Gera, vietnamesischer Straßenhänd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00807"/>
            <a:ext cx="3960440" cy="497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3594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84784"/>
            <a:ext cx="3555917" cy="4641379"/>
          </a:xfrm>
        </p:spPr>
        <p:txBody>
          <a:bodyPr>
            <a:normAutofit/>
          </a:bodyPr>
          <a:lstStyle/>
          <a:p>
            <a:r>
              <a:rPr lang="vi-VN" dirty="0">
                <a:solidFill>
                  <a:schemeClr val="accent2"/>
                </a:solidFill>
              </a:rPr>
              <a:t>Або́рт (лат. </a:t>
            </a:r>
            <a:r>
              <a:rPr lang="en-US" dirty="0" err="1">
                <a:solidFill>
                  <a:schemeClr val="accent2"/>
                </a:solidFill>
              </a:rPr>
              <a:t>abortus</a:t>
            </a:r>
            <a:r>
              <a:rPr lang="en-US" dirty="0">
                <a:solidFill>
                  <a:schemeClr val="accent2"/>
                </a:solidFill>
              </a:rPr>
              <a:t> — </a:t>
            </a:r>
            <a:r>
              <a:rPr lang="vi-VN" dirty="0">
                <a:solidFill>
                  <a:schemeClr val="accent2"/>
                </a:solidFill>
              </a:rPr>
              <a:t>викидень) — переривання життя зачатої, але ще не народженої дитини, внаслідок якого настає переривання вагітності, і видалення її з матки до того, як дитина зможе жити самостійно. </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smtClean="0"/>
              <a:t>Аборт</a:t>
            </a:r>
            <a:endParaRPr lang="uk-U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36" y="1700808"/>
            <a:ext cx="43719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3675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1916832"/>
            <a:ext cx="3384376" cy="4209331"/>
          </a:xfrm>
        </p:spPr>
        <p:txBody>
          <a:bodyPr>
            <a:normAutofit fontScale="92500" lnSpcReduction="10000"/>
          </a:bodyPr>
          <a:lstStyle/>
          <a:p>
            <a:r>
              <a:rPr lang="ru-RU" dirty="0" err="1">
                <a:solidFill>
                  <a:schemeClr val="accent2"/>
                </a:solidFill>
              </a:rPr>
              <a:t>Забру́днення</a:t>
            </a:r>
            <a:r>
              <a:rPr lang="ru-RU" dirty="0">
                <a:solidFill>
                  <a:schemeClr val="accent2"/>
                </a:solidFill>
              </a:rPr>
              <a:t> — </a:t>
            </a:r>
            <a:r>
              <a:rPr lang="ru-RU" dirty="0" err="1">
                <a:solidFill>
                  <a:schemeClr val="accent2"/>
                </a:solidFill>
              </a:rPr>
              <a:t>привнесення</a:t>
            </a:r>
            <a:r>
              <a:rPr lang="ru-RU" dirty="0">
                <a:solidFill>
                  <a:schemeClr val="accent2"/>
                </a:solidFill>
              </a:rPr>
              <a:t> в природно-</a:t>
            </a:r>
            <a:r>
              <a:rPr lang="ru-RU" dirty="0" err="1">
                <a:solidFill>
                  <a:schemeClr val="accent2"/>
                </a:solidFill>
              </a:rPr>
              <a:t>антропогенне</a:t>
            </a:r>
            <a:r>
              <a:rPr lang="ru-RU" dirty="0">
                <a:solidFill>
                  <a:schemeClr val="accent2"/>
                </a:solidFill>
              </a:rPr>
              <a:t> </a:t>
            </a:r>
            <a:r>
              <a:rPr lang="ru-RU" dirty="0" err="1">
                <a:solidFill>
                  <a:schemeClr val="accent2"/>
                </a:solidFill>
              </a:rPr>
              <a:t>середовище</a:t>
            </a:r>
            <a:r>
              <a:rPr lang="ru-RU" dirty="0">
                <a:solidFill>
                  <a:schemeClr val="accent2"/>
                </a:solidFill>
              </a:rPr>
              <a:t>, </a:t>
            </a:r>
            <a:r>
              <a:rPr lang="ru-RU" dirty="0" err="1">
                <a:solidFill>
                  <a:schemeClr val="accent2"/>
                </a:solidFill>
              </a:rPr>
              <a:t>виникнення</a:t>
            </a:r>
            <a:r>
              <a:rPr lang="ru-RU" dirty="0">
                <a:solidFill>
                  <a:schemeClr val="accent2"/>
                </a:solidFill>
              </a:rPr>
              <a:t> в </a:t>
            </a:r>
            <a:r>
              <a:rPr lang="ru-RU" dirty="0" err="1">
                <a:solidFill>
                  <a:schemeClr val="accent2"/>
                </a:solidFill>
              </a:rPr>
              <a:t>ньому</a:t>
            </a:r>
            <a:r>
              <a:rPr lang="ru-RU" dirty="0">
                <a:solidFill>
                  <a:schemeClr val="accent2"/>
                </a:solidFill>
              </a:rPr>
              <a:t> </a:t>
            </a:r>
            <a:r>
              <a:rPr lang="ru-RU" dirty="0" err="1">
                <a:solidFill>
                  <a:schemeClr val="accent2"/>
                </a:solidFill>
              </a:rPr>
              <a:t>нових</a:t>
            </a:r>
            <a:r>
              <a:rPr lang="ru-RU" dirty="0">
                <a:solidFill>
                  <a:schemeClr val="accent2"/>
                </a:solidFill>
              </a:rPr>
              <a:t>, не </a:t>
            </a:r>
            <a:r>
              <a:rPr lang="ru-RU" dirty="0" err="1">
                <a:solidFill>
                  <a:schemeClr val="accent2"/>
                </a:solidFill>
              </a:rPr>
              <a:t>характерних</a:t>
            </a:r>
            <a:r>
              <a:rPr lang="ru-RU" dirty="0">
                <a:solidFill>
                  <a:schemeClr val="accent2"/>
                </a:solidFill>
              </a:rPr>
              <a:t> для </a:t>
            </a:r>
            <a:r>
              <a:rPr lang="ru-RU" dirty="0" err="1">
                <a:solidFill>
                  <a:schemeClr val="accent2"/>
                </a:solidFill>
              </a:rPr>
              <a:t>середовища</a:t>
            </a:r>
            <a:r>
              <a:rPr lang="ru-RU" dirty="0">
                <a:solidFill>
                  <a:schemeClr val="accent2"/>
                </a:solidFill>
              </a:rPr>
              <a:t> </a:t>
            </a:r>
            <a:r>
              <a:rPr lang="ru-RU" dirty="0" err="1">
                <a:solidFill>
                  <a:schemeClr val="accent2"/>
                </a:solidFill>
              </a:rPr>
              <a:t>фізичних</a:t>
            </a:r>
            <a:r>
              <a:rPr lang="ru-RU" dirty="0">
                <a:solidFill>
                  <a:schemeClr val="accent2"/>
                </a:solidFill>
              </a:rPr>
              <a:t>, </a:t>
            </a:r>
            <a:r>
              <a:rPr lang="ru-RU" dirty="0" err="1">
                <a:solidFill>
                  <a:schemeClr val="accent2"/>
                </a:solidFill>
              </a:rPr>
              <a:t>хімічних</a:t>
            </a:r>
            <a:r>
              <a:rPr lang="ru-RU" dirty="0">
                <a:solidFill>
                  <a:schemeClr val="accent2"/>
                </a:solidFill>
              </a:rPr>
              <a:t>, </a:t>
            </a:r>
            <a:r>
              <a:rPr lang="ru-RU" dirty="0" err="1">
                <a:solidFill>
                  <a:schemeClr val="accent2"/>
                </a:solidFill>
              </a:rPr>
              <a:t>біологічних</a:t>
            </a:r>
            <a:r>
              <a:rPr lang="ru-RU" dirty="0">
                <a:solidFill>
                  <a:schemeClr val="accent2"/>
                </a:solidFill>
              </a:rPr>
              <a:t> </a:t>
            </a:r>
            <a:r>
              <a:rPr lang="ru-RU" dirty="0" err="1">
                <a:solidFill>
                  <a:schemeClr val="accent2"/>
                </a:solidFill>
              </a:rPr>
              <a:t>речовин</a:t>
            </a:r>
            <a:r>
              <a:rPr lang="ru-RU" dirty="0">
                <a:solidFill>
                  <a:schemeClr val="accent2"/>
                </a:solidFill>
              </a:rPr>
              <a:t>, </a:t>
            </a:r>
            <a:r>
              <a:rPr lang="ru-RU" dirty="0" err="1">
                <a:solidFill>
                  <a:schemeClr val="accent2"/>
                </a:solidFill>
              </a:rPr>
              <a:t>агентів</a:t>
            </a:r>
            <a:r>
              <a:rPr lang="ru-RU" dirty="0">
                <a:solidFill>
                  <a:schemeClr val="accent2"/>
                </a:solidFill>
              </a:rPr>
              <a:t>, </a:t>
            </a:r>
            <a:r>
              <a:rPr lang="ru-RU" dirty="0" err="1">
                <a:solidFill>
                  <a:schemeClr val="accent2"/>
                </a:solidFill>
              </a:rPr>
              <a:t>які</a:t>
            </a:r>
            <a:r>
              <a:rPr lang="ru-RU" dirty="0">
                <a:solidFill>
                  <a:schemeClr val="accent2"/>
                </a:solidFill>
              </a:rPr>
              <a:t> негативно </a:t>
            </a:r>
            <a:r>
              <a:rPr lang="ru-RU" dirty="0" err="1">
                <a:solidFill>
                  <a:schemeClr val="accent2"/>
                </a:solidFill>
              </a:rPr>
              <a:t>впливають</a:t>
            </a:r>
            <a:r>
              <a:rPr lang="ru-RU" dirty="0">
                <a:solidFill>
                  <a:schemeClr val="accent2"/>
                </a:solidFill>
              </a:rPr>
              <a:t> на </a:t>
            </a:r>
            <a:r>
              <a:rPr lang="ru-RU" dirty="0" err="1">
                <a:solidFill>
                  <a:schemeClr val="accent2"/>
                </a:solidFill>
              </a:rPr>
              <a:t>людину</a:t>
            </a:r>
            <a:r>
              <a:rPr lang="ru-RU" dirty="0">
                <a:solidFill>
                  <a:schemeClr val="accent2"/>
                </a:solidFill>
              </a:rPr>
              <a:t> і </a:t>
            </a:r>
            <a:r>
              <a:rPr lang="ru-RU" dirty="0" err="1">
                <a:solidFill>
                  <a:schemeClr val="accent2"/>
                </a:solidFill>
              </a:rPr>
              <a:t>живі</a:t>
            </a:r>
            <a:r>
              <a:rPr lang="ru-RU" dirty="0">
                <a:solidFill>
                  <a:schemeClr val="accent2"/>
                </a:solidFill>
              </a:rPr>
              <a:t> </a:t>
            </a:r>
            <a:r>
              <a:rPr lang="ru-RU" dirty="0" err="1">
                <a:solidFill>
                  <a:schemeClr val="accent2"/>
                </a:solidFill>
              </a:rPr>
              <a:t>організми</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normAutofit/>
          </a:bodyPr>
          <a:lstStyle/>
          <a:p>
            <a:r>
              <a:rPr lang="vi-VN" dirty="0"/>
              <a:t>Забру́днення</a:t>
            </a:r>
            <a:endParaRPr lang="uk-UA" dirty="0"/>
          </a:p>
        </p:txBody>
      </p:sp>
      <p:pic>
        <p:nvPicPr>
          <p:cNvPr id="18434" name="Picture 2" descr="http://newodessa.com.ua/_fr/0/7334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1340768"/>
            <a:ext cx="4796769"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061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p:cNvSpPr>
            <a:spLocks noGrp="1"/>
          </p:cNvSpPr>
          <p:nvPr>
            <p:ph idx="1"/>
          </p:nvPr>
        </p:nvSpPr>
        <p:spPr>
          <a:xfrm>
            <a:off x="0" y="1585384"/>
            <a:ext cx="3826768" cy="4579920"/>
          </a:xfrm>
        </p:spPr>
        <p:txBody>
          <a:bodyPr>
            <a:normAutofit lnSpcReduction="10000"/>
          </a:bodyPr>
          <a:lstStyle/>
          <a:p>
            <a:r>
              <a:rPr lang="vi-VN" dirty="0">
                <a:solidFill>
                  <a:schemeClr val="accent2"/>
                </a:solidFill>
              </a:rPr>
              <a:t>Інвалі́дність — соціальна недостатність внаслідок обмеження життєдіяльності людини, яка викликана порушенням здоров'я зі стійким розладом функцій організму, що призводить до необхідності соціального захисту і допомоги.</a:t>
            </a:r>
            <a:endParaRPr lang="uk-UA" dirty="0">
              <a:solidFill>
                <a:schemeClr val="accent2"/>
              </a:solidFill>
            </a:endParaRPr>
          </a:p>
        </p:txBody>
      </p:sp>
      <p:sp>
        <p:nvSpPr>
          <p:cNvPr id="7" name="Заголовок 6"/>
          <p:cNvSpPr>
            <a:spLocks noGrp="1"/>
          </p:cNvSpPr>
          <p:nvPr>
            <p:ph type="title"/>
          </p:nvPr>
        </p:nvSpPr>
        <p:spPr/>
        <p:txBody>
          <a:bodyPr>
            <a:normAutofit fontScale="90000"/>
          </a:bodyPr>
          <a:lstStyle/>
          <a:p>
            <a:r>
              <a:rPr lang="uk-UA" dirty="0"/>
              <a:t>Інвалідність</a:t>
            </a:r>
            <a:br>
              <a:rPr lang="uk-UA" dirty="0"/>
            </a:br>
            <a:endParaRPr lang="uk-UA" dirty="0"/>
          </a:p>
        </p:txBody>
      </p:sp>
      <p:sp>
        <p:nvSpPr>
          <p:cNvPr id="15" name="Заголовок 6"/>
          <p:cNvSpPr txBox="1">
            <a:spLocks/>
          </p:cNvSpPr>
          <p:nvPr/>
        </p:nvSpPr>
        <p:spPr>
          <a:xfrm>
            <a:off x="395536" y="332656"/>
            <a:ext cx="8229600" cy="125272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mtClean="0"/>
              <a:t/>
            </a:r>
            <a:br>
              <a:rPr lang="uk-UA" smtClean="0"/>
            </a:br>
            <a:endParaRPr lang="uk-UA" dirty="0"/>
          </a:p>
        </p:txBody>
      </p:sp>
      <p:sp>
        <p:nvSpPr>
          <p:cNvPr id="14" name="Прямоугольник 13"/>
          <p:cNvSpPr/>
          <p:nvPr/>
        </p:nvSpPr>
        <p:spPr>
          <a:xfrm>
            <a:off x="-540568" y="2564904"/>
            <a:ext cx="183793" cy="3416320"/>
          </a:xfrm>
          <a:prstGeom prst="rect">
            <a:avLst/>
          </a:prstGeom>
        </p:spPr>
        <p:txBody>
          <a:bodyPr wrap="square">
            <a:spAutoFit/>
          </a:bodyPr>
          <a:lstStyle/>
          <a:p>
            <a:r>
              <a:rPr lang="uk-UA" dirty="0" smtClean="0"/>
              <a:t>Інвалідність</a:t>
            </a:r>
            <a:endParaRPr lang="uk-UA" dirty="0"/>
          </a:p>
        </p:txBody>
      </p:sp>
      <p:pic>
        <p:nvPicPr>
          <p:cNvPr id="1028" name="Picture 4" descr="http://lvivmama.com.ua/wp-content/uploads/2011/05/%D0%B4%D1%96%D1%82%D0%B8-%D1%96%D0%BD%D0%B2%D0%B0%D0%BB%D1%96%D0%B4%D0%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1645268"/>
            <a:ext cx="4727825" cy="488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52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a:solidFill>
                  <a:schemeClr val="accent2"/>
                </a:solidFill>
              </a:rPr>
              <a:t>Електромагнітне</a:t>
            </a:r>
            <a:r>
              <a:rPr lang="ru-RU" dirty="0">
                <a:solidFill>
                  <a:schemeClr val="accent2"/>
                </a:solidFill>
              </a:rPr>
              <a:t> </a:t>
            </a:r>
            <a:r>
              <a:rPr lang="ru-RU" dirty="0" err="1">
                <a:solidFill>
                  <a:schemeClr val="accent2"/>
                </a:solidFill>
              </a:rPr>
              <a:t>забруднення</a:t>
            </a:r>
            <a:endParaRPr lang="ru-RU" dirty="0">
              <a:solidFill>
                <a:schemeClr val="accent2"/>
              </a:solidFill>
            </a:endParaRPr>
          </a:p>
          <a:p>
            <a:r>
              <a:rPr lang="ru-RU" dirty="0" err="1">
                <a:solidFill>
                  <a:schemeClr val="accent2"/>
                </a:solidFill>
              </a:rPr>
              <a:t>Шумове</a:t>
            </a:r>
            <a:r>
              <a:rPr lang="ru-RU" dirty="0">
                <a:solidFill>
                  <a:schemeClr val="accent2"/>
                </a:solidFill>
              </a:rPr>
              <a:t> </a:t>
            </a:r>
            <a:r>
              <a:rPr lang="ru-RU" dirty="0" err="1">
                <a:solidFill>
                  <a:schemeClr val="accent2"/>
                </a:solidFill>
              </a:rPr>
              <a:t>забруднення</a:t>
            </a:r>
            <a:endParaRPr lang="ru-RU" dirty="0">
              <a:solidFill>
                <a:schemeClr val="accent2"/>
              </a:solidFill>
            </a:endParaRPr>
          </a:p>
          <a:p>
            <a:r>
              <a:rPr lang="ru-RU" dirty="0" err="1">
                <a:solidFill>
                  <a:schemeClr val="accent2"/>
                </a:solidFill>
              </a:rPr>
              <a:t>Локальне</a:t>
            </a:r>
            <a:r>
              <a:rPr lang="ru-RU" dirty="0">
                <a:solidFill>
                  <a:schemeClr val="accent2"/>
                </a:solidFill>
              </a:rPr>
              <a:t> </a:t>
            </a:r>
            <a:r>
              <a:rPr lang="ru-RU" dirty="0" err="1">
                <a:solidFill>
                  <a:schemeClr val="accent2"/>
                </a:solidFill>
              </a:rPr>
              <a:t>забруднення</a:t>
            </a:r>
            <a:endParaRPr lang="ru-RU" dirty="0">
              <a:solidFill>
                <a:schemeClr val="accent2"/>
              </a:solidFill>
            </a:endParaRPr>
          </a:p>
          <a:p>
            <a:r>
              <a:rPr lang="ru-RU" dirty="0" err="1">
                <a:solidFill>
                  <a:schemeClr val="accent2"/>
                </a:solidFill>
              </a:rPr>
              <a:t>Вихлопні</a:t>
            </a:r>
            <a:r>
              <a:rPr lang="ru-RU" dirty="0">
                <a:solidFill>
                  <a:schemeClr val="accent2"/>
                </a:solidFill>
              </a:rPr>
              <a:t> гази</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smtClean="0"/>
              <a:t>Види забруднень</a:t>
            </a:r>
            <a:endParaRPr lang="uk-UA" dirty="0"/>
          </a:p>
        </p:txBody>
      </p:sp>
    </p:spTree>
    <p:extLst>
      <p:ext uri="{BB962C8B-B14F-4D97-AF65-F5344CB8AC3E}">
        <p14:creationId xmlns:p14="http://schemas.microsoft.com/office/powerpoint/2010/main" val="3377644839"/>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00808"/>
            <a:ext cx="4032447" cy="4785395"/>
          </a:xfrm>
        </p:spPr>
        <p:txBody>
          <a:bodyPr>
            <a:normAutofit fontScale="92500"/>
          </a:bodyPr>
          <a:lstStyle/>
          <a:p>
            <a:r>
              <a:rPr lang="uk-UA" dirty="0" smtClean="0">
                <a:solidFill>
                  <a:schemeClr val="accent2"/>
                </a:solidFill>
              </a:rPr>
              <a:t>Електромагнітне </a:t>
            </a:r>
            <a:r>
              <a:rPr lang="uk-UA" dirty="0">
                <a:solidFill>
                  <a:schemeClr val="accent2"/>
                </a:solidFill>
              </a:rPr>
              <a:t>забруднення – це різновид антропогенного або природного фізичного забруднення, що виникає при модифікації електромагнітних властивостей середовища (під дією ліній електропередач (ЛЕП) високої напруги, роботи деяких промислових установок, природних явищ – магнітних </a:t>
            </a:r>
            <a:r>
              <a:rPr lang="uk-UA" dirty="0" err="1">
                <a:solidFill>
                  <a:schemeClr val="accent2"/>
                </a:solidFill>
              </a:rPr>
              <a:t>бурь</a:t>
            </a:r>
            <a:r>
              <a:rPr lang="uk-UA" dirty="0">
                <a:solidFill>
                  <a:schemeClr val="accent2"/>
                </a:solidFill>
              </a:rPr>
              <a:t> і ін.).</a:t>
            </a:r>
          </a:p>
        </p:txBody>
      </p:sp>
      <p:sp>
        <p:nvSpPr>
          <p:cNvPr id="3" name="Заголовок 2"/>
          <p:cNvSpPr>
            <a:spLocks noGrp="1"/>
          </p:cNvSpPr>
          <p:nvPr>
            <p:ph type="title"/>
          </p:nvPr>
        </p:nvSpPr>
        <p:spPr/>
        <p:txBody>
          <a:bodyPr>
            <a:normAutofit fontScale="90000"/>
          </a:bodyPr>
          <a:lstStyle/>
          <a:p>
            <a:r>
              <a:rPr lang="uk-UA" dirty="0"/>
              <a:t>Електромагнітне забруднення</a:t>
            </a:r>
            <a:br>
              <a:rPr lang="uk-UA" dirty="0"/>
            </a:br>
            <a:endParaRPr lang="uk-UA" dirty="0"/>
          </a:p>
        </p:txBody>
      </p:sp>
      <p:pic>
        <p:nvPicPr>
          <p:cNvPr id="19458" name="Picture 2" descr="http://znaimo.com.ua/images/rubase_2_1284064208_5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191" y="1556792"/>
            <a:ext cx="393643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9765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1844824"/>
            <a:ext cx="83164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p:txBody>
          <a:bodyPr>
            <a:normAutofit fontScale="90000"/>
          </a:bodyPr>
          <a:lstStyle/>
          <a:p>
            <a:r>
              <a:rPr lang="uk-UA" dirty="0"/>
              <a:t>Шумове забруднення</a:t>
            </a:r>
            <a:br>
              <a:rPr lang="uk-UA" dirty="0"/>
            </a:br>
            <a:endParaRPr lang="uk-UA" dirty="0"/>
          </a:p>
        </p:txBody>
      </p:sp>
      <p:sp>
        <p:nvSpPr>
          <p:cNvPr id="6" name="Прямоугольник 5"/>
          <p:cNvSpPr/>
          <p:nvPr/>
        </p:nvSpPr>
        <p:spPr>
          <a:xfrm>
            <a:off x="395536" y="1700808"/>
            <a:ext cx="3240360" cy="4401205"/>
          </a:xfrm>
          <a:prstGeom prst="rect">
            <a:avLst/>
          </a:prstGeom>
        </p:spPr>
        <p:txBody>
          <a:bodyPr wrap="square">
            <a:spAutoFit/>
          </a:bodyPr>
          <a:lstStyle/>
          <a:p>
            <a:r>
              <a:rPr lang="ru-RU" sz="2800" dirty="0" err="1" smtClean="0">
                <a:solidFill>
                  <a:schemeClr val="accent2"/>
                </a:solidFill>
              </a:rPr>
              <a:t>Шумове</a:t>
            </a:r>
            <a:r>
              <a:rPr lang="ru-RU" sz="2800" dirty="0" smtClean="0">
                <a:solidFill>
                  <a:schemeClr val="accent2"/>
                </a:solidFill>
              </a:rPr>
              <a:t> </a:t>
            </a:r>
            <a:r>
              <a:rPr lang="ru-RU" sz="2800" dirty="0" err="1" smtClean="0">
                <a:solidFill>
                  <a:schemeClr val="accent2"/>
                </a:solidFill>
              </a:rPr>
              <a:t>забруднення</a:t>
            </a:r>
            <a:r>
              <a:rPr lang="ru-RU" sz="2800" dirty="0" smtClean="0">
                <a:solidFill>
                  <a:schemeClr val="accent2"/>
                </a:solidFill>
              </a:rPr>
              <a:t> </a:t>
            </a:r>
            <a:r>
              <a:rPr lang="ru-RU" sz="2800" dirty="0" err="1" smtClean="0">
                <a:solidFill>
                  <a:schemeClr val="accent2"/>
                </a:solidFill>
              </a:rPr>
              <a:t>атмосфери</a:t>
            </a:r>
            <a:r>
              <a:rPr lang="ru-RU" sz="2800" dirty="0" smtClean="0">
                <a:solidFill>
                  <a:schemeClr val="accent2"/>
                </a:solidFill>
              </a:rPr>
              <a:t> – одна з форм </a:t>
            </a:r>
            <a:r>
              <a:rPr lang="ru-RU" sz="2800" dirty="0" err="1" smtClean="0">
                <a:solidFill>
                  <a:schemeClr val="accent2"/>
                </a:solidFill>
              </a:rPr>
              <a:t>хвильового</a:t>
            </a:r>
            <a:r>
              <a:rPr lang="ru-RU" sz="2800" dirty="0" smtClean="0">
                <a:solidFill>
                  <a:schemeClr val="accent2"/>
                </a:solidFill>
              </a:rPr>
              <a:t>, </a:t>
            </a:r>
            <a:r>
              <a:rPr lang="ru-RU" sz="2800" dirty="0" err="1" smtClean="0">
                <a:solidFill>
                  <a:schemeClr val="accent2"/>
                </a:solidFill>
              </a:rPr>
              <a:t>фізичного</a:t>
            </a:r>
            <a:r>
              <a:rPr lang="ru-RU" sz="2800" dirty="0" smtClean="0">
                <a:solidFill>
                  <a:schemeClr val="accent2"/>
                </a:solidFill>
              </a:rPr>
              <a:t> </a:t>
            </a:r>
            <a:r>
              <a:rPr lang="ru-RU" sz="2800" dirty="0" err="1" smtClean="0">
                <a:solidFill>
                  <a:schemeClr val="accent2"/>
                </a:solidFill>
              </a:rPr>
              <a:t>забруднення</a:t>
            </a:r>
            <a:r>
              <a:rPr lang="ru-RU" sz="2800" dirty="0" smtClean="0">
                <a:solidFill>
                  <a:schemeClr val="accent2"/>
                </a:solidFill>
              </a:rPr>
              <a:t>, </a:t>
            </a:r>
            <a:r>
              <a:rPr lang="ru-RU" sz="2800" dirty="0" err="1" smtClean="0">
                <a:solidFill>
                  <a:schemeClr val="accent2"/>
                </a:solidFill>
              </a:rPr>
              <a:t>адаптація</a:t>
            </a:r>
            <a:r>
              <a:rPr lang="ru-RU" sz="2800" dirty="0" smtClean="0">
                <a:solidFill>
                  <a:schemeClr val="accent2"/>
                </a:solidFill>
              </a:rPr>
              <a:t> </a:t>
            </a:r>
            <a:r>
              <a:rPr lang="ru-RU" sz="2800" dirty="0" err="1" smtClean="0">
                <a:solidFill>
                  <a:schemeClr val="accent2"/>
                </a:solidFill>
              </a:rPr>
              <a:t>організму</a:t>
            </a:r>
            <a:r>
              <a:rPr lang="ru-RU" sz="2800" dirty="0" smtClean="0">
                <a:solidFill>
                  <a:schemeClr val="accent2"/>
                </a:solidFill>
              </a:rPr>
              <a:t> до </a:t>
            </a:r>
            <a:r>
              <a:rPr lang="ru-RU" sz="2800" dirty="0" err="1" smtClean="0">
                <a:solidFill>
                  <a:schemeClr val="accent2"/>
                </a:solidFill>
              </a:rPr>
              <a:t>нього</a:t>
            </a:r>
            <a:r>
              <a:rPr lang="ru-RU" sz="2800" dirty="0" smtClean="0">
                <a:solidFill>
                  <a:schemeClr val="accent2"/>
                </a:solidFill>
              </a:rPr>
              <a:t> є </a:t>
            </a:r>
            <a:r>
              <a:rPr lang="ru-RU" sz="2800" dirty="0" err="1" smtClean="0">
                <a:solidFill>
                  <a:schemeClr val="accent2"/>
                </a:solidFill>
              </a:rPr>
              <a:t>неможливою</a:t>
            </a:r>
            <a:r>
              <a:rPr lang="ru-RU" sz="2800" dirty="0" smtClean="0">
                <a:solidFill>
                  <a:schemeClr val="accent2"/>
                </a:solidFill>
              </a:rPr>
              <a:t>.</a:t>
            </a:r>
            <a:endParaRPr lang="uk-UA" sz="2800" dirty="0">
              <a:solidFill>
                <a:schemeClr val="accent2"/>
              </a:solidFill>
            </a:endParaRPr>
          </a:p>
        </p:txBody>
      </p:sp>
      <p:pic>
        <p:nvPicPr>
          <p:cNvPr id="20484" name="Picture 4" descr="http://poglyad.com/Content/stories/919/8bbe557129686c3c836c08fd33eedd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412776"/>
            <a:ext cx="4267200" cy="468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5526"/>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7" y="1772816"/>
            <a:ext cx="3672408" cy="4353347"/>
          </a:xfrm>
        </p:spPr>
        <p:txBody>
          <a:bodyPr/>
          <a:lstStyle/>
          <a:p>
            <a:r>
              <a:rPr lang="uk-UA" dirty="0">
                <a:solidFill>
                  <a:schemeClr val="accent2"/>
                </a:solidFill>
              </a:rPr>
              <a:t>Локальне </a:t>
            </a:r>
            <a:r>
              <a:rPr lang="uk-UA" dirty="0" smtClean="0">
                <a:solidFill>
                  <a:schemeClr val="accent2"/>
                </a:solidFill>
              </a:rPr>
              <a:t>забруднення</a:t>
            </a:r>
            <a:r>
              <a:rPr lang="en-US" dirty="0" smtClean="0">
                <a:solidFill>
                  <a:schemeClr val="accent2"/>
                </a:solidFill>
              </a:rPr>
              <a:t>— </a:t>
            </a:r>
            <a:r>
              <a:rPr lang="uk-UA" dirty="0">
                <a:solidFill>
                  <a:schemeClr val="accent2"/>
                </a:solidFill>
              </a:rPr>
              <a:t>екологічне забруднення відносно невеликого </a:t>
            </a:r>
            <a:r>
              <a:rPr lang="uk-UA" dirty="0" smtClean="0">
                <a:solidFill>
                  <a:schemeClr val="accent2"/>
                </a:solidFill>
              </a:rPr>
              <a:t>району.</a:t>
            </a:r>
            <a:endParaRPr lang="uk-UA" dirty="0">
              <a:solidFill>
                <a:schemeClr val="accent2"/>
              </a:solidFill>
            </a:endParaRPr>
          </a:p>
        </p:txBody>
      </p:sp>
      <p:sp>
        <p:nvSpPr>
          <p:cNvPr id="3" name="Заголовок 2"/>
          <p:cNvSpPr>
            <a:spLocks noGrp="1"/>
          </p:cNvSpPr>
          <p:nvPr>
            <p:ph type="title"/>
          </p:nvPr>
        </p:nvSpPr>
        <p:spPr/>
        <p:txBody>
          <a:bodyPr>
            <a:normAutofit fontScale="90000"/>
          </a:bodyPr>
          <a:lstStyle/>
          <a:p>
            <a:r>
              <a:rPr lang="uk-UA" dirty="0"/>
              <a:t>Локальне забруднення</a:t>
            </a:r>
            <a:br>
              <a:rPr lang="uk-UA" dirty="0"/>
            </a:br>
            <a:endParaRPr lang="uk-UA" dirty="0"/>
          </a:p>
        </p:txBody>
      </p:sp>
      <p:pic>
        <p:nvPicPr>
          <p:cNvPr id="21506" name="Picture 2" descr="http://ntsh.org/fi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68760"/>
            <a:ext cx="383366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1107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44824"/>
            <a:ext cx="2475797" cy="3450696"/>
          </a:xfrm>
        </p:spPr>
        <p:txBody>
          <a:bodyPr/>
          <a:lstStyle/>
          <a:p>
            <a:r>
              <a:rPr lang="ru-RU" dirty="0" err="1">
                <a:solidFill>
                  <a:schemeClr val="accent2"/>
                </a:solidFill>
              </a:rPr>
              <a:t>Вихлопний</a:t>
            </a:r>
            <a:r>
              <a:rPr lang="ru-RU" dirty="0">
                <a:solidFill>
                  <a:schemeClr val="accent2"/>
                </a:solidFill>
              </a:rPr>
              <a:t> газ (газ, </a:t>
            </a:r>
            <a:r>
              <a:rPr lang="ru-RU" dirty="0" err="1">
                <a:solidFill>
                  <a:schemeClr val="accent2"/>
                </a:solidFill>
              </a:rPr>
              <a:t>що</a:t>
            </a:r>
            <a:r>
              <a:rPr lang="ru-RU" dirty="0">
                <a:solidFill>
                  <a:schemeClr val="accent2"/>
                </a:solidFill>
              </a:rPr>
              <a:t> </a:t>
            </a:r>
            <a:r>
              <a:rPr lang="ru-RU" dirty="0" err="1">
                <a:solidFill>
                  <a:schemeClr val="accent2"/>
                </a:solidFill>
              </a:rPr>
              <a:t>відходить</a:t>
            </a:r>
            <a:r>
              <a:rPr lang="ru-RU" dirty="0">
                <a:solidFill>
                  <a:schemeClr val="accent2"/>
                </a:solidFill>
              </a:rPr>
              <a:t>) — </a:t>
            </a:r>
            <a:r>
              <a:rPr lang="ru-RU" dirty="0" err="1">
                <a:solidFill>
                  <a:schemeClr val="accent2"/>
                </a:solidFill>
              </a:rPr>
              <a:t>відпрацьоване</a:t>
            </a:r>
            <a:r>
              <a:rPr lang="ru-RU" dirty="0">
                <a:solidFill>
                  <a:schemeClr val="accent2"/>
                </a:solidFill>
              </a:rPr>
              <a:t> в </a:t>
            </a:r>
            <a:r>
              <a:rPr lang="ru-RU" dirty="0" err="1">
                <a:solidFill>
                  <a:schemeClr val="accent2"/>
                </a:solidFill>
              </a:rPr>
              <a:t>двигуні</a:t>
            </a:r>
            <a:r>
              <a:rPr lang="ru-RU" dirty="0">
                <a:solidFill>
                  <a:schemeClr val="accent2"/>
                </a:solidFill>
              </a:rPr>
              <a:t> </a:t>
            </a:r>
            <a:r>
              <a:rPr lang="ru-RU" dirty="0" err="1">
                <a:solidFill>
                  <a:schemeClr val="accent2"/>
                </a:solidFill>
              </a:rPr>
              <a:t>робоче</a:t>
            </a:r>
            <a:r>
              <a:rPr lang="ru-RU" dirty="0">
                <a:solidFill>
                  <a:schemeClr val="accent2"/>
                </a:solidFill>
              </a:rPr>
              <a:t> </a:t>
            </a:r>
            <a:r>
              <a:rPr lang="ru-RU" dirty="0" err="1">
                <a:solidFill>
                  <a:schemeClr val="accent2"/>
                </a:solidFill>
              </a:rPr>
              <a:t>тіло</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smtClean="0"/>
              <a:t>Вихлопні гази</a:t>
            </a:r>
            <a:endParaRPr lang="uk-UA" dirty="0"/>
          </a:p>
        </p:txBody>
      </p:sp>
      <p:pic>
        <p:nvPicPr>
          <p:cNvPr id="22530" name="Picture 2" descr="http://www.greenparty.ua/files/373/256/h_normal_35f83956253c0b0d7701682cd21f60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72816"/>
            <a:ext cx="487112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5491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700808"/>
            <a:ext cx="3051861" cy="3450696"/>
          </a:xfrm>
        </p:spPr>
        <p:txBody>
          <a:bodyPr/>
          <a:lstStyle/>
          <a:p>
            <a:r>
              <a:rPr lang="ru-RU" dirty="0" err="1">
                <a:solidFill>
                  <a:schemeClr val="accent2"/>
                </a:solidFill>
              </a:rPr>
              <a:t>Соціальне</a:t>
            </a:r>
            <a:r>
              <a:rPr lang="ru-RU" dirty="0">
                <a:solidFill>
                  <a:schemeClr val="accent2"/>
                </a:solidFill>
              </a:rPr>
              <a:t> </a:t>
            </a:r>
            <a:r>
              <a:rPr lang="ru-RU" dirty="0" err="1">
                <a:solidFill>
                  <a:schemeClr val="accent2"/>
                </a:solidFill>
              </a:rPr>
              <a:t>відторгнення</a:t>
            </a:r>
            <a:r>
              <a:rPr lang="ru-RU" dirty="0">
                <a:solidFill>
                  <a:schemeClr val="accent2"/>
                </a:solidFill>
              </a:rPr>
              <a:t> (стан </a:t>
            </a:r>
            <a:r>
              <a:rPr lang="ru-RU" dirty="0" err="1">
                <a:solidFill>
                  <a:schemeClr val="accent2"/>
                </a:solidFill>
              </a:rPr>
              <a:t>соціального</a:t>
            </a:r>
            <a:r>
              <a:rPr lang="ru-RU" dirty="0">
                <a:solidFill>
                  <a:schemeClr val="accent2"/>
                </a:solidFill>
              </a:rPr>
              <a:t> </a:t>
            </a:r>
            <a:r>
              <a:rPr lang="ru-RU" dirty="0" err="1">
                <a:solidFill>
                  <a:schemeClr val="accent2"/>
                </a:solidFill>
              </a:rPr>
              <a:t>відторгнення</a:t>
            </a:r>
            <a:r>
              <a:rPr lang="ru-RU" dirty="0">
                <a:solidFill>
                  <a:schemeClr val="accent2"/>
                </a:solidFill>
              </a:rPr>
              <a:t>) — </a:t>
            </a:r>
            <a:r>
              <a:rPr lang="ru-RU" dirty="0" err="1">
                <a:solidFill>
                  <a:schemeClr val="accent2"/>
                </a:solidFill>
              </a:rPr>
              <a:t>поняття</a:t>
            </a:r>
            <a:r>
              <a:rPr lang="ru-RU" dirty="0">
                <a:solidFill>
                  <a:schemeClr val="accent2"/>
                </a:solidFill>
              </a:rPr>
              <a:t>, яке </a:t>
            </a:r>
            <a:r>
              <a:rPr lang="ru-RU" dirty="0" err="1">
                <a:solidFill>
                  <a:schemeClr val="accent2"/>
                </a:solidFill>
              </a:rPr>
              <a:t>характеризує</a:t>
            </a:r>
            <a:r>
              <a:rPr lang="ru-RU" dirty="0">
                <a:solidFill>
                  <a:schemeClr val="accent2"/>
                </a:solidFill>
              </a:rPr>
              <a:t> </a:t>
            </a:r>
            <a:r>
              <a:rPr lang="ru-RU" dirty="0" err="1">
                <a:solidFill>
                  <a:schemeClr val="accent2"/>
                </a:solidFill>
              </a:rPr>
              <a:t>сучасні</a:t>
            </a:r>
            <a:r>
              <a:rPr lang="ru-RU" dirty="0">
                <a:solidFill>
                  <a:schemeClr val="accent2"/>
                </a:solidFill>
              </a:rPr>
              <a:t> </a:t>
            </a:r>
            <a:r>
              <a:rPr lang="ru-RU" dirty="0" err="1">
                <a:solidFill>
                  <a:schemeClr val="accent2"/>
                </a:solidFill>
              </a:rPr>
              <a:t>форми</a:t>
            </a:r>
            <a:r>
              <a:rPr lang="ru-RU" dirty="0">
                <a:solidFill>
                  <a:schemeClr val="accent2"/>
                </a:solidFill>
              </a:rPr>
              <a:t> </a:t>
            </a:r>
            <a:r>
              <a:rPr lang="ru-RU" dirty="0" err="1">
                <a:solidFill>
                  <a:schemeClr val="accent2"/>
                </a:solidFill>
              </a:rPr>
              <a:t>соціального</a:t>
            </a:r>
            <a:r>
              <a:rPr lang="ru-RU" dirty="0">
                <a:solidFill>
                  <a:schemeClr val="accent2"/>
                </a:solidFill>
              </a:rPr>
              <a:t> </a:t>
            </a:r>
            <a:r>
              <a:rPr lang="ru-RU" dirty="0" err="1" smtClean="0">
                <a:solidFill>
                  <a:schemeClr val="accent2"/>
                </a:solidFill>
              </a:rPr>
              <a:t>неблагополуччя</a:t>
            </a:r>
            <a:r>
              <a:rPr lang="ru-RU" dirty="0" smtClean="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normAutofit fontScale="90000"/>
          </a:bodyPr>
          <a:lstStyle/>
          <a:p>
            <a:r>
              <a:rPr lang="uk-UA" dirty="0" smtClean="0"/>
              <a:t>Соціальне відторгнення</a:t>
            </a:r>
            <a:br>
              <a:rPr lang="uk-UA" dirty="0" smtClean="0"/>
            </a:br>
            <a:endParaRPr lang="uk-UA" dirty="0"/>
          </a:p>
        </p:txBody>
      </p:sp>
      <p:pic>
        <p:nvPicPr>
          <p:cNvPr id="23554" name="Picture 2" descr="http://static.zn.ua/system/illustrations/000/036/713/article.JPG?1315571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946" y="1628800"/>
            <a:ext cx="531305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8570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1340768"/>
            <a:ext cx="3888432" cy="4785395"/>
          </a:xfrm>
        </p:spPr>
        <p:txBody>
          <a:bodyPr>
            <a:normAutofit lnSpcReduction="10000"/>
          </a:bodyPr>
          <a:lstStyle/>
          <a:p>
            <a:r>
              <a:rPr lang="ru-RU" dirty="0" err="1">
                <a:solidFill>
                  <a:schemeClr val="accent2"/>
                </a:solidFill>
              </a:rPr>
              <a:t>Екологічна</a:t>
            </a:r>
            <a:r>
              <a:rPr lang="ru-RU" dirty="0">
                <a:solidFill>
                  <a:schemeClr val="accent2"/>
                </a:solidFill>
              </a:rPr>
              <a:t> проблема — </a:t>
            </a:r>
            <a:r>
              <a:rPr lang="ru-RU" dirty="0" err="1">
                <a:solidFill>
                  <a:schemeClr val="accent2"/>
                </a:solidFill>
              </a:rPr>
              <a:t>це</a:t>
            </a:r>
            <a:r>
              <a:rPr lang="ru-RU" dirty="0">
                <a:solidFill>
                  <a:schemeClr val="accent2"/>
                </a:solidFill>
              </a:rPr>
              <a:t> </a:t>
            </a:r>
            <a:r>
              <a:rPr lang="ru-RU" dirty="0" err="1">
                <a:solidFill>
                  <a:schemeClr val="accent2"/>
                </a:solidFill>
              </a:rPr>
              <a:t>зміна</a:t>
            </a:r>
            <a:r>
              <a:rPr lang="ru-RU" dirty="0">
                <a:solidFill>
                  <a:schemeClr val="accent2"/>
                </a:solidFill>
              </a:rPr>
              <a:t> природного </a:t>
            </a:r>
            <a:r>
              <a:rPr lang="ru-RU" dirty="0" err="1">
                <a:solidFill>
                  <a:schemeClr val="accent2"/>
                </a:solidFill>
              </a:rPr>
              <a:t>середовища</a:t>
            </a:r>
            <a:r>
              <a:rPr lang="ru-RU" dirty="0">
                <a:solidFill>
                  <a:schemeClr val="accent2"/>
                </a:solidFill>
              </a:rPr>
              <a:t> в </a:t>
            </a:r>
            <a:r>
              <a:rPr lang="ru-RU" dirty="0" err="1">
                <a:solidFill>
                  <a:schemeClr val="accent2"/>
                </a:solidFill>
              </a:rPr>
              <a:t>результаті</a:t>
            </a:r>
            <a:r>
              <a:rPr lang="ru-RU" dirty="0">
                <a:solidFill>
                  <a:schemeClr val="accent2"/>
                </a:solidFill>
              </a:rPr>
              <a:t> </a:t>
            </a:r>
            <a:r>
              <a:rPr lang="ru-RU" dirty="0" err="1">
                <a:solidFill>
                  <a:schemeClr val="accent2"/>
                </a:solidFill>
              </a:rPr>
              <a:t>антропогенних</a:t>
            </a:r>
            <a:r>
              <a:rPr lang="ru-RU" dirty="0">
                <a:solidFill>
                  <a:schemeClr val="accent2"/>
                </a:solidFill>
              </a:rPr>
              <a:t> </a:t>
            </a:r>
            <a:r>
              <a:rPr lang="ru-RU" dirty="0" err="1">
                <a:solidFill>
                  <a:schemeClr val="accent2"/>
                </a:solidFill>
              </a:rPr>
              <a:t>дій</a:t>
            </a:r>
            <a:r>
              <a:rPr lang="ru-RU" dirty="0">
                <a:solidFill>
                  <a:schemeClr val="accent2"/>
                </a:solidFill>
              </a:rPr>
              <a:t>, </a:t>
            </a:r>
            <a:r>
              <a:rPr lang="ru-RU" dirty="0" err="1">
                <a:solidFill>
                  <a:schemeClr val="accent2"/>
                </a:solidFill>
              </a:rPr>
              <a:t>що</a:t>
            </a:r>
            <a:r>
              <a:rPr lang="ru-RU" dirty="0">
                <a:solidFill>
                  <a:schemeClr val="accent2"/>
                </a:solidFill>
              </a:rPr>
              <a:t> </a:t>
            </a:r>
            <a:r>
              <a:rPr lang="ru-RU" dirty="0" err="1">
                <a:solidFill>
                  <a:schemeClr val="accent2"/>
                </a:solidFill>
              </a:rPr>
              <a:t>веде</a:t>
            </a:r>
            <a:r>
              <a:rPr lang="ru-RU" dirty="0">
                <a:solidFill>
                  <a:schemeClr val="accent2"/>
                </a:solidFill>
              </a:rPr>
              <a:t> до </a:t>
            </a:r>
            <a:r>
              <a:rPr lang="ru-RU" dirty="0" err="1">
                <a:solidFill>
                  <a:schemeClr val="accent2"/>
                </a:solidFill>
              </a:rPr>
              <a:t>порушення</a:t>
            </a:r>
            <a:r>
              <a:rPr lang="ru-RU" dirty="0">
                <a:solidFill>
                  <a:schemeClr val="accent2"/>
                </a:solidFill>
              </a:rPr>
              <a:t> </a:t>
            </a:r>
            <a:r>
              <a:rPr lang="ru-RU" dirty="0" err="1">
                <a:solidFill>
                  <a:schemeClr val="accent2"/>
                </a:solidFill>
              </a:rPr>
              <a:t>структури</a:t>
            </a:r>
            <a:r>
              <a:rPr lang="ru-RU" dirty="0">
                <a:solidFill>
                  <a:schemeClr val="accent2"/>
                </a:solidFill>
              </a:rPr>
              <a:t> і </a:t>
            </a:r>
            <a:r>
              <a:rPr lang="ru-RU" dirty="0" err="1">
                <a:solidFill>
                  <a:schemeClr val="accent2"/>
                </a:solidFill>
              </a:rPr>
              <a:t>функціонування</a:t>
            </a:r>
            <a:r>
              <a:rPr lang="ru-RU" dirty="0">
                <a:solidFill>
                  <a:schemeClr val="accent2"/>
                </a:solidFill>
              </a:rPr>
              <a:t> </a:t>
            </a:r>
            <a:r>
              <a:rPr lang="ru-RU" dirty="0" err="1">
                <a:solidFill>
                  <a:schemeClr val="accent2"/>
                </a:solidFill>
              </a:rPr>
              <a:t>природних</a:t>
            </a:r>
            <a:r>
              <a:rPr lang="ru-RU" dirty="0">
                <a:solidFill>
                  <a:schemeClr val="accent2"/>
                </a:solidFill>
              </a:rPr>
              <a:t> систем (</a:t>
            </a:r>
            <a:r>
              <a:rPr lang="ru-RU" dirty="0" err="1">
                <a:solidFill>
                  <a:schemeClr val="accent2"/>
                </a:solidFill>
              </a:rPr>
              <a:t>ландшафтів</a:t>
            </a:r>
            <a:r>
              <a:rPr lang="ru-RU" dirty="0">
                <a:solidFill>
                  <a:schemeClr val="accent2"/>
                </a:solidFill>
              </a:rPr>
              <a:t>) і </a:t>
            </a:r>
            <a:r>
              <a:rPr lang="ru-RU" dirty="0" err="1">
                <a:solidFill>
                  <a:schemeClr val="accent2"/>
                </a:solidFill>
              </a:rPr>
              <a:t>призводить</a:t>
            </a:r>
            <a:r>
              <a:rPr lang="ru-RU" dirty="0">
                <a:solidFill>
                  <a:schemeClr val="accent2"/>
                </a:solidFill>
              </a:rPr>
              <a:t> до </a:t>
            </a:r>
            <a:r>
              <a:rPr lang="ru-RU" dirty="0" err="1">
                <a:solidFill>
                  <a:schemeClr val="accent2"/>
                </a:solidFill>
              </a:rPr>
              <a:t>негативних</a:t>
            </a:r>
            <a:r>
              <a:rPr lang="ru-RU" dirty="0">
                <a:solidFill>
                  <a:schemeClr val="accent2"/>
                </a:solidFill>
              </a:rPr>
              <a:t> </a:t>
            </a:r>
            <a:r>
              <a:rPr lang="ru-RU" dirty="0" err="1">
                <a:solidFill>
                  <a:schemeClr val="accent2"/>
                </a:solidFill>
              </a:rPr>
              <a:t>соціальних</a:t>
            </a:r>
            <a:r>
              <a:rPr lang="ru-RU" dirty="0">
                <a:solidFill>
                  <a:schemeClr val="accent2"/>
                </a:solidFill>
              </a:rPr>
              <a:t>, </a:t>
            </a:r>
            <a:r>
              <a:rPr lang="ru-RU" dirty="0" err="1">
                <a:solidFill>
                  <a:schemeClr val="accent2"/>
                </a:solidFill>
              </a:rPr>
              <a:t>економічних</a:t>
            </a:r>
            <a:r>
              <a:rPr lang="ru-RU" dirty="0">
                <a:solidFill>
                  <a:schemeClr val="accent2"/>
                </a:solidFill>
              </a:rPr>
              <a:t> та </a:t>
            </a:r>
            <a:r>
              <a:rPr lang="ru-RU" dirty="0" err="1">
                <a:solidFill>
                  <a:schemeClr val="accent2"/>
                </a:solidFill>
              </a:rPr>
              <a:t>інших</a:t>
            </a:r>
            <a:r>
              <a:rPr lang="ru-RU" dirty="0">
                <a:solidFill>
                  <a:schemeClr val="accent2"/>
                </a:solidFill>
              </a:rPr>
              <a:t> </a:t>
            </a:r>
            <a:r>
              <a:rPr lang="ru-RU" dirty="0" err="1">
                <a:solidFill>
                  <a:schemeClr val="accent2"/>
                </a:solidFill>
              </a:rPr>
              <a:t>наслідків</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smtClean="0"/>
              <a:t>Екологічні  проблеми</a:t>
            </a:r>
            <a:endParaRPr lang="uk-U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1"/>
            <a:ext cx="3816424"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70121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normAutofit fontScale="92500" lnSpcReduction="20000"/>
          </a:bodyPr>
          <a:lstStyle/>
          <a:p>
            <a:r>
              <a:rPr lang="uk-UA" dirty="0">
                <a:solidFill>
                  <a:schemeClr val="accent2"/>
                </a:solidFill>
              </a:rPr>
              <a:t>атмосферні (забруднення атмосфери: радіологічне, хімічне, механічне, теплове);</a:t>
            </a:r>
          </a:p>
          <a:p>
            <a:r>
              <a:rPr lang="uk-UA" dirty="0">
                <a:solidFill>
                  <a:schemeClr val="accent2"/>
                </a:solidFill>
              </a:rPr>
              <a:t>водні (виснаження і забруднення поверхневих і підземних вод, забруднення морів і океанів);</a:t>
            </a:r>
          </a:p>
          <a:p>
            <a:r>
              <a:rPr lang="uk-UA" dirty="0" err="1">
                <a:solidFill>
                  <a:schemeClr val="accent2"/>
                </a:solidFill>
              </a:rPr>
              <a:t>геолого-геоморфологічні</a:t>
            </a:r>
            <a:r>
              <a:rPr lang="uk-UA" dirty="0">
                <a:solidFill>
                  <a:schemeClr val="accent2"/>
                </a:solidFill>
              </a:rPr>
              <a:t> (інтенсифікація несприятливих </a:t>
            </a:r>
            <a:r>
              <a:rPr lang="uk-UA" dirty="0" err="1">
                <a:solidFill>
                  <a:schemeClr val="accent2"/>
                </a:solidFill>
              </a:rPr>
              <a:t>геолого-геоморфологічних</a:t>
            </a:r>
            <a:r>
              <a:rPr lang="uk-UA" dirty="0">
                <a:solidFill>
                  <a:schemeClr val="accent2"/>
                </a:solidFill>
              </a:rPr>
              <a:t> процесів, порушення рельєфу і геологічної будови);</a:t>
            </a:r>
          </a:p>
          <a:p>
            <a:r>
              <a:rPr lang="uk-UA" dirty="0">
                <a:solidFill>
                  <a:schemeClr val="accent2"/>
                </a:solidFill>
              </a:rPr>
              <a:t>ґрунтові (забруднення ґрунтів, ерозія, дефляція, вторинне засолення, заболочування і ін.);</a:t>
            </a:r>
          </a:p>
          <a:p>
            <a:r>
              <a:rPr lang="uk-UA" dirty="0">
                <a:solidFill>
                  <a:schemeClr val="accent2"/>
                </a:solidFill>
              </a:rPr>
              <a:t>біотичні (зведення рослинності, деградація лісів, пасовищна дигресія, скорочення видової різноманітності і ін.);</a:t>
            </a:r>
          </a:p>
          <a:p>
            <a:r>
              <a:rPr lang="uk-UA" dirty="0">
                <a:solidFill>
                  <a:schemeClr val="accent2"/>
                </a:solidFill>
              </a:rPr>
              <a:t>комплексні (ландшафтні) — </a:t>
            </a:r>
            <a:r>
              <a:rPr lang="uk-UA" dirty="0" err="1">
                <a:solidFill>
                  <a:schemeClr val="accent2"/>
                </a:solidFill>
              </a:rPr>
              <a:t>запустинювання</a:t>
            </a:r>
            <a:r>
              <a:rPr lang="uk-UA" dirty="0">
                <a:solidFill>
                  <a:schemeClr val="accent2"/>
                </a:solidFill>
              </a:rPr>
              <a:t>, зниження </a:t>
            </a:r>
            <a:r>
              <a:rPr lang="uk-UA" dirty="0" err="1">
                <a:solidFill>
                  <a:schemeClr val="accent2"/>
                </a:solidFill>
              </a:rPr>
              <a:t>біорізноманітності</a:t>
            </a:r>
            <a:r>
              <a:rPr lang="uk-UA" dirty="0">
                <a:solidFill>
                  <a:schemeClr val="accent2"/>
                </a:solidFill>
              </a:rPr>
              <a:t>, порушення режиму природоохоронних територій.</a:t>
            </a:r>
          </a:p>
        </p:txBody>
      </p:sp>
      <p:sp>
        <p:nvSpPr>
          <p:cNvPr id="3" name="Заголовок 2"/>
          <p:cNvSpPr>
            <a:spLocks noGrp="1"/>
          </p:cNvSpPr>
          <p:nvPr>
            <p:ph type="title"/>
          </p:nvPr>
        </p:nvSpPr>
        <p:spPr/>
        <p:txBody>
          <a:bodyPr>
            <a:normAutofit fontScale="90000"/>
          </a:bodyPr>
          <a:lstStyle/>
          <a:p>
            <a:r>
              <a:rPr lang="uk-UA" dirty="0"/>
              <a:t>Класифікація екологічних проблем</a:t>
            </a:r>
          </a:p>
        </p:txBody>
      </p:sp>
    </p:spTree>
    <p:extLst>
      <p:ext uri="{BB962C8B-B14F-4D97-AF65-F5344CB8AC3E}">
        <p14:creationId xmlns:p14="http://schemas.microsoft.com/office/powerpoint/2010/main" val="4264313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a:t>А</a:t>
            </a:r>
            <a:r>
              <a:rPr lang="uk-UA" dirty="0" smtClean="0"/>
              <a:t>тмосферні</a:t>
            </a:r>
            <a:endParaRPr lang="uk-UA" dirty="0"/>
          </a:p>
        </p:txBody>
      </p:sp>
      <p:pic>
        <p:nvPicPr>
          <p:cNvPr id="25602" name="Picture 2" descr="http://www.greenparty.ua/files/431/373/h_611635_62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840760" cy="513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52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Водне</a:t>
            </a:r>
            <a:endParaRPr lang="uk-UA" dirty="0"/>
          </a:p>
        </p:txBody>
      </p:sp>
      <p:pic>
        <p:nvPicPr>
          <p:cNvPr id="26626" name="Picture 2" descr="http://upload.wikimedia.org/wikipedia/uk/thumb/c/cc/Plavni_Konka.JPG/280px-Plavni_Kon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63258"/>
            <a:ext cx="6408712" cy="480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302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72816"/>
            <a:ext cx="3168352" cy="4281339"/>
          </a:xfrm>
        </p:spPr>
        <p:txBody>
          <a:bodyPr>
            <a:normAutofit fontScale="85000" lnSpcReduction="10000"/>
          </a:bodyPr>
          <a:lstStyle/>
          <a:p>
            <a:r>
              <a:rPr lang="vi-VN" dirty="0">
                <a:solidFill>
                  <a:schemeClr val="accent2"/>
                </a:solidFill>
              </a:rPr>
              <a:t>Алкоголі́зм — захворювання, що викликається систематичним вживанням алкогольних напоїв, що характеризується патологічним потягом до них, призводить до психічних і фізичних розладів та порушує соціальні стосунки особи, яка страждає цим захворюванням.</a:t>
            </a:r>
            <a:endParaRPr lang="uk-UA" dirty="0">
              <a:solidFill>
                <a:schemeClr val="accent2"/>
              </a:solidFill>
            </a:endParaRPr>
          </a:p>
        </p:txBody>
      </p:sp>
      <p:sp>
        <p:nvSpPr>
          <p:cNvPr id="3" name="Заголовок 2"/>
          <p:cNvSpPr>
            <a:spLocks noGrp="1"/>
          </p:cNvSpPr>
          <p:nvPr>
            <p:ph type="title"/>
          </p:nvPr>
        </p:nvSpPr>
        <p:spPr/>
        <p:txBody>
          <a:bodyPr>
            <a:normAutofit/>
          </a:bodyPr>
          <a:lstStyle/>
          <a:p>
            <a:r>
              <a:rPr lang="uk-UA" dirty="0"/>
              <a:t>Алкоголізм</a:t>
            </a:r>
          </a:p>
        </p:txBody>
      </p:sp>
      <p:pic>
        <p:nvPicPr>
          <p:cNvPr id="2050" name="Picture 2" descr="http://prozavisimost.ru/wp-content/uploads/2012/05/podrostkoviy_alcogolis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502405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08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r>
              <a:rPr lang="uk-UA" dirty="0" err="1"/>
              <a:t>Г</a:t>
            </a:r>
            <a:r>
              <a:rPr lang="uk-UA" dirty="0" err="1" smtClean="0"/>
              <a:t>рунтове</a:t>
            </a:r>
            <a:endParaRPr lang="uk-UA" dirty="0"/>
          </a:p>
        </p:txBody>
      </p:sp>
      <p:pic>
        <p:nvPicPr>
          <p:cNvPr id="27650" name="Picture 2" descr="http://file.menr.gov.ua/publ/regobl02/dpsir/Ternopilska_2003/images/gry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63284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1511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860032" y="1484784"/>
            <a:ext cx="3812645" cy="2429934"/>
          </a:xfrm>
        </p:spPr>
        <p:txBody>
          <a:bodyPr/>
          <a:lstStyle/>
          <a:p>
            <a:pPr algn="ctr"/>
            <a:r>
              <a:rPr lang="uk-UA" dirty="0" smtClean="0"/>
              <a:t>Підготувала</a:t>
            </a:r>
            <a:br>
              <a:rPr lang="uk-UA" dirty="0" smtClean="0"/>
            </a:br>
            <a:r>
              <a:rPr lang="uk-UA" dirty="0" smtClean="0"/>
              <a:t> учениця</a:t>
            </a:r>
            <a:br>
              <a:rPr lang="uk-UA" dirty="0" smtClean="0"/>
            </a:br>
            <a:r>
              <a:rPr lang="uk-UA" dirty="0" smtClean="0"/>
              <a:t>11 </a:t>
            </a:r>
            <a:r>
              <a:rPr lang="uk-UA" dirty="0" smtClean="0"/>
              <a:t>класу</a:t>
            </a:r>
            <a:br>
              <a:rPr lang="uk-UA" dirty="0" smtClean="0"/>
            </a:br>
            <a:r>
              <a:rPr lang="uk-UA" dirty="0" smtClean="0"/>
              <a:t>Висоцька </a:t>
            </a:r>
            <a:r>
              <a:rPr lang="uk-UA" dirty="0"/>
              <a:t>О</a:t>
            </a:r>
            <a:r>
              <a:rPr lang="uk-UA" dirty="0" smtClean="0"/>
              <a:t>ля</a:t>
            </a:r>
            <a:endParaRPr lang="uk-UA" dirty="0"/>
          </a:p>
        </p:txBody>
      </p:sp>
      <p:pic>
        <p:nvPicPr>
          <p:cNvPr id="28674" name="Picture 2" descr="http://www.chel-att.ru/ifls/small-image/120820-171704-7906.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378" r="93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3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700808"/>
            <a:ext cx="3096344" cy="3450696"/>
          </a:xfrm>
        </p:spPr>
        <p:txBody>
          <a:bodyPr/>
          <a:lstStyle/>
          <a:p>
            <a:r>
              <a:rPr lang="ru-RU" dirty="0" err="1">
                <a:solidFill>
                  <a:schemeClr val="accent2"/>
                </a:solidFill>
              </a:rPr>
              <a:t>Тютюнопалíння</a:t>
            </a:r>
            <a:r>
              <a:rPr lang="ru-RU" dirty="0">
                <a:solidFill>
                  <a:schemeClr val="accent2"/>
                </a:solidFill>
              </a:rPr>
              <a:t> (</a:t>
            </a:r>
            <a:r>
              <a:rPr lang="ru-RU" dirty="0" err="1">
                <a:solidFill>
                  <a:schemeClr val="accent2"/>
                </a:solidFill>
              </a:rPr>
              <a:t>або</a:t>
            </a:r>
            <a:r>
              <a:rPr lang="ru-RU" dirty="0">
                <a:solidFill>
                  <a:schemeClr val="accent2"/>
                </a:solidFill>
              </a:rPr>
              <a:t> просто </a:t>
            </a:r>
            <a:r>
              <a:rPr lang="ru-RU" dirty="0" err="1">
                <a:solidFill>
                  <a:schemeClr val="accent2"/>
                </a:solidFill>
              </a:rPr>
              <a:t>паління</a:t>
            </a:r>
            <a:r>
              <a:rPr lang="ru-RU" dirty="0">
                <a:solidFill>
                  <a:schemeClr val="accent2"/>
                </a:solidFill>
              </a:rPr>
              <a:t>) — </a:t>
            </a:r>
            <a:r>
              <a:rPr lang="ru-RU" dirty="0" err="1">
                <a:solidFill>
                  <a:schemeClr val="accent2"/>
                </a:solidFill>
              </a:rPr>
              <a:t>вдихання</a:t>
            </a:r>
            <a:r>
              <a:rPr lang="ru-RU" dirty="0">
                <a:solidFill>
                  <a:schemeClr val="accent2"/>
                </a:solidFill>
              </a:rPr>
              <a:t> </a:t>
            </a:r>
            <a:r>
              <a:rPr lang="ru-RU" dirty="0" err="1">
                <a:solidFill>
                  <a:schemeClr val="accent2"/>
                </a:solidFill>
              </a:rPr>
              <a:t>диму</a:t>
            </a:r>
            <a:r>
              <a:rPr lang="ru-RU" dirty="0">
                <a:solidFill>
                  <a:schemeClr val="accent2"/>
                </a:solidFill>
              </a:rPr>
              <a:t> </a:t>
            </a:r>
            <a:r>
              <a:rPr lang="ru-RU" dirty="0" err="1">
                <a:solidFill>
                  <a:schemeClr val="accent2"/>
                </a:solidFill>
              </a:rPr>
              <a:t>тліючого</a:t>
            </a:r>
            <a:r>
              <a:rPr lang="ru-RU" dirty="0">
                <a:solidFill>
                  <a:schemeClr val="accent2"/>
                </a:solidFill>
              </a:rPr>
              <a:t> </a:t>
            </a:r>
            <a:r>
              <a:rPr lang="ru-RU" dirty="0" err="1">
                <a:solidFill>
                  <a:schemeClr val="accent2"/>
                </a:solidFill>
              </a:rPr>
              <a:t>висушеного</a:t>
            </a:r>
            <a:r>
              <a:rPr lang="ru-RU" dirty="0">
                <a:solidFill>
                  <a:schemeClr val="accent2"/>
                </a:solidFill>
              </a:rPr>
              <a:t> </a:t>
            </a:r>
            <a:r>
              <a:rPr lang="ru-RU" dirty="0" err="1">
                <a:solidFill>
                  <a:schemeClr val="accent2"/>
                </a:solidFill>
              </a:rPr>
              <a:t>листя</a:t>
            </a:r>
            <a:r>
              <a:rPr lang="ru-RU" dirty="0">
                <a:solidFill>
                  <a:schemeClr val="accent2"/>
                </a:solidFill>
              </a:rPr>
              <a:t> тютюну.</a:t>
            </a:r>
            <a:endParaRPr lang="uk-UA" dirty="0">
              <a:solidFill>
                <a:schemeClr val="accent2"/>
              </a:solidFill>
            </a:endParaRPr>
          </a:p>
        </p:txBody>
      </p:sp>
      <p:sp>
        <p:nvSpPr>
          <p:cNvPr id="3" name="Заголовок 2"/>
          <p:cNvSpPr>
            <a:spLocks noGrp="1"/>
          </p:cNvSpPr>
          <p:nvPr>
            <p:ph type="title"/>
          </p:nvPr>
        </p:nvSpPr>
        <p:spPr/>
        <p:txBody>
          <a:bodyPr>
            <a:normAutofit fontScale="90000"/>
          </a:bodyPr>
          <a:lstStyle/>
          <a:p>
            <a:r>
              <a:rPr lang="uk-UA" dirty="0" smtClean="0"/>
              <a:t>Куріння</a:t>
            </a:r>
            <a:br>
              <a:rPr lang="uk-UA" dirty="0" smtClean="0"/>
            </a:br>
            <a:endParaRPr lang="uk-UA" dirty="0"/>
          </a:p>
        </p:txBody>
      </p:sp>
      <p:pic>
        <p:nvPicPr>
          <p:cNvPr id="5122" name="Picture 2" descr="http://voroxobnyk.org.ua/sites/default/files/nodeimages/1/kurinn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052736"/>
            <a:ext cx="485775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76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556792"/>
            <a:ext cx="3240360" cy="4176464"/>
          </a:xfrm>
        </p:spPr>
        <p:txBody>
          <a:bodyPr>
            <a:normAutofit/>
          </a:bodyPr>
          <a:lstStyle/>
          <a:p>
            <a:r>
              <a:rPr lang="ru-RU" dirty="0" err="1">
                <a:solidFill>
                  <a:schemeClr val="accent2"/>
                </a:solidFill>
              </a:rPr>
              <a:t>Наркоманія</a:t>
            </a:r>
            <a:r>
              <a:rPr lang="ru-RU" dirty="0">
                <a:solidFill>
                  <a:schemeClr val="accent2"/>
                </a:solidFill>
              </a:rPr>
              <a:t>— </a:t>
            </a:r>
            <a:r>
              <a:rPr lang="ru-RU" dirty="0" err="1">
                <a:solidFill>
                  <a:schemeClr val="accent2"/>
                </a:solidFill>
              </a:rPr>
              <a:t>група</a:t>
            </a:r>
            <a:r>
              <a:rPr lang="ru-RU" dirty="0">
                <a:solidFill>
                  <a:schemeClr val="accent2"/>
                </a:solidFill>
              </a:rPr>
              <a:t> хвороб, </a:t>
            </a:r>
            <a:r>
              <a:rPr lang="ru-RU" dirty="0" err="1">
                <a:solidFill>
                  <a:schemeClr val="accent2"/>
                </a:solidFill>
              </a:rPr>
              <a:t>що</a:t>
            </a:r>
            <a:r>
              <a:rPr lang="ru-RU" dirty="0">
                <a:solidFill>
                  <a:schemeClr val="accent2"/>
                </a:solidFill>
              </a:rPr>
              <a:t> </a:t>
            </a:r>
            <a:r>
              <a:rPr lang="ru-RU" dirty="0" err="1">
                <a:solidFill>
                  <a:schemeClr val="accent2"/>
                </a:solidFill>
              </a:rPr>
              <a:t>виникає</a:t>
            </a:r>
            <a:r>
              <a:rPr lang="ru-RU" dirty="0">
                <a:solidFill>
                  <a:schemeClr val="accent2"/>
                </a:solidFill>
              </a:rPr>
              <a:t> </a:t>
            </a:r>
            <a:r>
              <a:rPr lang="ru-RU" dirty="0" err="1">
                <a:solidFill>
                  <a:schemeClr val="accent2"/>
                </a:solidFill>
              </a:rPr>
              <a:t>внаслідок</a:t>
            </a:r>
            <a:r>
              <a:rPr lang="ru-RU" dirty="0">
                <a:solidFill>
                  <a:schemeClr val="accent2"/>
                </a:solidFill>
              </a:rPr>
              <a:t> систематичного, у </a:t>
            </a:r>
            <a:r>
              <a:rPr lang="ru-RU" dirty="0" err="1">
                <a:solidFill>
                  <a:schemeClr val="accent2"/>
                </a:solidFill>
              </a:rPr>
              <a:t>наростаючій</a:t>
            </a:r>
            <a:r>
              <a:rPr lang="ru-RU" dirty="0">
                <a:solidFill>
                  <a:schemeClr val="accent2"/>
                </a:solidFill>
              </a:rPr>
              <a:t> </a:t>
            </a:r>
            <a:r>
              <a:rPr lang="ru-RU" dirty="0" err="1">
                <a:solidFill>
                  <a:schemeClr val="accent2"/>
                </a:solidFill>
              </a:rPr>
              <a:t>кількості</a:t>
            </a:r>
            <a:r>
              <a:rPr lang="ru-RU" dirty="0">
                <a:solidFill>
                  <a:schemeClr val="accent2"/>
                </a:solidFill>
              </a:rPr>
              <a:t> </a:t>
            </a:r>
            <a:r>
              <a:rPr lang="ru-RU" dirty="0" err="1">
                <a:solidFill>
                  <a:schemeClr val="accent2"/>
                </a:solidFill>
              </a:rPr>
              <a:t>вживання</a:t>
            </a:r>
            <a:r>
              <a:rPr lang="ru-RU" dirty="0">
                <a:solidFill>
                  <a:schemeClr val="accent2"/>
                </a:solidFill>
              </a:rPr>
              <a:t> </a:t>
            </a:r>
            <a:r>
              <a:rPr lang="ru-RU" dirty="0" err="1">
                <a:solidFill>
                  <a:schemeClr val="accent2"/>
                </a:solidFill>
              </a:rPr>
              <a:t>речовин</a:t>
            </a:r>
            <a:r>
              <a:rPr lang="ru-RU" dirty="0">
                <a:solidFill>
                  <a:schemeClr val="accent2"/>
                </a:solidFill>
              </a:rPr>
              <a:t>, </a:t>
            </a:r>
            <a:r>
              <a:rPr lang="ru-RU" dirty="0" err="1">
                <a:solidFill>
                  <a:schemeClr val="accent2"/>
                </a:solidFill>
              </a:rPr>
              <a:t>які</a:t>
            </a:r>
            <a:r>
              <a:rPr lang="ru-RU" dirty="0">
                <a:solidFill>
                  <a:schemeClr val="accent2"/>
                </a:solidFill>
              </a:rPr>
              <a:t> </a:t>
            </a:r>
            <a:r>
              <a:rPr lang="ru-RU" dirty="0" err="1">
                <a:solidFill>
                  <a:schemeClr val="accent2"/>
                </a:solidFill>
              </a:rPr>
              <a:t>включені</a:t>
            </a:r>
            <a:r>
              <a:rPr lang="ru-RU" dirty="0">
                <a:solidFill>
                  <a:schemeClr val="accent2"/>
                </a:solidFill>
              </a:rPr>
              <a:t> до </a:t>
            </a:r>
            <a:r>
              <a:rPr lang="ru-RU" dirty="0" err="1">
                <a:solidFill>
                  <a:schemeClr val="accent2"/>
                </a:solidFill>
              </a:rPr>
              <a:t>затвердженого</a:t>
            </a:r>
            <a:r>
              <a:rPr lang="ru-RU" dirty="0">
                <a:solidFill>
                  <a:schemeClr val="accent2"/>
                </a:solidFill>
              </a:rPr>
              <a:t> на </a:t>
            </a:r>
            <a:r>
              <a:rPr lang="ru-RU" dirty="0" err="1">
                <a:solidFill>
                  <a:schemeClr val="accent2"/>
                </a:solidFill>
              </a:rPr>
              <a:t>офіційному</a:t>
            </a:r>
            <a:r>
              <a:rPr lang="ru-RU" dirty="0">
                <a:solidFill>
                  <a:schemeClr val="accent2"/>
                </a:solidFill>
              </a:rPr>
              <a:t> </a:t>
            </a:r>
            <a:r>
              <a:rPr lang="ru-RU" dirty="0" err="1">
                <a:solidFill>
                  <a:schemeClr val="accent2"/>
                </a:solidFill>
              </a:rPr>
              <a:t>рівні</a:t>
            </a:r>
            <a:r>
              <a:rPr lang="ru-RU" dirty="0">
                <a:solidFill>
                  <a:schemeClr val="accent2"/>
                </a:solidFill>
              </a:rPr>
              <a:t> списку </a:t>
            </a:r>
            <a:r>
              <a:rPr lang="ru-RU" dirty="0" err="1">
                <a:solidFill>
                  <a:schemeClr val="accent2"/>
                </a:solidFill>
              </a:rPr>
              <a:t>наркотиків</a:t>
            </a:r>
            <a:r>
              <a:rPr lang="ru-RU" dirty="0">
                <a:solidFill>
                  <a:schemeClr val="accent2"/>
                </a:solidFill>
              </a:rPr>
              <a:t>.</a:t>
            </a:r>
          </a:p>
          <a:p>
            <a:endParaRPr lang="uk-UA" dirty="0"/>
          </a:p>
        </p:txBody>
      </p:sp>
      <p:sp>
        <p:nvSpPr>
          <p:cNvPr id="3" name="Заголовок 2"/>
          <p:cNvSpPr>
            <a:spLocks noGrp="1"/>
          </p:cNvSpPr>
          <p:nvPr>
            <p:ph type="title"/>
          </p:nvPr>
        </p:nvSpPr>
        <p:spPr/>
        <p:txBody>
          <a:bodyPr/>
          <a:lstStyle/>
          <a:p>
            <a:r>
              <a:rPr lang="uk-UA" dirty="0" smtClean="0"/>
              <a:t>Наркоманія</a:t>
            </a:r>
            <a:endParaRPr lang="uk-UA" dirty="0"/>
          </a:p>
        </p:txBody>
      </p:sp>
      <p:pic>
        <p:nvPicPr>
          <p:cNvPr id="6146" name="Picture 2" descr="http://www.doktorland.ru/pic/mozg/narkot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340768"/>
            <a:ext cx="475252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4648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1"/>
          </p:nvPr>
        </p:nvSpPr>
        <p:spPr>
          <a:xfrm>
            <a:off x="179513" y="1622130"/>
            <a:ext cx="3456384" cy="3895101"/>
          </a:xfrm>
        </p:spPr>
        <p:txBody>
          <a:bodyPr>
            <a:normAutofit fontScale="85000" lnSpcReduction="20000"/>
          </a:bodyPr>
          <a:lstStyle/>
          <a:p>
            <a:r>
              <a:rPr lang="uk-UA" dirty="0">
                <a:solidFill>
                  <a:schemeClr val="accent2"/>
                </a:solidFill>
              </a:rPr>
              <a:t>Бідність — соціальні відносини, що характеризуються відсутністю необхідних матеріальних засобів для того, щоб провадити «нормальне» (відповідно до норм прийнятих суспільством) життя, наприклад, неможливість прогодувати свою родину, дати освіту дітям чи забезпечити сім'ю якісним медичним обслуговуванням.</a:t>
            </a:r>
          </a:p>
        </p:txBody>
      </p:sp>
      <p:sp>
        <p:nvSpPr>
          <p:cNvPr id="13" name="Заголовок 12"/>
          <p:cNvSpPr>
            <a:spLocks noGrp="1"/>
          </p:cNvSpPr>
          <p:nvPr>
            <p:ph type="title"/>
          </p:nvPr>
        </p:nvSpPr>
        <p:spPr/>
        <p:txBody>
          <a:bodyPr/>
          <a:lstStyle/>
          <a:p>
            <a:r>
              <a:rPr lang="uk-UA" dirty="0" err="1"/>
              <a:t>Бідність‎</a:t>
            </a:r>
            <a:endParaRPr lang="uk-UA" dirty="0"/>
          </a:p>
        </p:txBody>
      </p:sp>
      <p:pic>
        <p:nvPicPr>
          <p:cNvPr id="3074" name="Picture 2" descr="http://image.tsn.ua/media/images2/original/Dec2008/f133041ca7_99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6792"/>
            <a:ext cx="51845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66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556792"/>
            <a:ext cx="3456384" cy="3960440"/>
          </a:xfrm>
        </p:spPr>
        <p:txBody>
          <a:bodyPr>
            <a:normAutofit fontScale="92500" lnSpcReduction="20000"/>
          </a:bodyPr>
          <a:lstStyle/>
          <a:p>
            <a:r>
              <a:rPr lang="ru-RU" dirty="0" err="1">
                <a:solidFill>
                  <a:schemeClr val="accent2"/>
                </a:solidFill>
              </a:rPr>
              <a:t>Безприту́льні</a:t>
            </a:r>
            <a:r>
              <a:rPr lang="ru-RU" dirty="0">
                <a:solidFill>
                  <a:schemeClr val="accent2"/>
                </a:solidFill>
              </a:rPr>
              <a:t> (</a:t>
            </a:r>
            <a:r>
              <a:rPr lang="ru-RU" dirty="0" err="1">
                <a:solidFill>
                  <a:schemeClr val="accent2"/>
                </a:solidFill>
              </a:rPr>
              <a:t>бездомні</a:t>
            </a:r>
            <a:r>
              <a:rPr lang="ru-RU" dirty="0">
                <a:solidFill>
                  <a:schemeClr val="accent2"/>
                </a:solidFill>
              </a:rPr>
              <a:t>, </a:t>
            </a:r>
            <a:r>
              <a:rPr lang="ru-RU" dirty="0" err="1">
                <a:solidFill>
                  <a:schemeClr val="accent2"/>
                </a:solidFill>
              </a:rPr>
              <a:t>безхатченки</a:t>
            </a:r>
            <a:r>
              <a:rPr lang="ru-RU" dirty="0">
                <a:solidFill>
                  <a:schemeClr val="accent2"/>
                </a:solidFill>
              </a:rPr>
              <a:t>) — </a:t>
            </a:r>
            <a:r>
              <a:rPr lang="ru-RU" dirty="0" err="1">
                <a:solidFill>
                  <a:schemeClr val="accent2"/>
                </a:solidFill>
              </a:rPr>
              <a:t>категорія</a:t>
            </a:r>
            <a:r>
              <a:rPr lang="ru-RU" dirty="0">
                <a:solidFill>
                  <a:schemeClr val="accent2"/>
                </a:solidFill>
              </a:rPr>
              <a:t> </a:t>
            </a:r>
            <a:r>
              <a:rPr lang="ru-RU" dirty="0" err="1">
                <a:solidFill>
                  <a:schemeClr val="accent2"/>
                </a:solidFill>
              </a:rPr>
              <a:t>осіб</a:t>
            </a:r>
            <a:r>
              <a:rPr lang="ru-RU" dirty="0">
                <a:solidFill>
                  <a:schemeClr val="accent2"/>
                </a:solidFill>
              </a:rPr>
              <a:t> без </a:t>
            </a:r>
            <a:r>
              <a:rPr lang="ru-RU" dirty="0" err="1">
                <a:solidFill>
                  <a:schemeClr val="accent2"/>
                </a:solidFill>
              </a:rPr>
              <a:t>постійного</a:t>
            </a:r>
            <a:r>
              <a:rPr lang="ru-RU" dirty="0">
                <a:solidFill>
                  <a:schemeClr val="accent2"/>
                </a:solidFill>
              </a:rPr>
              <a:t> </a:t>
            </a:r>
            <a:r>
              <a:rPr lang="ru-RU" dirty="0" err="1">
                <a:solidFill>
                  <a:schemeClr val="accent2"/>
                </a:solidFill>
              </a:rPr>
              <a:t>місця</a:t>
            </a:r>
            <a:r>
              <a:rPr lang="ru-RU" dirty="0">
                <a:solidFill>
                  <a:schemeClr val="accent2"/>
                </a:solidFill>
              </a:rPr>
              <a:t> </a:t>
            </a:r>
            <a:r>
              <a:rPr lang="ru-RU" dirty="0" err="1">
                <a:solidFill>
                  <a:schemeClr val="accent2"/>
                </a:solidFill>
              </a:rPr>
              <a:t>проживання</a:t>
            </a:r>
            <a:r>
              <a:rPr lang="ru-RU" dirty="0">
                <a:solidFill>
                  <a:schemeClr val="accent2"/>
                </a:solidFill>
              </a:rPr>
              <a:t>. До них </a:t>
            </a:r>
            <a:r>
              <a:rPr lang="ru-RU" dirty="0" err="1">
                <a:solidFill>
                  <a:schemeClr val="accent2"/>
                </a:solidFill>
              </a:rPr>
              <a:t>можуть</a:t>
            </a:r>
            <a:r>
              <a:rPr lang="ru-RU" dirty="0">
                <a:solidFill>
                  <a:schemeClr val="accent2"/>
                </a:solidFill>
              </a:rPr>
              <a:t> </a:t>
            </a:r>
            <a:r>
              <a:rPr lang="ru-RU" dirty="0" err="1">
                <a:solidFill>
                  <a:schemeClr val="accent2"/>
                </a:solidFill>
              </a:rPr>
              <a:t>належати</a:t>
            </a:r>
            <a:r>
              <a:rPr lang="ru-RU" dirty="0">
                <a:solidFill>
                  <a:schemeClr val="accent2"/>
                </a:solidFill>
              </a:rPr>
              <a:t> особи, </a:t>
            </a:r>
            <a:r>
              <a:rPr lang="ru-RU" dirty="0" err="1">
                <a:solidFill>
                  <a:schemeClr val="accent2"/>
                </a:solidFill>
              </a:rPr>
              <a:t>які</a:t>
            </a:r>
            <a:r>
              <a:rPr lang="ru-RU" dirty="0">
                <a:solidFill>
                  <a:schemeClr val="accent2"/>
                </a:solidFill>
              </a:rPr>
              <a:t> </a:t>
            </a:r>
            <a:r>
              <a:rPr lang="ru-RU" dirty="0" err="1">
                <a:solidFill>
                  <a:schemeClr val="accent2"/>
                </a:solidFill>
              </a:rPr>
              <a:t>мешкають</a:t>
            </a:r>
            <a:r>
              <a:rPr lang="ru-RU" dirty="0">
                <a:solidFill>
                  <a:schemeClr val="accent2"/>
                </a:solidFill>
              </a:rPr>
              <a:t> у не </a:t>
            </a:r>
            <a:r>
              <a:rPr lang="ru-RU" dirty="0" err="1">
                <a:solidFill>
                  <a:schemeClr val="accent2"/>
                </a:solidFill>
              </a:rPr>
              <a:t>призначених</a:t>
            </a:r>
            <a:r>
              <a:rPr lang="ru-RU" dirty="0">
                <a:solidFill>
                  <a:schemeClr val="accent2"/>
                </a:solidFill>
              </a:rPr>
              <a:t> та не </a:t>
            </a:r>
            <a:r>
              <a:rPr lang="ru-RU" dirty="0" err="1">
                <a:solidFill>
                  <a:schemeClr val="accent2"/>
                </a:solidFill>
              </a:rPr>
              <a:t>пристосованих</a:t>
            </a:r>
            <a:r>
              <a:rPr lang="ru-RU" dirty="0">
                <a:solidFill>
                  <a:schemeClr val="accent2"/>
                </a:solidFill>
              </a:rPr>
              <a:t> для </a:t>
            </a:r>
            <a:r>
              <a:rPr lang="ru-RU" dirty="0" err="1">
                <a:solidFill>
                  <a:schemeClr val="accent2"/>
                </a:solidFill>
              </a:rPr>
              <a:t>проживання</a:t>
            </a:r>
            <a:r>
              <a:rPr lang="ru-RU" dirty="0">
                <a:solidFill>
                  <a:schemeClr val="accent2"/>
                </a:solidFill>
              </a:rPr>
              <a:t> </a:t>
            </a:r>
            <a:r>
              <a:rPr lang="ru-RU" dirty="0" err="1">
                <a:solidFill>
                  <a:schemeClr val="accent2"/>
                </a:solidFill>
              </a:rPr>
              <a:t>місцях</a:t>
            </a:r>
            <a:r>
              <a:rPr lang="ru-RU" dirty="0">
                <a:solidFill>
                  <a:schemeClr val="accent2"/>
                </a:solidFill>
              </a:rPr>
              <a:t>, а </a:t>
            </a:r>
            <a:r>
              <a:rPr lang="ru-RU" dirty="0" err="1">
                <a:solidFill>
                  <a:schemeClr val="accent2"/>
                </a:solidFill>
              </a:rPr>
              <a:t>також</a:t>
            </a:r>
            <a:r>
              <a:rPr lang="ru-RU" dirty="0">
                <a:solidFill>
                  <a:schemeClr val="accent2"/>
                </a:solidFill>
              </a:rPr>
              <a:t> особи, </a:t>
            </a:r>
            <a:r>
              <a:rPr lang="ru-RU" dirty="0" err="1">
                <a:solidFill>
                  <a:schemeClr val="accent2"/>
                </a:solidFill>
              </a:rPr>
              <a:t>які</a:t>
            </a:r>
            <a:r>
              <a:rPr lang="ru-RU" dirty="0">
                <a:solidFill>
                  <a:schemeClr val="accent2"/>
                </a:solidFill>
              </a:rPr>
              <a:t> у </a:t>
            </a:r>
            <a:r>
              <a:rPr lang="ru-RU" dirty="0" err="1">
                <a:solidFill>
                  <a:schemeClr val="accent2"/>
                </a:solidFill>
              </a:rPr>
              <a:t>нічний</a:t>
            </a:r>
            <a:r>
              <a:rPr lang="ru-RU" dirty="0">
                <a:solidFill>
                  <a:schemeClr val="accent2"/>
                </a:solidFill>
              </a:rPr>
              <a:t> час </a:t>
            </a:r>
            <a:r>
              <a:rPr lang="ru-RU" dirty="0" err="1">
                <a:solidFill>
                  <a:schemeClr val="accent2"/>
                </a:solidFill>
              </a:rPr>
              <a:t>проживають</a:t>
            </a:r>
            <a:r>
              <a:rPr lang="ru-RU" dirty="0">
                <a:solidFill>
                  <a:schemeClr val="accent2"/>
                </a:solidFill>
              </a:rPr>
              <a:t> у </a:t>
            </a:r>
            <a:r>
              <a:rPr lang="ru-RU" dirty="0" err="1">
                <a:solidFill>
                  <a:schemeClr val="accent2"/>
                </a:solidFill>
              </a:rPr>
              <a:t>притулку</a:t>
            </a:r>
            <a:r>
              <a:rPr lang="ru-RU" dirty="0">
                <a:solidFill>
                  <a:schemeClr val="accent2"/>
                </a:solidFill>
              </a:rPr>
              <a:t> для </a:t>
            </a:r>
            <a:r>
              <a:rPr lang="ru-RU" dirty="0" err="1">
                <a:solidFill>
                  <a:schemeClr val="accent2"/>
                </a:solidFill>
              </a:rPr>
              <a:t>бездомних</a:t>
            </a:r>
            <a:r>
              <a:rPr lang="ru-RU" dirty="0">
                <a:solidFill>
                  <a:schemeClr val="accent2"/>
                </a:solidFill>
              </a:rPr>
              <a:t>.</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err="1"/>
              <a:t>Безпритульність‎</a:t>
            </a:r>
            <a:endParaRPr lang="uk-UA" dirty="0"/>
          </a:p>
        </p:txBody>
      </p:sp>
      <p:pic>
        <p:nvPicPr>
          <p:cNvPr id="4098" name="Picture 2" descr="http://vsirivni.com.ua/sites/default/files/imagecache/news_big_image/dity-vulu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7" y="1484784"/>
            <a:ext cx="457931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877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35898"/>
            <a:ext cx="3312368" cy="4573422"/>
          </a:xfrm>
        </p:spPr>
        <p:txBody>
          <a:bodyPr>
            <a:normAutofit fontScale="85000" lnSpcReduction="20000"/>
          </a:bodyPr>
          <a:lstStyle/>
          <a:p>
            <a:r>
              <a:rPr lang="vi-VN" dirty="0">
                <a:solidFill>
                  <a:schemeClr val="accent2"/>
                </a:solidFill>
              </a:rPr>
              <a:t>Економі́чна кри́за (грец. </a:t>
            </a:r>
            <a:r>
              <a:rPr lang="en-US" dirty="0" err="1">
                <a:solidFill>
                  <a:schemeClr val="accent2"/>
                </a:solidFill>
              </a:rPr>
              <a:t>krisis</a:t>
            </a:r>
            <a:r>
              <a:rPr lang="en-US" dirty="0">
                <a:solidFill>
                  <a:schemeClr val="accent2"/>
                </a:solidFill>
              </a:rPr>
              <a:t>  — </a:t>
            </a:r>
            <a:r>
              <a:rPr lang="vi-VN" dirty="0">
                <a:solidFill>
                  <a:schemeClr val="accent2"/>
                </a:solidFill>
              </a:rPr>
              <a:t>поворотний пункт) — різке погіршення економічного стану країни, що виявляється в значному спаді виробництва, порушенні виробничих зв'язків, що склалися, банкрутстві підприємств, зростанні безробіття, і у результаті — в зниженні життєвого рівня, добробуту населення.</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a:t> Економічні проблеми</a:t>
            </a:r>
          </a:p>
        </p:txBody>
      </p:sp>
      <p:pic>
        <p:nvPicPr>
          <p:cNvPr id="7170" name="Picture 2" descr="http://last24.info/pictures/102009/9/1737217976_18187506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733550"/>
            <a:ext cx="5040560" cy="457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4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3456384" cy="4968552"/>
          </a:xfrm>
        </p:spPr>
        <p:txBody>
          <a:bodyPr/>
          <a:lstStyle/>
          <a:p>
            <a:r>
              <a:rPr lang="vi-VN" dirty="0">
                <a:solidFill>
                  <a:schemeClr val="accent2"/>
                </a:solidFill>
              </a:rPr>
              <a:t>Злочи́нність — відносно масове, історично мінливе, соціальне і кримінально правове явище, що являє собою цілісну сукупність всіх злочинів, вчинених на певній території за відповідний період часу.</a:t>
            </a:r>
            <a:endParaRPr lang="uk-UA" dirty="0">
              <a:solidFill>
                <a:schemeClr val="accent2"/>
              </a:solidFill>
            </a:endParaRPr>
          </a:p>
        </p:txBody>
      </p:sp>
      <p:sp>
        <p:nvSpPr>
          <p:cNvPr id="3" name="Заголовок 2"/>
          <p:cNvSpPr>
            <a:spLocks noGrp="1"/>
          </p:cNvSpPr>
          <p:nvPr>
            <p:ph type="title"/>
          </p:nvPr>
        </p:nvSpPr>
        <p:spPr/>
        <p:txBody>
          <a:bodyPr/>
          <a:lstStyle/>
          <a:p>
            <a:r>
              <a:rPr lang="uk-UA" dirty="0"/>
              <a:t> </a:t>
            </a:r>
            <a:r>
              <a:rPr lang="uk-UA" dirty="0" err="1"/>
              <a:t>Злочинність‎</a:t>
            </a:r>
            <a:endParaRPr lang="uk-UA" dirty="0"/>
          </a:p>
        </p:txBody>
      </p:sp>
      <p:pic>
        <p:nvPicPr>
          <p:cNvPr id="8194" name="Picture 2" descr="http://vkurse.ua/i/2008-12/mvd-obespoko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194" y="1484784"/>
            <a:ext cx="4674253"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81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Другая 4">
      <a:dk1>
        <a:srgbClr val="BDE05A"/>
      </a:dk1>
      <a:lt1>
        <a:srgbClr val="ACD631"/>
      </a:lt1>
      <a:dk2>
        <a:srgbClr val="BDECC8"/>
      </a:dk2>
      <a:lt2>
        <a:srgbClr val="9CE2AD"/>
      </a:lt2>
      <a:accent1>
        <a:srgbClr val="CAE57B"/>
      </a:accent1>
      <a:accent2>
        <a:srgbClr val="217435"/>
      </a:accent2>
      <a:accent3>
        <a:srgbClr val="A5D028"/>
      </a:accent3>
      <a:accent4>
        <a:srgbClr val="EDF6D3"/>
      </a:accent4>
      <a:accent5>
        <a:srgbClr val="DBEEA7"/>
      </a:accent5>
      <a:accent6>
        <a:srgbClr val="CAE57B"/>
      </a:accent6>
      <a:hlink>
        <a:srgbClr val="7B9C1D"/>
      </a:hlink>
      <a:folHlink>
        <a:srgbClr val="526813"/>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143</TotalTime>
  <Words>906</Words>
  <Application>Microsoft Office PowerPoint</Application>
  <PresentationFormat>Экран (4:3)</PresentationFormat>
  <Paragraphs>69</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Candara</vt:lpstr>
      <vt:lpstr>Symbol</vt:lpstr>
      <vt:lpstr>Tahoma</vt:lpstr>
      <vt:lpstr>Волна</vt:lpstr>
      <vt:lpstr>Залежність мого життя і здоров’ я від глобальних проблем</vt:lpstr>
      <vt:lpstr>Інвалідність </vt:lpstr>
      <vt:lpstr>Алкоголізм</vt:lpstr>
      <vt:lpstr>Куріння </vt:lpstr>
      <vt:lpstr>Наркоманія</vt:lpstr>
      <vt:lpstr>Бідність‎</vt:lpstr>
      <vt:lpstr>Безпритульність‎</vt:lpstr>
      <vt:lpstr> Економічні проблеми</vt:lpstr>
      <vt:lpstr> Злочинність‎</vt:lpstr>
      <vt:lpstr> Конфлікти‎</vt:lpstr>
      <vt:lpstr>Хвороби</vt:lpstr>
      <vt:lpstr>Корупція‎</vt:lpstr>
      <vt:lpstr>Проституція‎</vt:lpstr>
      <vt:lpstr>Расизм‎</vt:lpstr>
      <vt:lpstr>Самогубство‎</vt:lpstr>
      <vt:lpstr>Техногенні катастрофи‎</vt:lpstr>
      <vt:lpstr>Гастарбайтерство</vt:lpstr>
      <vt:lpstr>Аборт</vt:lpstr>
      <vt:lpstr>Забру́днення</vt:lpstr>
      <vt:lpstr>Види забруднень</vt:lpstr>
      <vt:lpstr>Електромагнітне забруднення </vt:lpstr>
      <vt:lpstr>Шумове забруднення </vt:lpstr>
      <vt:lpstr>Локальне забруднення </vt:lpstr>
      <vt:lpstr>Вихлопні гази</vt:lpstr>
      <vt:lpstr>Соціальне відторгнення </vt:lpstr>
      <vt:lpstr>Екологічні  проблеми</vt:lpstr>
      <vt:lpstr>Класифікація екологічних проблем</vt:lpstr>
      <vt:lpstr>Атмосферні</vt:lpstr>
      <vt:lpstr>Водне</vt:lpstr>
      <vt:lpstr>Грунтове</vt:lpstr>
      <vt:lpstr>Підготувала  учениця 11 класу Висоцька Оля</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Залежність мого життя і здоров’ я від глобальних проблем</dc:title>
  <dc:creator>User</dc:creator>
  <cp:lastModifiedBy>User</cp:lastModifiedBy>
  <cp:revision>12</cp:revision>
  <dcterms:created xsi:type="dcterms:W3CDTF">2012-11-13T16:02:39Z</dcterms:created>
  <dcterms:modified xsi:type="dcterms:W3CDTF">2015-02-05T14:36:33Z</dcterms:modified>
</cp:coreProperties>
</file>