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2"/>
  </p:notesMasterIdLst>
  <p:sldIdLst>
    <p:sldId id="256" r:id="rId2"/>
    <p:sldId id="260" r:id="rId3"/>
    <p:sldId id="262" r:id="rId4"/>
    <p:sldId id="263" r:id="rId5"/>
    <p:sldId id="264" r:id="rId6"/>
    <p:sldId id="258" r:id="rId7"/>
    <p:sldId id="265" r:id="rId8"/>
    <p:sldId id="266" r:id="rId9"/>
    <p:sldId id="267" r:id="rId10"/>
    <p:sldId id="268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18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7807A1-DCAF-4344-AE20-59DEA357C52E}" type="datetimeFigureOut">
              <a:rPr lang="ru-RU" smtClean="0"/>
              <a:t>21.05.2014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8943CD-750B-4E5A-B847-0034CE1111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5606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689DC-1B32-4AE1-B864-B5C7B4496DD0}" type="datetimeFigureOut">
              <a:rPr lang="ru-RU" smtClean="0"/>
              <a:t>21.05.2014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225E8-3722-4DE0-9C1C-849049D6A1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689DC-1B32-4AE1-B864-B5C7B4496DD0}" type="datetimeFigureOut">
              <a:rPr lang="ru-RU" smtClean="0"/>
              <a:t>21.05.2014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225E8-3722-4DE0-9C1C-849049D6A1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689DC-1B32-4AE1-B864-B5C7B4496DD0}" type="datetimeFigureOut">
              <a:rPr lang="ru-RU" smtClean="0"/>
              <a:t>21.05.2014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225E8-3722-4DE0-9C1C-849049D6A1B5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689DC-1B32-4AE1-B864-B5C7B4496DD0}" type="datetimeFigureOut">
              <a:rPr lang="ru-RU" smtClean="0"/>
              <a:t>21.05.2014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225E8-3722-4DE0-9C1C-849049D6A1B5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689DC-1B32-4AE1-B864-B5C7B4496DD0}" type="datetimeFigureOut">
              <a:rPr lang="ru-RU" smtClean="0"/>
              <a:t>21.05.2014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225E8-3722-4DE0-9C1C-849049D6A1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689DC-1B32-4AE1-B864-B5C7B4496DD0}" type="datetimeFigureOut">
              <a:rPr lang="ru-RU" smtClean="0"/>
              <a:t>21.05.2014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225E8-3722-4DE0-9C1C-849049D6A1B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689DC-1B32-4AE1-B864-B5C7B4496DD0}" type="datetimeFigureOut">
              <a:rPr lang="ru-RU" smtClean="0"/>
              <a:t>21.05.2014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225E8-3722-4DE0-9C1C-849049D6A1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689DC-1B32-4AE1-B864-B5C7B4496DD0}" type="datetimeFigureOut">
              <a:rPr lang="ru-RU" smtClean="0"/>
              <a:t>21.05.2014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225E8-3722-4DE0-9C1C-849049D6A1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689DC-1B32-4AE1-B864-B5C7B4496DD0}" type="datetimeFigureOut">
              <a:rPr lang="ru-RU" smtClean="0"/>
              <a:t>21.05.2014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225E8-3722-4DE0-9C1C-849049D6A1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689DC-1B32-4AE1-B864-B5C7B4496DD0}" type="datetimeFigureOut">
              <a:rPr lang="ru-RU" smtClean="0"/>
              <a:t>21.05.2014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225E8-3722-4DE0-9C1C-849049D6A1B5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689DC-1B32-4AE1-B864-B5C7B4496DD0}" type="datetimeFigureOut">
              <a:rPr lang="ru-RU" smtClean="0"/>
              <a:t>21.05.2014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225E8-3722-4DE0-9C1C-849049D6A1B5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741689DC-1B32-4AE1-B864-B5C7B4496DD0}" type="datetimeFigureOut">
              <a:rPr lang="ru-RU" smtClean="0"/>
              <a:t>21.05.2014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D3D225E8-3722-4DE0-9C1C-849049D6A1B5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461" y="548745"/>
            <a:ext cx="5832648" cy="1005147"/>
          </a:xfrm>
        </p:spPr>
        <p:txBody>
          <a:bodyPr>
            <a:normAutofit/>
          </a:bodyPr>
          <a:lstStyle/>
          <a:p>
            <a:r>
              <a:rPr lang="ru-RU" dirty="0" err="1" smtClean="0">
                <a:solidFill>
                  <a:srgbClr val="FFFF00"/>
                </a:solidFill>
              </a:rPr>
              <a:t>Сімейне</a:t>
            </a:r>
            <a:r>
              <a:rPr lang="ru-RU" dirty="0" smtClean="0">
                <a:solidFill>
                  <a:srgbClr val="FFFF00"/>
                </a:solidFill>
              </a:rPr>
              <a:t> право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5733256"/>
            <a:ext cx="392088" cy="304057"/>
          </a:xfrm>
        </p:spPr>
        <p:txBody>
          <a:bodyPr>
            <a:normAutofit fontScale="85000" lnSpcReduction="20000"/>
          </a:bodyPr>
          <a:lstStyle/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39552" y="2420888"/>
            <a:ext cx="76328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rgbClr val="002060"/>
                </a:solidFill>
              </a:rPr>
              <a:t>Це галузь права,яка складає сукупність правових норм і принципів, що </a:t>
            </a:r>
            <a:r>
              <a:rPr lang="uk-UA" dirty="0" err="1" smtClean="0">
                <a:solidFill>
                  <a:srgbClr val="002060"/>
                </a:solidFill>
              </a:rPr>
              <a:t>регулють</a:t>
            </a:r>
            <a:r>
              <a:rPr lang="uk-UA" dirty="0" smtClean="0">
                <a:solidFill>
                  <a:srgbClr val="002060"/>
                </a:solidFill>
              </a:rPr>
              <a:t> та охороняють особисті і </a:t>
            </a:r>
            <a:r>
              <a:rPr lang="uk-UA" dirty="0" err="1" smtClean="0">
                <a:solidFill>
                  <a:srgbClr val="002060"/>
                </a:solidFill>
              </a:rPr>
              <a:t>пов</a:t>
            </a:r>
            <a:r>
              <a:rPr lang="en-US" dirty="0" smtClean="0">
                <a:solidFill>
                  <a:srgbClr val="002060"/>
                </a:solidFill>
              </a:rPr>
              <a:t>’</a:t>
            </a:r>
            <a:r>
              <a:rPr lang="uk-UA" dirty="0" err="1" smtClean="0">
                <a:solidFill>
                  <a:srgbClr val="002060"/>
                </a:solidFill>
              </a:rPr>
              <a:t>язані</a:t>
            </a:r>
            <a:r>
              <a:rPr lang="uk-UA" dirty="0" smtClean="0">
                <a:solidFill>
                  <a:srgbClr val="002060"/>
                </a:solidFill>
              </a:rPr>
              <a:t> з ними майнові відносини фізичних осіб,що виникають із шлюбу й належності до сім</a:t>
            </a:r>
            <a:r>
              <a:rPr lang="en-US" dirty="0" smtClean="0">
                <a:solidFill>
                  <a:srgbClr val="002060"/>
                </a:solidFill>
              </a:rPr>
              <a:t>’</a:t>
            </a:r>
            <a:r>
              <a:rPr lang="uk-UA" dirty="0" smtClean="0">
                <a:solidFill>
                  <a:srgbClr val="002060"/>
                </a:solidFill>
              </a:rPr>
              <a:t>ї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7" y="5517232"/>
            <a:ext cx="656841" cy="1159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0531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5000">
        <p:split orient="vert"/>
      </p:transition>
    </mc:Choice>
    <mc:Fallback>
      <p:transition spd="slow" advClick="0" advTm="500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75656" y="1700808"/>
            <a:ext cx="25460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rgbClr val="7030A0"/>
                </a:solidFill>
              </a:rPr>
              <a:t>Виконала:</a:t>
            </a:r>
          </a:p>
          <a:p>
            <a:r>
              <a:rPr lang="uk-UA" dirty="0" smtClean="0">
                <a:solidFill>
                  <a:srgbClr val="7030A0"/>
                </a:solidFill>
              </a:rPr>
              <a:t>Учениця 10-В класу</a:t>
            </a:r>
          </a:p>
          <a:p>
            <a:r>
              <a:rPr lang="uk-UA" dirty="0" smtClean="0">
                <a:solidFill>
                  <a:srgbClr val="7030A0"/>
                </a:solidFill>
              </a:rPr>
              <a:t>ЗНЗ № 3</a:t>
            </a:r>
          </a:p>
          <a:p>
            <a:r>
              <a:rPr lang="uk-UA" b="1" dirty="0" smtClean="0">
                <a:solidFill>
                  <a:srgbClr val="7030A0"/>
                </a:solidFill>
              </a:rPr>
              <a:t>Кириленко </a:t>
            </a:r>
            <a:r>
              <a:rPr lang="uk-UA" b="1" dirty="0" err="1" smtClean="0">
                <a:solidFill>
                  <a:srgbClr val="7030A0"/>
                </a:solidFill>
              </a:rPr>
              <a:t>Альона</a:t>
            </a:r>
            <a:endParaRPr lang="ru-RU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51391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 advTm="2000">
        <p14:pan dir="u"/>
      </p:transition>
    </mc:Choice>
    <mc:Fallback>
      <p:transition spd="slow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436096" y="692696"/>
            <a:ext cx="19143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7030A0"/>
                </a:solidFill>
              </a:rPr>
              <a:t>Предмет:</a:t>
            </a:r>
          </a:p>
        </p:txBody>
      </p:sp>
      <p:sp>
        <p:nvSpPr>
          <p:cNvPr id="4" name="5-конечная звезда 3"/>
          <p:cNvSpPr/>
          <p:nvPr/>
        </p:nvSpPr>
        <p:spPr>
          <a:xfrm>
            <a:off x="730424" y="2107704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5-конечная звезда 4"/>
          <p:cNvSpPr/>
          <p:nvPr/>
        </p:nvSpPr>
        <p:spPr>
          <a:xfrm>
            <a:off x="694904" y="3861048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979712" y="2107704"/>
            <a:ext cx="6048672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3200" b="1" u="sng" dirty="0" err="1" smtClean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Особисті</a:t>
            </a:r>
            <a:r>
              <a:rPr lang="ru-RU" sz="3200" b="1" u="sng" dirty="0" smtClean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3200" b="1" u="sng" dirty="0" err="1" smtClean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немайнові</a:t>
            </a:r>
            <a:r>
              <a:rPr lang="ru-RU" sz="3200" b="1" u="sng" dirty="0" smtClean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3200" b="1" u="sng" dirty="0" err="1" smtClean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відносини</a:t>
            </a:r>
            <a:endParaRPr lang="ru-RU" sz="3200" b="1" u="sng" cap="none" spc="0" dirty="0">
              <a:ln w="11430"/>
              <a:solidFill>
                <a:srgbClr val="FFFF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979712" y="3861048"/>
            <a:ext cx="6912768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uk-UA" sz="3600" b="1" i="1" u="sng" dirty="0" smtClean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Майнові</a:t>
            </a:r>
            <a:r>
              <a:rPr lang="uk-UA" sz="3600" b="1" i="1" u="sng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uk-UA" sz="3600" b="1" i="1" u="sng" dirty="0" smtClean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відносини</a:t>
            </a:r>
            <a:endParaRPr lang="ru-RU" sz="3600" b="1" i="1" u="sng" cap="none" spc="0" dirty="0">
              <a:ln w="11430"/>
              <a:solidFill>
                <a:srgbClr val="FFFF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9304" y="4755858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018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 advClick="0" advTm="4000">
        <p:split orient="vert"/>
      </p:transition>
    </mc:Choice>
    <mc:Fallback>
      <p:transition spd="slow" advClick="0" advTm="400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32040" y="332656"/>
            <a:ext cx="3812645" cy="2429934"/>
          </a:xfrm>
        </p:spPr>
        <p:txBody>
          <a:bodyPr/>
          <a:lstStyle/>
          <a:p>
            <a:r>
              <a:rPr lang="ru-RU" dirty="0" smtClean="0"/>
              <a:t>Метод правового </a:t>
            </a:r>
            <a:r>
              <a:rPr lang="ru-RU" dirty="0" err="1" smtClean="0"/>
              <a:t>регулювання</a:t>
            </a:r>
            <a:r>
              <a:rPr lang="ru-RU" dirty="0" smtClean="0"/>
              <a:t> -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4860032" y="2996952"/>
            <a:ext cx="3818467" cy="2421467"/>
          </a:xfrm>
        </p:spPr>
        <p:txBody>
          <a:bodyPr>
            <a:normAutofit/>
          </a:bodyPr>
          <a:lstStyle/>
          <a:p>
            <a:r>
              <a:rPr lang="ru-RU" sz="3200" dirty="0" err="1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Диспозитивний</a:t>
            </a:r>
            <a:r>
              <a:rPr lang="ru-RU" sz="3200" dirty="0" smtClean="0">
                <a:solidFill>
                  <a:srgbClr val="7030A0"/>
                </a:solidFill>
                <a:latin typeface="Arial Black" pitchFamily="34" charset="0"/>
              </a:rPr>
              <a:t> </a:t>
            </a:r>
            <a:endParaRPr lang="ru-RU" sz="3200" dirty="0">
              <a:solidFill>
                <a:srgbClr val="7030A0"/>
              </a:solidFill>
              <a:latin typeface="Arial Black" pitchFamily="34" charset="0"/>
            </a:endParaRPr>
          </a:p>
        </p:txBody>
      </p:sp>
      <p:pic>
        <p:nvPicPr>
          <p:cNvPr id="11" name="Рисунок 10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" r="123"/>
          <a:stretch>
            <a:fillRect/>
          </a:stretch>
        </p:blipFill>
        <p:spPr>
          <a:xfrm>
            <a:off x="317228" y="1115882"/>
            <a:ext cx="4398788" cy="3609262"/>
          </a:xfrm>
        </p:spPr>
      </p:pic>
    </p:spTree>
    <p:extLst>
      <p:ext uri="{BB962C8B-B14F-4D97-AF65-F5344CB8AC3E}">
        <p14:creationId xmlns:p14="http://schemas.microsoft.com/office/powerpoint/2010/main" val="5015892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3000">
        <p14:flip dir="r"/>
      </p:transition>
    </mc:Choice>
    <mc:Fallback>
      <p:transition spd="slow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7030A0"/>
                </a:solidFill>
              </a:rPr>
              <a:t>Склад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ОБ</a:t>
            </a:r>
            <a:r>
              <a:rPr lang="en-US" dirty="0" smtClean="0"/>
              <a:t>’</a:t>
            </a:r>
            <a:r>
              <a:rPr lang="uk-UA" dirty="0" smtClean="0"/>
              <a:t>ЄКТ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uk-UA" sz="1400" dirty="0" smtClean="0"/>
              <a:t>Майнові блага(речі);</a:t>
            </a:r>
          </a:p>
          <a:p>
            <a:pPr>
              <a:buFont typeface="Wingdings" pitchFamily="2" charset="2"/>
              <a:buChar char="v"/>
            </a:pPr>
            <a:r>
              <a:rPr lang="uk-UA" sz="1400" dirty="0" smtClean="0"/>
              <a:t>Особисті немайнові блага;</a:t>
            </a:r>
          </a:p>
          <a:p>
            <a:pPr>
              <a:buFont typeface="Wingdings" pitchFamily="2" charset="2"/>
              <a:buChar char="v"/>
            </a:pPr>
            <a:r>
              <a:rPr lang="uk-UA" sz="1400" dirty="0" smtClean="0"/>
              <a:t>Дії (послуги).</a:t>
            </a:r>
            <a:endParaRPr lang="ru-RU" sz="14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uk-UA" dirty="0" smtClean="0"/>
              <a:t>СУБ</a:t>
            </a:r>
            <a:r>
              <a:rPr lang="en-US" dirty="0" smtClean="0"/>
              <a:t>’</a:t>
            </a:r>
            <a:r>
              <a:rPr lang="uk-UA" dirty="0" smtClean="0"/>
              <a:t>ЄКТ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uk-UA" sz="1100" dirty="0" smtClean="0"/>
              <a:t>                    (лише фізичні особи)</a:t>
            </a:r>
          </a:p>
          <a:p>
            <a:pPr>
              <a:buFont typeface="Wingdings" pitchFamily="2" charset="2"/>
              <a:buChar char="v"/>
            </a:pPr>
            <a:r>
              <a:rPr lang="uk-UA" sz="1400" dirty="0" smtClean="0"/>
              <a:t>Подружжя;</a:t>
            </a:r>
          </a:p>
          <a:p>
            <a:pPr>
              <a:buFont typeface="Wingdings" pitchFamily="2" charset="2"/>
              <a:buChar char="v"/>
            </a:pPr>
            <a:r>
              <a:rPr lang="uk-UA" sz="1400" dirty="0" smtClean="0"/>
              <a:t>Батьки, діти, </a:t>
            </a:r>
            <a:r>
              <a:rPr lang="uk-UA" sz="1400" dirty="0" err="1" smtClean="0"/>
              <a:t>усиновлювачі</a:t>
            </a:r>
            <a:r>
              <a:rPr lang="uk-UA" sz="1400" dirty="0" smtClean="0"/>
              <a:t>, усиновлені;</a:t>
            </a:r>
          </a:p>
          <a:p>
            <a:pPr>
              <a:buFont typeface="Wingdings" pitchFamily="2" charset="2"/>
              <a:buChar char="v"/>
            </a:pPr>
            <a:r>
              <a:rPr lang="uk-UA" sz="1400" dirty="0" smtClean="0"/>
              <a:t>Баба, дід, прабаба, прадід, онуки, правнуки.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0521854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5000">
        <p14:prism isInverted="1"/>
      </p:transition>
    </mc:Choice>
    <mc:Fallback>
      <p:transition spd="slow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69 0 0.125 0.056 0.125 0.125 C 0.125 0.194 0.069 0.25 0 0.25 C -0.069 0.25 -0.125 0.194 -0.125 0.125 C -0.125 0.056 -0.069 0 0 0 Z" pathEditMode="relative" ptsTypes="">
                                      <p:cBhvr>
                                        <p:cTn id="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69 0 0.125 0.056 0.125 0.125 C 0.125 0.194 0.069 0.25 0 0.25 C -0.069 0.25 -0.125 0.194 -0.125 0.125 C -0.125 0.056 -0.069 0 0 0 Z" pathEditMode="relative" ptsTypes="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uk-UA" dirty="0" smtClean="0"/>
              <a:t>Юридичні                              </a:t>
            </a:r>
            <a:r>
              <a:rPr lang="uk-UA" dirty="0" err="1" smtClean="0"/>
              <a:t>Суб</a:t>
            </a:r>
            <a:r>
              <a:rPr lang="en-US" dirty="0" smtClean="0"/>
              <a:t>’</a:t>
            </a:r>
            <a:r>
              <a:rPr lang="uk-UA" dirty="0" err="1" smtClean="0"/>
              <a:t>єктивні</a:t>
            </a:r>
            <a:r>
              <a:rPr lang="uk-UA" dirty="0" smtClean="0"/>
              <a:t> </a:t>
            </a:r>
          </a:p>
          <a:p>
            <a:pPr marL="0" indent="0">
              <a:buNone/>
            </a:pPr>
            <a:r>
              <a:rPr lang="uk-UA" dirty="0"/>
              <a:t> </a:t>
            </a:r>
            <a:r>
              <a:rPr lang="uk-UA" dirty="0" smtClean="0"/>
              <a:t>      </a:t>
            </a:r>
            <a:r>
              <a:rPr lang="uk-UA" dirty="0" err="1" smtClean="0"/>
              <a:t>обов</a:t>
            </a:r>
            <a:r>
              <a:rPr lang="en-US" dirty="0" smtClean="0"/>
              <a:t>’</a:t>
            </a:r>
            <a:r>
              <a:rPr lang="ru-RU" dirty="0" err="1" smtClean="0"/>
              <a:t>язки</a:t>
            </a:r>
            <a:r>
              <a:rPr lang="ru-RU" dirty="0" smtClean="0"/>
              <a:t>                         с</a:t>
            </a:r>
            <a:r>
              <a:rPr lang="uk-UA" dirty="0" err="1" smtClean="0"/>
              <a:t>імейні</a:t>
            </a:r>
            <a:r>
              <a:rPr lang="uk-UA" dirty="0" smtClean="0"/>
              <a:t> права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noFill/>
          <a:ln>
            <a:solidFill>
              <a:schemeClr val="accent1"/>
            </a:solidFill>
          </a:ln>
        </p:spPr>
        <p:txBody>
          <a:bodyPr/>
          <a:lstStyle/>
          <a:p>
            <a:r>
              <a:rPr lang="uk-UA" b="1" i="1" dirty="0" smtClean="0">
                <a:solidFill>
                  <a:srgbClr val="7030A0"/>
                </a:solidFill>
              </a:rPr>
              <a:t>Зміст</a:t>
            </a:r>
            <a:endParaRPr lang="ru-RU" b="1" i="1" dirty="0">
              <a:solidFill>
                <a:srgbClr val="7030A0"/>
              </a:solidFill>
            </a:endParaRPr>
          </a:p>
        </p:txBody>
      </p:sp>
      <p:sp>
        <p:nvSpPr>
          <p:cNvPr id="4" name="Стрелка вниз 3"/>
          <p:cNvSpPr/>
          <p:nvPr/>
        </p:nvSpPr>
        <p:spPr>
          <a:xfrm rot="1500420">
            <a:off x="3039331" y="1717290"/>
            <a:ext cx="700656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 rot="20395838">
            <a:off x="5583776" y="1706182"/>
            <a:ext cx="723134" cy="9087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3998229"/>
            <a:ext cx="6048672" cy="2716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77667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3000">
        <p14:prism/>
      </p:transition>
    </mc:Choice>
    <mc:Fallback>
      <p:transition spd="slow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18406" y="295706"/>
            <a:ext cx="367240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Джерела</a:t>
            </a:r>
            <a:r>
              <a:rPr lang="uk-UA" sz="5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FFFF00"/>
                </a:solidFill>
              </a:rPr>
              <a:t>: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1700808"/>
            <a:ext cx="813690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uk-UA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   Конституція України</a:t>
            </a:r>
            <a:endParaRPr lang="ru-RU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59632" y="2751311"/>
            <a:ext cx="626469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uk-UA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Сімейний кодекс</a:t>
            </a:r>
            <a:endParaRPr lang="ru-RU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4770626"/>
            <a:ext cx="2678654" cy="2006405"/>
          </a:xfrm>
          <a:prstGeom prst="rect">
            <a:avLst/>
          </a:prstGeom>
        </p:spPr>
      </p:pic>
      <p:sp>
        <p:nvSpPr>
          <p:cNvPr id="3" name="Стрелка вправо 2"/>
          <p:cNvSpPr/>
          <p:nvPr/>
        </p:nvSpPr>
        <p:spPr>
          <a:xfrm>
            <a:off x="122356" y="2012505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Стрелка вправо 3"/>
          <p:cNvSpPr/>
          <p:nvPr/>
        </p:nvSpPr>
        <p:spPr>
          <a:xfrm>
            <a:off x="157351" y="2852936"/>
            <a:ext cx="978408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право 4"/>
          <p:cNvSpPr/>
          <p:nvPr/>
        </p:nvSpPr>
        <p:spPr>
          <a:xfrm>
            <a:off x="122356" y="390676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331640" y="3573016"/>
            <a:ext cx="368676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  </a:t>
            </a:r>
            <a:r>
              <a:rPr lang="uk-UA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Договори</a:t>
            </a:r>
            <a:endParaRPr lang="ru-RU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1" name="Стрелка вправо 10"/>
          <p:cNvSpPr/>
          <p:nvPr/>
        </p:nvSpPr>
        <p:spPr>
          <a:xfrm>
            <a:off x="120550" y="501317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547664" y="4576634"/>
            <a:ext cx="237626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uk-UA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Звичаї</a:t>
            </a:r>
            <a:endParaRPr lang="ru-RU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660985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4000">
        <p:split orient="vert"/>
      </p:transition>
    </mc:Choice>
    <mc:Fallback>
      <p:transition spd="slow" advTm="4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32040" y="338667"/>
            <a:ext cx="3754760" cy="1074109"/>
          </a:xfrm>
        </p:spPr>
        <p:txBody>
          <a:bodyPr/>
          <a:lstStyle/>
          <a:p>
            <a:r>
              <a:rPr lang="uk-UA" b="1" i="1" dirty="0" smtClean="0">
                <a:solidFill>
                  <a:srgbClr val="2118CE"/>
                </a:solidFill>
              </a:rPr>
              <a:t>Шлюб </a:t>
            </a:r>
            <a:endParaRPr lang="ru-RU" b="1" i="1" dirty="0">
              <a:solidFill>
                <a:srgbClr val="2118CE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4932040" y="1628801"/>
            <a:ext cx="3754760" cy="3578200"/>
          </a:xfrm>
        </p:spPr>
        <p:txBody>
          <a:bodyPr/>
          <a:lstStyle/>
          <a:p>
            <a:r>
              <a:rPr lang="uk-UA" dirty="0" err="1" smtClean="0"/>
              <a:t>-це</a:t>
            </a:r>
            <a:r>
              <a:rPr lang="uk-UA" dirty="0" smtClean="0"/>
              <a:t> сімейний </a:t>
            </a:r>
            <a:r>
              <a:rPr lang="uk-UA" b="1" i="1" dirty="0" smtClean="0"/>
              <a:t>союз чоловіка та жінки</a:t>
            </a:r>
            <a:r>
              <a:rPr lang="uk-UA" dirty="0" smtClean="0"/>
              <a:t>,зареєстрований у державному органі реєстрації актів цивільного стану (</a:t>
            </a:r>
            <a:r>
              <a:rPr lang="uk-UA" b="1" dirty="0" smtClean="0"/>
              <a:t>РАЦС</a:t>
            </a:r>
            <a:r>
              <a:rPr lang="uk-UA" dirty="0" smtClean="0"/>
              <a:t>)</a:t>
            </a:r>
            <a:endParaRPr lang="ru-RU" dirty="0"/>
          </a:p>
        </p:txBody>
      </p:sp>
      <p:pic>
        <p:nvPicPr>
          <p:cNvPr id="7" name="Рисунок 6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59" r="15559"/>
          <a:stretch>
            <a:fillRect/>
          </a:stretch>
        </p:blipFill>
        <p:spPr>
          <a:xfrm>
            <a:off x="539552" y="1484784"/>
            <a:ext cx="3566160" cy="2926080"/>
          </a:xfrm>
        </p:spPr>
      </p:pic>
    </p:spTree>
    <p:extLst>
      <p:ext uri="{BB962C8B-B14F-4D97-AF65-F5344CB8AC3E}">
        <p14:creationId xmlns:p14="http://schemas.microsoft.com/office/powerpoint/2010/main" val="41796724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4000">
        <p:split orient="vert"/>
      </p:transition>
    </mc:Choice>
    <mc:Fallback>
      <p:transition spd="slow" advTm="4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Умови укладання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uk-UA" dirty="0" smtClean="0"/>
              <a:t>Позитивні </a:t>
            </a:r>
          </a:p>
          <a:p>
            <a:pPr marL="0" indent="0">
              <a:buNone/>
            </a:pPr>
            <a:r>
              <a:rPr lang="uk-UA" dirty="0"/>
              <a:t> </a:t>
            </a:r>
            <a:r>
              <a:rPr lang="uk-UA" dirty="0" smtClean="0"/>
              <a:t>  - </a:t>
            </a:r>
            <a:r>
              <a:rPr lang="uk-UA" sz="1800" dirty="0" smtClean="0"/>
              <a:t>досягнення 18-річного віку;</a:t>
            </a:r>
          </a:p>
          <a:p>
            <a:pPr marL="0" indent="0">
              <a:buNone/>
            </a:pPr>
            <a:r>
              <a:rPr lang="uk-UA" sz="1800" dirty="0"/>
              <a:t> </a:t>
            </a:r>
            <a:r>
              <a:rPr lang="uk-UA" sz="1800" dirty="0" smtClean="0"/>
              <a:t>   - добровільність укладання;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uk-UA" dirty="0" smtClean="0"/>
              <a:t>Негативні </a:t>
            </a:r>
          </a:p>
          <a:p>
            <a:pPr marL="0" indent="0">
              <a:buNone/>
            </a:pPr>
            <a:r>
              <a:rPr lang="uk-UA" dirty="0"/>
              <a:t> </a:t>
            </a:r>
            <a:r>
              <a:rPr lang="uk-UA" dirty="0" smtClean="0"/>
              <a:t>  - </a:t>
            </a:r>
            <a:r>
              <a:rPr lang="uk-UA" sz="1800" dirty="0" smtClean="0"/>
              <a:t>перебування жінки чи чоловіка в іншому шлюбі ;</a:t>
            </a:r>
          </a:p>
          <a:p>
            <a:pPr marL="0" indent="0">
              <a:buNone/>
            </a:pPr>
            <a:r>
              <a:rPr lang="uk-UA" sz="1800" dirty="0"/>
              <a:t> </a:t>
            </a:r>
            <a:r>
              <a:rPr lang="uk-UA" sz="1800" dirty="0" smtClean="0"/>
              <a:t>  - перебування жінки чи чоловіка в сімейних </a:t>
            </a:r>
            <a:r>
              <a:rPr lang="uk-UA" sz="1800" dirty="0" err="1" smtClean="0"/>
              <a:t>зв</a:t>
            </a:r>
            <a:r>
              <a:rPr lang="en-US" sz="1800" dirty="0" smtClean="0"/>
              <a:t>’</a:t>
            </a:r>
            <a:r>
              <a:rPr lang="uk-UA" sz="1800" dirty="0" err="1" smtClean="0"/>
              <a:t>язках</a:t>
            </a:r>
            <a:r>
              <a:rPr lang="uk-UA" sz="1800" dirty="0" smtClean="0"/>
              <a:t>;</a:t>
            </a:r>
          </a:p>
          <a:p>
            <a:pPr marL="0" indent="0">
              <a:buNone/>
            </a:pPr>
            <a:r>
              <a:rPr lang="uk-UA" sz="1800" dirty="0"/>
              <a:t>  </a:t>
            </a:r>
            <a:r>
              <a:rPr lang="uk-UA" sz="1800" dirty="0" smtClean="0"/>
              <a:t> - недієздатність однієї з осіб(тяжка хвороба) 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17703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6000">
        <p:split orient="vert"/>
      </p:transition>
    </mc:Choice>
    <mc:Fallback>
      <p:transition spd="slow" advTm="6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Права та </a:t>
            </a:r>
            <a:r>
              <a:rPr lang="uk-UA" dirty="0" err="1" smtClean="0"/>
              <a:t>обов</a:t>
            </a:r>
            <a:r>
              <a:rPr lang="en-US" dirty="0" smtClean="0"/>
              <a:t>‘</a:t>
            </a:r>
            <a:r>
              <a:rPr lang="uk-UA" dirty="0" err="1" smtClean="0"/>
              <a:t>язки</a:t>
            </a:r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3568" y="2060848"/>
            <a:ext cx="3815280" cy="360040"/>
          </a:xfrm>
        </p:spPr>
        <p:txBody>
          <a:bodyPr>
            <a:normAutofit fontScale="85000" lnSpcReduction="20000"/>
          </a:bodyPr>
          <a:lstStyle/>
          <a:p>
            <a:r>
              <a:rPr lang="uk-UA" dirty="0"/>
              <a:t>П</a:t>
            </a:r>
            <a:r>
              <a:rPr lang="uk-UA" dirty="0" smtClean="0"/>
              <a:t>рава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55576" y="2492896"/>
            <a:ext cx="3741811" cy="3633267"/>
          </a:xfrm>
        </p:spPr>
        <p:txBody>
          <a:bodyPr/>
          <a:lstStyle/>
          <a:p>
            <a:r>
              <a:rPr lang="uk-UA" dirty="0" smtClean="0"/>
              <a:t>Право на материнство(батьківство);</a:t>
            </a:r>
          </a:p>
          <a:p>
            <a:r>
              <a:rPr lang="uk-UA" dirty="0" smtClean="0"/>
              <a:t>Право на повагу до індивідуальності ;</a:t>
            </a:r>
          </a:p>
          <a:p>
            <a:r>
              <a:rPr lang="uk-UA" dirty="0"/>
              <a:t>П</a:t>
            </a:r>
            <a:r>
              <a:rPr lang="uk-UA" dirty="0" smtClean="0"/>
              <a:t>раво на фізичний та духовний розвиток;</a:t>
            </a:r>
          </a:p>
          <a:p>
            <a:r>
              <a:rPr lang="uk-UA" dirty="0" smtClean="0"/>
              <a:t>Право на особисту свободу;</a:t>
            </a:r>
          </a:p>
          <a:p>
            <a:r>
              <a:rPr lang="uk-UA" dirty="0" smtClean="0"/>
              <a:t>Право на спільне вирішення сімейних питань.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4008" y="2060848"/>
            <a:ext cx="3678176" cy="360040"/>
          </a:xfrm>
        </p:spPr>
        <p:txBody>
          <a:bodyPr>
            <a:normAutofit fontScale="85000" lnSpcReduction="20000"/>
          </a:bodyPr>
          <a:lstStyle/>
          <a:p>
            <a:r>
              <a:rPr lang="uk-UA" dirty="0" err="1" smtClean="0"/>
              <a:t>Обов</a:t>
            </a:r>
            <a:r>
              <a:rPr lang="en-US" dirty="0" smtClean="0"/>
              <a:t>’</a:t>
            </a:r>
            <a:r>
              <a:rPr lang="uk-UA" dirty="0" err="1" smtClean="0"/>
              <a:t>язки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4008" y="2492896"/>
            <a:ext cx="3822192" cy="3600400"/>
          </a:xfrm>
        </p:spPr>
        <p:txBody>
          <a:bodyPr/>
          <a:lstStyle/>
          <a:p>
            <a:r>
              <a:rPr lang="uk-UA" dirty="0" smtClean="0"/>
              <a:t>Подружжя </a:t>
            </a:r>
            <a:r>
              <a:rPr lang="uk-UA" dirty="0" err="1" smtClean="0"/>
              <a:t>забов</a:t>
            </a:r>
            <a:r>
              <a:rPr lang="en-US" dirty="0" smtClean="0"/>
              <a:t>’</a:t>
            </a:r>
            <a:r>
              <a:rPr lang="uk-UA" dirty="0" err="1" smtClean="0"/>
              <a:t>язане</a:t>
            </a:r>
            <a:r>
              <a:rPr lang="uk-UA" dirty="0" smtClean="0"/>
              <a:t> турбуватися про побудову сімейних відносин на почуттях любові,поваги,дружби.</a:t>
            </a:r>
          </a:p>
          <a:p>
            <a:r>
              <a:rPr lang="uk-UA" dirty="0" smtClean="0"/>
              <a:t>Спільно дбати про матеріальне забезпечення сім</a:t>
            </a:r>
            <a:r>
              <a:rPr lang="en-US" dirty="0" smtClean="0"/>
              <a:t>’</a:t>
            </a:r>
            <a:r>
              <a:rPr lang="uk-UA" dirty="0" smtClean="0"/>
              <a:t>ї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50979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10000">
        <p14:prism isContent="1" isInverted="1"/>
      </p:transition>
    </mc:Choice>
    <mc:Fallback>
      <p:transition spd="slow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132</TotalTime>
  <Words>250</Words>
  <Application>Microsoft Office PowerPoint</Application>
  <PresentationFormat>Экран (4:3)</PresentationFormat>
  <Paragraphs>49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Волна</vt:lpstr>
      <vt:lpstr>Сімейне право</vt:lpstr>
      <vt:lpstr>Презентация PowerPoint</vt:lpstr>
      <vt:lpstr>Метод правового регулювання -</vt:lpstr>
      <vt:lpstr>Склад</vt:lpstr>
      <vt:lpstr>Зміст</vt:lpstr>
      <vt:lpstr>Презентация PowerPoint</vt:lpstr>
      <vt:lpstr>Шлюб </vt:lpstr>
      <vt:lpstr>Умови укладання</vt:lpstr>
      <vt:lpstr>Права та обов‘язки 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007</dc:creator>
  <cp:lastModifiedBy>007</cp:lastModifiedBy>
  <cp:revision>18</cp:revision>
  <dcterms:created xsi:type="dcterms:W3CDTF">2014-05-16T12:19:32Z</dcterms:created>
  <dcterms:modified xsi:type="dcterms:W3CDTF">2014-05-21T15:32:45Z</dcterms:modified>
</cp:coreProperties>
</file>