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embeddedFontLst>
    <p:embeddedFont>
      <p:font typeface="Old Comedy" pitchFamily="2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00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C535-5039-45A6-9795-FFB6F90EBA6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AAD-B01B-472B-83D8-D4DB8F788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C535-5039-45A6-9795-FFB6F90EBA6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AAD-B01B-472B-83D8-D4DB8F788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C535-5039-45A6-9795-FFB6F90EBA6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AAD-B01B-472B-83D8-D4DB8F788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C535-5039-45A6-9795-FFB6F90EBA6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AAD-B01B-472B-83D8-D4DB8F788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C535-5039-45A6-9795-FFB6F90EBA6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AAD-B01B-472B-83D8-D4DB8F788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C535-5039-45A6-9795-FFB6F90EBA6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AAD-B01B-472B-83D8-D4DB8F788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C535-5039-45A6-9795-FFB6F90EBA6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AAD-B01B-472B-83D8-D4DB8F788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C535-5039-45A6-9795-FFB6F90EBA6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AAD-B01B-472B-83D8-D4DB8F788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C535-5039-45A6-9795-FFB6F90EBA6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AAD-B01B-472B-83D8-D4DB8F788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C535-5039-45A6-9795-FFB6F90EBA6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AAD-B01B-472B-83D8-D4DB8F788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C535-5039-45A6-9795-FFB6F90EBA6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2EAAD-B01B-472B-83D8-D4DB8F788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0C535-5039-45A6-9795-FFB6F90EBA6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2EAAD-B01B-472B-83D8-D4DB8F7887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96;&#1082;&#1086;&#1083;&#1072;\&#1087;&#1088;&#1077;&#1079;&#1077;&#1085;&#1090;&#1072;&#1094;&#1080;&#1080;\&#1077;&#1082;&#1086;&#1085;&#1086;&#1084;&#1080;&#1082;&#1072;\&#1044;&#1078;&#1091;&#1088;&#1072;%20&#1040;&#1083;&#1110;&#1085;&#1072;\MUZYKA-DLYa-PREZENTAC&#1048;&#1048;-Bez-nazvaniya(muzofon.com).mp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Old Comedy" pitchFamily="2" charset="0"/>
              </a:rPr>
              <a:t>Як</a:t>
            </a:r>
            <a:r>
              <a:rPr lang="uk-UA" dirty="0" smtClean="0"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Old Comedy" pitchFamily="2" charset="0"/>
              </a:rPr>
              <a:t>і блага необхідні людині?</a:t>
            </a:r>
            <a:endParaRPr lang="ru-RU" dirty="0"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Old Comedy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941168"/>
            <a:ext cx="5364088" cy="1916832"/>
          </a:xfrm>
        </p:spPr>
        <p:txBody>
          <a:bodyPr>
            <a:normAutofit/>
          </a:bodyPr>
          <a:lstStyle/>
          <a:p>
            <a:r>
              <a:rPr lang="uk-UA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Old Comedy" pitchFamily="2" charset="0"/>
              </a:rPr>
              <a:t>Підготувала</a:t>
            </a:r>
          </a:p>
          <a:p>
            <a:r>
              <a:rPr lang="uk-UA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Old Comedy" pitchFamily="2" charset="0"/>
              </a:rPr>
              <a:t>учениця 11-А класу</a:t>
            </a:r>
          </a:p>
          <a:p>
            <a:r>
              <a:rPr lang="uk-UA" b="1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Old Comedy" pitchFamily="2" charset="0"/>
              </a:rPr>
              <a:t>Джура Аліна</a:t>
            </a:r>
            <a:endParaRPr lang="ru-RU" b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Old Comedy" pitchFamily="2" charset="0"/>
            </a:endParaRPr>
          </a:p>
        </p:txBody>
      </p:sp>
      <p:pic>
        <p:nvPicPr>
          <p:cNvPr id="4" name="MUZYKA-DLYa-PREZENTACИИ-Bez-nazvan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33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7"/>
            <a:ext cx="8229600" cy="27363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ld Comedy" pitchFamily="2" charset="0"/>
              </a:rPr>
              <a:t>       Отже, щоб жити, людина має задовольняти свої потреби різноманітними благами. Частина необхідних благ людина бере від природи,  а велику частину їх вона виробляє свідомо.</a:t>
            </a:r>
            <a:endParaRPr lang="uk-UA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ld Comedy" pitchFamily="2" charset="0"/>
            </a:endParaRPr>
          </a:p>
        </p:txBody>
      </p:sp>
      <p:pic>
        <p:nvPicPr>
          <p:cNvPr id="23554" name="Picture 2" descr="http://factsforyou.com.ua/wp-content/uploads/2011/09/03_bi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0"/>
            <a:ext cx="1992962" cy="2072681"/>
          </a:xfrm>
          <a:prstGeom prst="rect">
            <a:avLst/>
          </a:prstGeom>
          <a:noFill/>
        </p:spPr>
      </p:pic>
      <p:pic>
        <p:nvPicPr>
          <p:cNvPr id="23556" name="Picture 4" descr="http://www.gentedeopiniao.com/fotos/image/banana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645024"/>
            <a:ext cx="1775520" cy="1339963"/>
          </a:xfrm>
          <a:prstGeom prst="rect">
            <a:avLst/>
          </a:prstGeom>
          <a:noFill/>
        </p:spPr>
      </p:pic>
      <p:pic>
        <p:nvPicPr>
          <p:cNvPr id="23558" name="Picture 6" descr="http://photoshopia.ru/usergallery/data/139/medium/orange_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97152"/>
            <a:ext cx="2069353" cy="1921050"/>
          </a:xfrm>
          <a:prstGeom prst="rect">
            <a:avLst/>
          </a:prstGeom>
          <a:noFill/>
        </p:spPr>
      </p:pic>
      <p:pic>
        <p:nvPicPr>
          <p:cNvPr id="23560" name="Picture 8" descr="http://gorodskaya-moda.ru/wp-content/uploads/2012/08/370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3933056"/>
            <a:ext cx="2370798" cy="1613174"/>
          </a:xfrm>
          <a:prstGeom prst="rect">
            <a:avLst/>
          </a:prstGeom>
          <a:noFill/>
        </p:spPr>
      </p:pic>
      <p:pic>
        <p:nvPicPr>
          <p:cNvPr id="23562" name="Picture 10" descr="http://f1.live4fun.ru/pictures/img_20509854_4722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197845"/>
            <a:ext cx="2106555" cy="2660155"/>
          </a:xfrm>
          <a:prstGeom prst="rect">
            <a:avLst/>
          </a:prstGeom>
          <a:noFill/>
        </p:spPr>
      </p:pic>
      <p:pic>
        <p:nvPicPr>
          <p:cNvPr id="23564" name="Picture 12" descr="http://shopv.ru/images/ALL/100192/601851/skovorodarondellchefartrds13028sm_382550_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0" t="18900" r="1721" b="24401"/>
          <a:stretch>
            <a:fillRect/>
          </a:stretch>
        </p:blipFill>
        <p:spPr bwMode="auto">
          <a:xfrm>
            <a:off x="107504" y="260648"/>
            <a:ext cx="2249850" cy="1368152"/>
          </a:xfrm>
          <a:prstGeom prst="rect">
            <a:avLst/>
          </a:prstGeom>
          <a:noFill/>
        </p:spPr>
      </p:pic>
      <p:pic>
        <p:nvPicPr>
          <p:cNvPr id="23566" name="Picture 14" descr="http://enposo.ru/wp-content/uploads/2013/04/www.1md.ru51308492010-06-21-1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149080"/>
            <a:ext cx="1728192" cy="2347923"/>
          </a:xfrm>
          <a:prstGeom prst="rect">
            <a:avLst/>
          </a:prstGeom>
          <a:noFill/>
        </p:spPr>
      </p:pic>
      <p:pic>
        <p:nvPicPr>
          <p:cNvPr id="23568" name="Picture 16" descr="http://i2.beon.ru/11/24/662411/16/51590116/8c088e8ce1a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0"/>
            <a:ext cx="1841892" cy="15182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669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prstTxWarp prst="textWave1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uk-UA" b="1" dirty="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ld Comedy" pitchFamily="2" charset="0"/>
              </a:rPr>
              <a:t> Кінець!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ld Comedy" pitchFamily="2" charset="0"/>
            </a:endParaRP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0" y="6525344"/>
            <a:ext cx="611560" cy="216024"/>
          </a:xfrm>
          <a:prstGeom prst="actionButtonBeginning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397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Old Comedy" pitchFamily="2" charset="0"/>
              </a:rPr>
              <a:t>      </a:t>
            </a:r>
            <a:r>
              <a:rPr lang="uk-UA" sz="4000" b="1" u="sng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Old Comedy" pitchFamily="2" charset="0"/>
              </a:rPr>
              <a:t>Блага </a:t>
            </a:r>
            <a:r>
              <a:rPr lang="uk-UA" sz="4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Old Comedy" pitchFamily="2" charset="0"/>
              </a:rPr>
              <a:t>– </a:t>
            </a:r>
            <a:r>
              <a:rPr lang="uk-UA" sz="40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Old Comedy" pitchFamily="2" charset="0"/>
              </a:rPr>
              <a:t>все, що цінується людьми як засіб задоволення своїх потреб.</a:t>
            </a:r>
            <a:endParaRPr lang="uk-UA" sz="4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Old Comedy" pitchFamily="2" charset="0"/>
            </a:endParaRPr>
          </a:p>
        </p:txBody>
      </p:sp>
      <p:pic>
        <p:nvPicPr>
          <p:cNvPr id="18434" name="Picture 2" descr="http://stat20.privet.ru/lr/0b2c4e9f4934950c4f88e9c84e9ec5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sb-strateg.ru/images/t3a.jpg"/>
          <p:cNvPicPr>
            <a:picLocks noChangeAspect="1" noChangeArrowheads="1"/>
          </p:cNvPicPr>
          <p:nvPr/>
        </p:nvPicPr>
        <p:blipFill>
          <a:blip r:embed="rId3" cstate="print"/>
          <a:srcRect l="7056" t="16060" r="1217" b="15901"/>
          <a:stretch>
            <a:fillRect/>
          </a:stretch>
        </p:blipFill>
        <p:spPr bwMode="auto">
          <a:xfrm>
            <a:off x="5216072" y="332656"/>
            <a:ext cx="364040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www.nr-yug.ru/images/stories/knig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645024"/>
            <a:ext cx="3845834" cy="3033936"/>
          </a:xfrm>
          <a:prstGeom prst="rect">
            <a:avLst/>
          </a:prstGeom>
          <a:noFill/>
        </p:spPr>
      </p:pic>
      <p:pic>
        <p:nvPicPr>
          <p:cNvPr id="18442" name="Picture 10" descr="http://static.mercadoshops.com/nikon-d3200-kit-1855-vr_iZ117XvZmXpZ4XfZ32540663-39342510505-5.jpgXsZ32540663xI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548680"/>
            <a:ext cx="1963316" cy="1963316"/>
          </a:xfrm>
          <a:prstGeom prst="rect">
            <a:avLst/>
          </a:prstGeom>
          <a:noFill/>
        </p:spPr>
      </p:pic>
      <p:pic>
        <p:nvPicPr>
          <p:cNvPr id="18444" name="Picture 12" descr="http://www.sport-best.ru/published/publicdata/DREMOFSPORTBESTNEW/attachments/SC/products_pictures/MVA200_en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4005064"/>
            <a:ext cx="1918692" cy="1918692"/>
          </a:xfrm>
          <a:prstGeom prst="rect">
            <a:avLst/>
          </a:prstGeom>
          <a:noFill/>
        </p:spPr>
      </p:pic>
      <p:pic>
        <p:nvPicPr>
          <p:cNvPr id="18450" name="Picture 18" descr="http://www.gazetaeao.ru/media/k2/items/src/7f1b3d1c32c71f435d32e4e0fe63f6f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0" b="4241"/>
          <a:stretch>
            <a:fillRect/>
          </a:stretch>
        </p:blipFill>
        <p:spPr bwMode="auto">
          <a:xfrm>
            <a:off x="1187624" y="4985792"/>
            <a:ext cx="1933620" cy="1872208"/>
          </a:xfrm>
          <a:prstGeom prst="rect">
            <a:avLst/>
          </a:prstGeom>
          <a:noFill/>
        </p:spPr>
      </p:pic>
      <p:pic>
        <p:nvPicPr>
          <p:cNvPr id="18452" name="Picture 20" descr="http://k0an.ru/6d591bc88b8f8a2781760b2909eb24c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3933056"/>
            <a:ext cx="1943745" cy="19892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45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/>
              </a:rPr>
              <a:t>     </a:t>
            </a:r>
            <a:r>
              <a:rPr lang="uk-UA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ld Comedy" pitchFamily="2" charset="0"/>
              </a:rPr>
              <a:t>Відчувши спрагу, ти п'єш чай, каву, воду. Замерзши, ти одягаєш теплий одяг. Частину необхідних для  життя благ людина бере від природи. Це й повітря і сонячне проміння, джерела води та водойми, лісові ягоди і горіхи, гриби і риба, квіти і лікарські рослини. Усе це - безкоштовні блага.</a:t>
            </a:r>
            <a:endParaRPr lang="uk-UA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ld Comedy" pitchFamily="2" charset="0"/>
            </a:endParaRPr>
          </a:p>
        </p:txBody>
      </p:sp>
      <p:pic>
        <p:nvPicPr>
          <p:cNvPr id="17410" name="Picture 2" descr="http://www.citysmile.org/uploads/posts/2012-05/CitySmile.ORG_besthdwallpaperspack599_1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21" b="7265"/>
          <a:stretch>
            <a:fillRect/>
          </a:stretch>
        </p:blipFill>
        <p:spPr bwMode="auto">
          <a:xfrm>
            <a:off x="6156176" y="5085184"/>
            <a:ext cx="2808312" cy="1656184"/>
          </a:xfrm>
          <a:prstGeom prst="rect">
            <a:avLst/>
          </a:prstGeom>
          <a:noFill/>
        </p:spPr>
      </p:pic>
      <p:pic>
        <p:nvPicPr>
          <p:cNvPr id="17412" name="Picture 4" descr="http://www.profan.su/pic/001/008/011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653136"/>
            <a:ext cx="1910263" cy="1824301"/>
          </a:xfrm>
          <a:prstGeom prst="rect">
            <a:avLst/>
          </a:prstGeom>
          <a:noFill/>
        </p:spPr>
      </p:pic>
      <p:pic>
        <p:nvPicPr>
          <p:cNvPr id="17414" name="Picture 6" descr="http://www.prek-8.com/images/y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-1"/>
            <a:ext cx="1833546" cy="1628801"/>
          </a:xfrm>
          <a:prstGeom prst="rect">
            <a:avLst/>
          </a:prstGeom>
          <a:noFill/>
        </p:spPr>
      </p:pic>
      <p:pic>
        <p:nvPicPr>
          <p:cNvPr id="17420" name="Picture 12" descr="http://img1.liveinternet.ru/images/attach/b/4/102/950/102950787_0_7fd50_d7569256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013176"/>
            <a:ext cx="1791409" cy="1700461"/>
          </a:xfrm>
          <a:prstGeom prst="rect">
            <a:avLst/>
          </a:prstGeom>
          <a:noFill/>
        </p:spPr>
      </p:pic>
      <p:pic>
        <p:nvPicPr>
          <p:cNvPr id="17422" name="Picture 14" descr="http://www.educativoingles.com/images/jersey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6632"/>
            <a:ext cx="1143000" cy="1143001"/>
          </a:xfrm>
          <a:prstGeom prst="rect">
            <a:avLst/>
          </a:prstGeom>
          <a:noFill/>
        </p:spPr>
      </p:pic>
      <p:pic>
        <p:nvPicPr>
          <p:cNvPr id="17424" name="Picture 16" descr="http://www.citysmile.org/uploads/posts/2012-03/CitySmile.ORG_besthdwallpaperspack526_11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0"/>
            <a:ext cx="1797765" cy="1123603"/>
          </a:xfrm>
          <a:prstGeom prst="rect">
            <a:avLst/>
          </a:prstGeom>
          <a:noFill/>
        </p:spPr>
      </p:pic>
      <p:pic>
        <p:nvPicPr>
          <p:cNvPr id="17426" name="Picture 18" descr="http://img-fotki.yandex.ru/get/6107/124077812.9f/0_76488_d9373dea_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0"/>
            <a:ext cx="1904190" cy="12234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998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uk-UA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ld Comedy" pitchFamily="2" charset="0"/>
              </a:rPr>
              <a:t>Проте, людині потрібно значно більше благ, ніж приносить</a:t>
            </a:r>
            <a:r>
              <a:rPr lang="uk-UA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ld Comedy" pitchFamily="2" charset="0"/>
              </a:rPr>
              <a:t> природа</a:t>
            </a:r>
            <a:r>
              <a:rPr lang="uk-UA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ld Comedy" pitchFamily="2" charset="0"/>
              </a:rPr>
              <a:t>. Тому  люди навчилися добувати і створювати необхідні собі блага. Отже, ті блага, які людина спеціально створює, виробляє для задоволення власних потреб, називають </a:t>
            </a:r>
            <a:r>
              <a:rPr lang="uk-UA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ld Comedy" pitchFamily="2" charset="0"/>
              </a:rPr>
              <a:t>економічними.</a:t>
            </a:r>
            <a:endParaRPr lang="uk-UA" b="1" u="sng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ld Comedy" pitchFamily="2" charset="0"/>
            </a:endParaRPr>
          </a:p>
        </p:txBody>
      </p:sp>
      <p:pic>
        <p:nvPicPr>
          <p:cNvPr id="16386" name="Picture 2" descr="http://img-fotki.yandex.ru/get/6104/27302857.135/0_7de09_40a4029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580" y="4725144"/>
            <a:ext cx="2380420" cy="2132856"/>
          </a:xfrm>
          <a:prstGeom prst="rect">
            <a:avLst/>
          </a:prstGeom>
          <a:noFill/>
        </p:spPr>
      </p:pic>
      <p:pic>
        <p:nvPicPr>
          <p:cNvPr id="16388" name="Picture 4" descr="http://s54.radikal.ru/i144/0811/2c/01eb75453f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76633"/>
            <a:ext cx="1800200" cy="2381367"/>
          </a:xfrm>
          <a:prstGeom prst="rect">
            <a:avLst/>
          </a:prstGeom>
          <a:noFill/>
        </p:spPr>
      </p:pic>
      <p:pic>
        <p:nvPicPr>
          <p:cNvPr id="16390" name="Picture 6" descr="http://ukrslovo.net/files/travel/39_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140968"/>
            <a:ext cx="2322840" cy="2322840"/>
          </a:xfrm>
          <a:prstGeom prst="rect">
            <a:avLst/>
          </a:prstGeom>
          <a:noFill/>
        </p:spPr>
      </p:pic>
      <p:pic>
        <p:nvPicPr>
          <p:cNvPr id="16392" name="Picture 8" descr="http://t2.ftcdn.net/jpg/00/02/73/81/400_F_2738127_x7MM1XLVJ6d4jOYL0suZr1GPZNBqq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869160"/>
            <a:ext cx="2308857" cy="1772048"/>
          </a:xfrm>
          <a:prstGeom prst="rect">
            <a:avLst/>
          </a:prstGeom>
          <a:noFill/>
        </p:spPr>
      </p:pic>
      <p:pic>
        <p:nvPicPr>
          <p:cNvPr id="16394" name="Picture 10" descr="http://tts.at.ua/_sh/430/4302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636912"/>
            <a:ext cx="2304256" cy="2304256"/>
          </a:xfrm>
          <a:prstGeom prst="rect">
            <a:avLst/>
          </a:prstGeom>
          <a:noFill/>
        </p:spPr>
      </p:pic>
      <p:pic>
        <p:nvPicPr>
          <p:cNvPr id="16402" name="Picture 18" descr="http://pics.mobilluck.com.ua/photo/pan/granchio/Granchio_EcoPan_88066_87065_13692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421" r="461" b="14800"/>
          <a:stretch>
            <a:fillRect/>
          </a:stretch>
        </p:blipFill>
        <p:spPr bwMode="auto">
          <a:xfrm>
            <a:off x="6675348" y="2852936"/>
            <a:ext cx="2468652" cy="1656184"/>
          </a:xfrm>
          <a:prstGeom prst="rect">
            <a:avLst/>
          </a:prstGeom>
          <a:noFill/>
        </p:spPr>
      </p:pic>
      <p:pic>
        <p:nvPicPr>
          <p:cNvPr id="16404" name="Picture 20" descr="http://img-fotki.yandex.ru/get/4814/114259404.390/0_78c79_621db23f_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5013176"/>
            <a:ext cx="1299228" cy="14173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39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</a:t>
            </a:r>
            <a:r>
              <a:rPr lang="uk-UA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ld Comedy" pitchFamily="2" charset="0"/>
              </a:rPr>
              <a:t>Подивившись на речі, якими ми користуємось у житті, можна погодитись, що вони зроблені різними заводами і фабриками задля задоволення наших потреб. Це - економічні блага, необхідні нам у житті. Прикладами економічних благ можуть бути хліб, автомобіль, телевізор, лижі, авторучка, велосипед.</a:t>
            </a:r>
            <a:endParaRPr lang="uk-UA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ld Comedy" pitchFamily="2" charset="0"/>
            </a:endParaRPr>
          </a:p>
        </p:txBody>
      </p:sp>
      <p:pic>
        <p:nvPicPr>
          <p:cNvPr id="15362" name="Picture 2" descr="http://solncevnutri.ru/i/shop/921/136844608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2441943" cy="1536230"/>
          </a:xfrm>
          <a:prstGeom prst="rect">
            <a:avLst/>
          </a:prstGeom>
          <a:noFill/>
        </p:spPr>
      </p:pic>
      <p:pic>
        <p:nvPicPr>
          <p:cNvPr id="15364" name="Picture 4" descr="http://i3.imageban.ru/out/2010/11/19/8b60e8f2179121fe446d9d8a5ccce9a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157192"/>
            <a:ext cx="2486200" cy="1487836"/>
          </a:xfrm>
          <a:prstGeom prst="rect">
            <a:avLst/>
          </a:prstGeom>
          <a:noFill/>
        </p:spPr>
      </p:pic>
      <p:pic>
        <p:nvPicPr>
          <p:cNvPr id="15366" name="Picture 6" descr="http://www.alfa-design.ru/images/products/s1/1220b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404664"/>
            <a:ext cx="1398240" cy="1398240"/>
          </a:xfrm>
          <a:prstGeom prst="rect">
            <a:avLst/>
          </a:prstGeom>
          <a:noFill/>
        </p:spPr>
      </p:pic>
      <p:pic>
        <p:nvPicPr>
          <p:cNvPr id="15368" name="Picture 8" descr="http://www.souvenir.dp.ua/main/grafics/print/8/small/1138-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0"/>
            <a:ext cx="1355387" cy="1375030"/>
          </a:xfrm>
          <a:prstGeom prst="rect">
            <a:avLst/>
          </a:prstGeom>
          <a:noFill/>
        </p:spPr>
      </p:pic>
      <p:pic>
        <p:nvPicPr>
          <p:cNvPr id="15370" name="Picture 10" descr="http://www.pushcar.ru/models/foto/mitsubishi/img/Mitsubishi_Concept-cX_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653136"/>
            <a:ext cx="3551041" cy="266328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873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ld Comedy" pitchFamily="2" charset="0"/>
              </a:rPr>
              <a:t>      Створення економічних благ здійснюється усвідомлено, тобто відповідно попередньому задуму чи плану. Процес створення людиною благ відрізняється від інстинктивних дій бджіл, які створюють осередки з воску, чи бобрів, дії людини спрямовані до заздалегідь поставленої мети.</a:t>
            </a:r>
            <a:endParaRPr lang="uk-UA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ld Comedy" pitchFamily="2" charset="0"/>
            </a:endParaRPr>
          </a:p>
        </p:txBody>
      </p:sp>
      <p:pic>
        <p:nvPicPr>
          <p:cNvPr id="14338" name="Picture 2" descr="http://fanparty.ru/fanclubs/only-top/articles/53054/46657_tribune_only_to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869160"/>
            <a:ext cx="1956711" cy="1824633"/>
          </a:xfrm>
          <a:prstGeom prst="rect">
            <a:avLst/>
          </a:prstGeom>
          <a:noFill/>
        </p:spPr>
      </p:pic>
      <p:pic>
        <p:nvPicPr>
          <p:cNvPr id="14340" name="Picture 4" descr="http://rnns.ru/uploads/posts/2009-08/1250936577_animals-3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57" t="5898" r="10444" b="4067"/>
          <a:stretch>
            <a:fillRect/>
          </a:stretch>
        </p:blipFill>
        <p:spPr bwMode="auto">
          <a:xfrm>
            <a:off x="4067944" y="4625752"/>
            <a:ext cx="2501658" cy="2232248"/>
          </a:xfrm>
          <a:prstGeom prst="rect">
            <a:avLst/>
          </a:prstGeom>
          <a:noFill/>
        </p:spPr>
      </p:pic>
      <p:pic>
        <p:nvPicPr>
          <p:cNvPr id="14344" name="Picture 8" descr="http://liniiki.com/wp-content/uploads/2009/10/honey-text45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827239"/>
            <a:ext cx="2861526" cy="203076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681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ld Comedy" pitchFamily="2" charset="0"/>
              </a:rPr>
              <a:t>      Нині людство виробляє мільйони економічних благ, й вони, як і безкоштовні блага, призначаються для  задоволення потреб людини.</a:t>
            </a:r>
            <a:endParaRPr lang="uk-UA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ld Comedy" pitchFamily="2" charset="0"/>
            </a:endParaRPr>
          </a:p>
        </p:txBody>
      </p:sp>
      <p:pic>
        <p:nvPicPr>
          <p:cNvPr id="13314" name="Picture 2" descr="http://stat17.privet.ru/lr/09285170da06b3d6b65f41e6e8eeb22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645024"/>
            <a:ext cx="2464056" cy="2636541"/>
          </a:xfrm>
          <a:prstGeom prst="rect">
            <a:avLst/>
          </a:prstGeom>
          <a:noFill/>
        </p:spPr>
      </p:pic>
      <p:pic>
        <p:nvPicPr>
          <p:cNvPr id="13318" name="Picture 6" descr="http://img1.liveinternet.ru/images/attach/c/2/68/465/68465766_65989752_1288508279_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229200"/>
            <a:ext cx="1315239" cy="1518346"/>
          </a:xfrm>
          <a:prstGeom prst="rect">
            <a:avLst/>
          </a:prstGeom>
          <a:noFill/>
        </p:spPr>
      </p:pic>
      <p:pic>
        <p:nvPicPr>
          <p:cNvPr id="13320" name="Picture 8" descr="http://i55.beon.ru/58/22/1732258/60/70648260/67cf57b41728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4014">
            <a:off x="44532" y="-5117"/>
            <a:ext cx="2134509" cy="2042592"/>
          </a:xfrm>
          <a:prstGeom prst="rect">
            <a:avLst/>
          </a:prstGeom>
          <a:noFill/>
        </p:spPr>
      </p:pic>
      <p:pic>
        <p:nvPicPr>
          <p:cNvPr id="13322" name="Picture 10" descr="http://ukrashaysya.ru/goods/img_good/07800900007004391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3284984"/>
            <a:ext cx="2258616" cy="2258616"/>
          </a:xfrm>
          <a:prstGeom prst="rect">
            <a:avLst/>
          </a:prstGeom>
          <a:noFill/>
        </p:spPr>
      </p:pic>
      <p:pic>
        <p:nvPicPr>
          <p:cNvPr id="13324" name="Picture 12" descr="http://www.insidebjj.com/wp-content/uploads/2011/02/dri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0568" y="3429000"/>
            <a:ext cx="3086775" cy="2420914"/>
          </a:xfrm>
          <a:prstGeom prst="rect">
            <a:avLst/>
          </a:prstGeom>
          <a:noFill/>
        </p:spPr>
      </p:pic>
      <p:pic>
        <p:nvPicPr>
          <p:cNvPr id="13326" name="Picture 14" descr="http://www.mobisoft.org.ua/mobile_pic/Gruntek_43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4077072"/>
            <a:ext cx="2026274" cy="2564904"/>
          </a:xfrm>
          <a:prstGeom prst="rect">
            <a:avLst/>
          </a:prstGeom>
          <a:noFill/>
        </p:spPr>
      </p:pic>
      <p:pic>
        <p:nvPicPr>
          <p:cNvPr id="13328" name="Picture 16" descr="http://vinyl-market.ru/images/shop_items/56-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8201" t="10112" r="6972" b="11017"/>
          <a:stretch>
            <a:fillRect/>
          </a:stretch>
        </p:blipFill>
        <p:spPr bwMode="auto">
          <a:xfrm>
            <a:off x="7436118" y="332656"/>
            <a:ext cx="1707882" cy="1800200"/>
          </a:xfrm>
          <a:prstGeom prst="rect">
            <a:avLst/>
          </a:prstGeom>
          <a:noFill/>
        </p:spPr>
      </p:pic>
      <p:pic>
        <p:nvPicPr>
          <p:cNvPr id="13330" name="Picture 18" descr="http://us.123rf.com/400wm/400/400/aptypkok/aptypkok0907/aptypkok090700063/5133459-black-boxing-gloves-on-a-white-background--isolated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0"/>
            <a:ext cx="2363850" cy="1985634"/>
          </a:xfrm>
          <a:prstGeom prst="rect">
            <a:avLst/>
          </a:prstGeom>
          <a:noFill/>
        </p:spPr>
      </p:pic>
      <p:pic>
        <p:nvPicPr>
          <p:cNvPr id="13332" name="Picture 20" descr="http://storage.pressfoto.ru/2011.10/8234428230516f41ab336c67027af682fc69710448_b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600" t="13548" r="6401" b="16001"/>
          <a:stretch>
            <a:fillRect/>
          </a:stretch>
        </p:blipFill>
        <p:spPr bwMode="auto">
          <a:xfrm>
            <a:off x="899592" y="5589240"/>
            <a:ext cx="1994068" cy="11521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33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260648"/>
            <a:ext cx="5482952" cy="59375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uk-UA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ld Comedy" pitchFamily="2" charset="0"/>
              </a:rPr>
              <a:t>Економічні блага, якими сповна користуються люди, дуже різні. Ними можна користуватися чимало років (меблі, холодильник, автомобіль). Такі економічні блага називають довготривалими, тобто </a:t>
            </a:r>
            <a:r>
              <a:rPr lang="uk-UA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ld Comedy" pitchFamily="2" charset="0"/>
              </a:rPr>
              <a:t>речами тривалого користування.</a:t>
            </a:r>
            <a:endParaRPr lang="uk-UA" b="1" u="sng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ld Comedy" pitchFamily="2" charset="0"/>
            </a:endParaRPr>
          </a:p>
        </p:txBody>
      </p:sp>
      <p:pic>
        <p:nvPicPr>
          <p:cNvPr id="12290" name="Picture 2" descr="http://i.eldorado.com.ua/goods/320/32028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908720"/>
            <a:ext cx="2695575" cy="4762500"/>
          </a:xfrm>
          <a:prstGeom prst="rect">
            <a:avLst/>
          </a:prstGeom>
          <a:noFill/>
        </p:spPr>
      </p:pic>
      <p:pic>
        <p:nvPicPr>
          <p:cNvPr id="12294" name="Picture 6" descr="http://city-mebel.com.ua/published/publicdata/WWWCITYALEX0801/attachments/SC/products_pictures/divan_shaharD_01_en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8359" y="4797152"/>
            <a:ext cx="2975641" cy="18935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88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uk-UA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ld Comedy" pitchFamily="2" charset="0"/>
              </a:rPr>
              <a:t>Інші економічні блага людина застосовує лише одне раз. Це </a:t>
            </a:r>
            <a:r>
              <a:rPr lang="uk-UA" b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ld Comedy" pitchFamily="2" charset="0"/>
              </a:rPr>
              <a:t>нетривалі економічні блага</a:t>
            </a:r>
            <a:r>
              <a:rPr lang="uk-UA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ld Comedy" pitchFamily="2" charset="0"/>
              </a:rPr>
              <a:t> (наприклад, хліб, цукор, шинка, морозиво). Відомий персонаж мультфільму </a:t>
            </a:r>
            <a:r>
              <a:rPr lang="uk-UA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ld Comedy" pitchFamily="2" charset="0"/>
              </a:rPr>
              <a:t>Вінні-Пух</a:t>
            </a:r>
            <a:r>
              <a:rPr lang="uk-UA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ld Comedy" pitchFamily="2" charset="0"/>
              </a:rPr>
              <a:t> - стверджував, що мед - це така річ, що ось він є, і відразу ж його немає.</a:t>
            </a:r>
            <a:endParaRPr lang="uk-UA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ld Comedy" pitchFamily="2" charset="0"/>
            </a:endParaRPr>
          </a:p>
        </p:txBody>
      </p:sp>
      <p:pic>
        <p:nvPicPr>
          <p:cNvPr id="11268" name="Picture 4" descr="http://img.by/i/m8RB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3717032"/>
            <a:ext cx="2253630" cy="2253630"/>
          </a:xfrm>
          <a:prstGeom prst="rect">
            <a:avLst/>
          </a:prstGeom>
          <a:noFill/>
        </p:spPr>
      </p:pic>
      <p:pic>
        <p:nvPicPr>
          <p:cNvPr id="11270" name="Picture 6" descr="http://oxun.ge/uploads/posts/2010-11/1289044664_apple-diet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293096"/>
            <a:ext cx="1796179" cy="1934742"/>
          </a:xfrm>
          <a:prstGeom prst="rect">
            <a:avLst/>
          </a:prstGeom>
          <a:noFill/>
        </p:spPr>
      </p:pic>
      <p:pic>
        <p:nvPicPr>
          <p:cNvPr id="11272" name="Picture 8" descr="http://f1.live4fun.ru/small_pictures/img_19106457_137_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5373216"/>
            <a:ext cx="1793776" cy="1345332"/>
          </a:xfrm>
          <a:prstGeom prst="rect">
            <a:avLst/>
          </a:prstGeom>
          <a:noFill/>
        </p:spPr>
      </p:pic>
      <p:pic>
        <p:nvPicPr>
          <p:cNvPr id="11274" name="Picture 10" descr="http://s45.radikal.ru/i108/1004/7e/178bb8ff04f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717032"/>
            <a:ext cx="2434199" cy="1962573"/>
          </a:xfrm>
          <a:prstGeom prst="rect">
            <a:avLst/>
          </a:prstGeom>
          <a:noFill/>
        </p:spPr>
      </p:pic>
      <p:pic>
        <p:nvPicPr>
          <p:cNvPr id="11278" name="Picture 14" descr="http://img-fotki.yandex.ru/get/6601/119528728.20cb/0_f680f_145f7be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653136"/>
            <a:ext cx="2648890" cy="19568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734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355</Words>
  <Application>Microsoft Office PowerPoint</Application>
  <PresentationFormat>Экран (4:3)</PresentationFormat>
  <Paragraphs>14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Old Comedy</vt:lpstr>
      <vt:lpstr>Calibri</vt:lpstr>
      <vt:lpstr>Тема Office</vt:lpstr>
      <vt:lpstr>Які блага необхідні людині?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Які блага необхідні людині?</dc:title>
  <dc:creator>my</dc:creator>
  <cp:lastModifiedBy>my</cp:lastModifiedBy>
  <cp:revision>21</cp:revision>
  <dcterms:created xsi:type="dcterms:W3CDTF">2013-10-03T13:28:43Z</dcterms:created>
  <dcterms:modified xsi:type="dcterms:W3CDTF">2013-10-03T16:35:24Z</dcterms:modified>
</cp:coreProperties>
</file>