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5" r:id="rId5"/>
    <p:sldId id="266" r:id="rId6"/>
    <p:sldId id="261" r:id="rId7"/>
    <p:sldId id="267" r:id="rId8"/>
    <p:sldId id="268" r:id="rId9"/>
    <p:sldId id="262" r:id="rId10"/>
    <p:sldId id="260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Міжнародний рух капіталу та привабливість України для іноземних інвесторів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8363272" cy="367244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                                             </a:t>
            </a:r>
          </a:p>
          <a:p>
            <a:endParaRPr lang="uk-UA" dirty="0"/>
          </a:p>
          <a:p>
            <a:endParaRPr lang="uk-UA" dirty="0" smtClean="0"/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</a:t>
            </a:r>
          </a:p>
          <a:p>
            <a:pPr marL="137160" indent="0" algn="r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</a:t>
            </a:r>
            <a:r>
              <a:rPr lang="uk-UA" dirty="0" smtClean="0"/>
              <a:t>Підготували</a:t>
            </a:r>
            <a:br>
              <a:rPr lang="uk-UA" dirty="0" smtClean="0"/>
            </a:br>
            <a:r>
              <a:rPr lang="uk-UA" dirty="0" err="1" smtClean="0"/>
              <a:t>Васильчук</a:t>
            </a:r>
            <a:r>
              <a:rPr lang="uk-UA" dirty="0" smtClean="0"/>
              <a:t> Тетяна</a:t>
            </a:r>
          </a:p>
          <a:p>
            <a:pPr marL="137160" indent="0" algn="r">
              <a:buNone/>
            </a:pPr>
            <a:r>
              <a:rPr lang="uk-UA" dirty="0" err="1" smtClean="0"/>
              <a:t>Ничипорчук</a:t>
            </a:r>
            <a:r>
              <a:rPr lang="uk-UA" dirty="0" smtClean="0"/>
              <a:t> Наталія</a:t>
            </a:r>
            <a:endParaRPr lang="uk-UA" dirty="0" smtClean="0"/>
          </a:p>
        </p:txBody>
      </p:sp>
      <p:pic>
        <p:nvPicPr>
          <p:cNvPr id="4" name="Picture 2" descr="http://infolight.org.ua/sites/default/files/styles/img_colorbox/public/field/image/invest.jpg?itok=4BvcaVj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3200400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09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>
                <a:effectLst/>
              </a:rPr>
              <a:t>Приріст прямих іноземних інвестицій в Україну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8652129" cy="5028200"/>
          </a:xfrm>
        </p:spPr>
      </p:pic>
    </p:spTree>
    <p:extLst>
      <p:ext uri="{BB962C8B-B14F-4D97-AF65-F5344CB8AC3E}">
        <p14:creationId xmlns:p14="http://schemas.microsoft.com/office/powerpoint/2010/main" xmlns="" val="36800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На сучасному етапі розвитку України</a:t>
            </a:r>
            <a:endParaRPr lang="uk-UA" sz="4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0" y="1556792"/>
            <a:ext cx="4216788" cy="40324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287" y="2852936"/>
            <a:ext cx="4921713" cy="3168352"/>
          </a:xfrm>
        </p:spPr>
      </p:pic>
    </p:spTree>
    <p:extLst>
      <p:ext uri="{BB962C8B-B14F-4D97-AF65-F5344CB8AC3E}">
        <p14:creationId xmlns:p14="http://schemas.microsoft.com/office/powerpoint/2010/main" xmlns="" val="1015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/>
              <a:t>Дякуємо за увагу!</a:t>
            </a:r>
            <a:endParaRPr lang="uk-UA" sz="8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" y="-459431"/>
            <a:ext cx="9248751" cy="7317432"/>
          </a:xfrm>
        </p:spPr>
      </p:pic>
      <p:sp>
        <p:nvSpPr>
          <p:cNvPr id="10" name="Прямоугольник 9"/>
          <p:cNvSpPr/>
          <p:nvPr/>
        </p:nvSpPr>
        <p:spPr>
          <a:xfrm>
            <a:off x="624297" y="5042793"/>
            <a:ext cx="580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Дякуємо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Капітал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економіці</a:t>
            </a:r>
            <a:r>
              <a:rPr lang="ru-RU" sz="4000" b="1" dirty="0">
                <a:solidFill>
                  <a:schemeClr val="bg1"/>
                </a:solidFill>
              </a:rPr>
              <a:t> — </a:t>
            </a:r>
            <a:r>
              <a:rPr lang="ru-RU" sz="4000" dirty="0" err="1">
                <a:solidFill>
                  <a:schemeClr val="bg1"/>
                </a:solidFill>
              </a:rPr>
              <a:t>це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чинник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4000" dirty="0">
                <a:solidFill>
                  <a:schemeClr val="bg1"/>
                </a:solidFill>
              </a:rPr>
              <a:t> у </a:t>
            </a:r>
            <a:r>
              <a:rPr lang="ru-RU" sz="4000" dirty="0" err="1">
                <a:solidFill>
                  <a:schemeClr val="bg1"/>
                </a:solidFill>
              </a:rPr>
              <a:t>вигляді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вартості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здатної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приносити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прибуток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>
                <a:solidFill>
                  <a:schemeClr val="bg1"/>
                </a:solidFill>
              </a:rPr>
              <a:t>або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збиток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5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капіталу: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9491074"/>
              </p:ext>
            </p:extLst>
          </p:nvPr>
        </p:nvGraphicFramePr>
        <p:xfrm>
          <a:off x="467544" y="2636912"/>
          <a:ext cx="82296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          Основний капітал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</a:t>
                      </a:r>
                      <a:r>
                        <a:rPr lang="uk-UA" sz="2400" dirty="0" smtClean="0"/>
                        <a:t>Оборотний капітал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Переносить свою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продукт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частинах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відносно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великий час (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верстат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Переносить свою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продукт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відразу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борошно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для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випічки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хліба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34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Експорт </a:t>
            </a:r>
            <a:r>
              <a:rPr lang="ru-RU" b="1" dirty="0" err="1" smtClean="0"/>
              <a:t>капіталу</a:t>
            </a:r>
            <a:r>
              <a:rPr lang="ru-RU" dirty="0" smtClean="0"/>
              <a:t>—</a:t>
            </a:r>
            <a:r>
              <a:rPr lang="ru-RU" dirty="0" err="1" smtClean="0"/>
              <a:t>це</a:t>
            </a:r>
            <a:r>
              <a:rPr lang="ru-RU" dirty="0" smtClean="0"/>
              <a:t> одностороння </a:t>
            </a:r>
            <a:r>
              <a:rPr lang="ru-RU" dirty="0" err="1" smtClean="0"/>
              <a:t>міграція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зиску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Експорт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звести</a:t>
            </a:r>
            <a:r>
              <a:rPr lang="ru-RU" dirty="0" smtClean="0"/>
              <a:t>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Експорт </a:t>
            </a:r>
            <a:r>
              <a:rPr lang="ru-RU" dirty="0" err="1" smtClean="0"/>
              <a:t>підприємницького</a:t>
            </a:r>
            <a:r>
              <a:rPr lang="ru-RU" dirty="0" smtClean="0"/>
              <a:t> </a:t>
            </a:r>
            <a:r>
              <a:rPr lang="ru-RU" dirty="0" err="1" smtClean="0"/>
              <a:t>капіталу-це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закордонні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Експорт </a:t>
            </a:r>
            <a:r>
              <a:rPr lang="ru-RU" dirty="0" err="1" smtClean="0"/>
              <a:t>позичкового</a:t>
            </a:r>
            <a:r>
              <a:rPr lang="ru-RU" dirty="0" smtClean="0"/>
              <a:t> </a:t>
            </a:r>
            <a:r>
              <a:rPr lang="ru-RU" dirty="0" err="1" smtClean="0"/>
              <a:t>капіталу-відноситься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кредитних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кредиту. </a:t>
            </a:r>
          </a:p>
          <a:p>
            <a:pPr lvl="1"/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допомога-це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в </a:t>
            </a:r>
            <a:r>
              <a:rPr lang="ru-RU" dirty="0" err="1" smtClean="0"/>
              <a:t>грошовій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товарній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суб</a:t>
            </a:r>
            <a:r>
              <a:rPr lang="ru-RU" dirty="0" smtClean="0"/>
              <a:t>”</a:t>
            </a:r>
            <a:r>
              <a:rPr lang="ru-RU" dirty="0" err="1" smtClean="0"/>
              <a:t>єктами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у </a:t>
            </a:r>
            <a:r>
              <a:rPr lang="ru-RU" dirty="0" err="1" smtClean="0"/>
              <a:t>власність</a:t>
            </a:r>
            <a:r>
              <a:rPr lang="ru-RU" dirty="0" smtClean="0"/>
              <a:t> </a:t>
            </a:r>
            <a:r>
              <a:rPr lang="ru-RU" dirty="0" err="1" smtClean="0"/>
              <a:t>суб</a:t>
            </a:r>
            <a:r>
              <a:rPr lang="ru-RU" dirty="0" smtClean="0"/>
              <a:t>”</a:t>
            </a:r>
            <a:r>
              <a:rPr lang="ru-RU" dirty="0" err="1" smtClean="0"/>
              <a:t>єктам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на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безоплатності</a:t>
            </a:r>
            <a:r>
              <a:rPr lang="ru-RU" dirty="0" smtClean="0"/>
              <a:t>, </a:t>
            </a:r>
            <a:r>
              <a:rPr lang="ru-RU" dirty="0" err="1" smtClean="0"/>
              <a:t>неповернення</a:t>
            </a:r>
            <a:r>
              <a:rPr lang="ru-RU" dirty="0" smtClean="0"/>
              <a:t>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безвідшкодност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принадлежністю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експортується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1.Приватний </a:t>
            </a:r>
            <a:r>
              <a:rPr lang="ru-RU" dirty="0" err="1" smtClean="0"/>
              <a:t>капітал</a:t>
            </a:r>
            <a:r>
              <a:rPr lang="ru-RU" dirty="0" smtClean="0"/>
              <a:t>—</a:t>
            </a:r>
            <a:r>
              <a:rPr lang="ru-RU" dirty="0" err="1" smtClean="0"/>
              <a:t>експортується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та </a:t>
            </a:r>
            <a:r>
              <a:rPr lang="ru-RU" dirty="0" err="1" smtClean="0"/>
              <a:t>кредитів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2.Державний </a:t>
            </a:r>
            <a:r>
              <a:rPr lang="ru-RU" dirty="0" err="1" smtClean="0"/>
              <a:t>капітал</a:t>
            </a:r>
            <a:r>
              <a:rPr lang="ru-RU" dirty="0" smtClean="0"/>
              <a:t>—</a:t>
            </a:r>
            <a:r>
              <a:rPr lang="ru-RU" dirty="0" err="1" smtClean="0"/>
              <a:t>експортується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переслідує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>
                <a:effectLst/>
              </a:rPr>
              <a:t>Прямі іноземні інвестиції (ПІІ</a:t>
            </a:r>
            <a:r>
              <a:rPr lang="uk-UA" sz="4000" dirty="0" smtClean="0">
                <a:effectLst/>
              </a:rPr>
              <a:t>)</a:t>
            </a:r>
            <a:r>
              <a:rPr lang="uk-UA" sz="4000" dirty="0">
                <a:effectLst/>
              </a:rPr>
              <a:t> мають три головні складові:</a:t>
            </a:r>
            <a:endParaRPr lang="uk-UA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7360303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Акційний капітал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Реінвестовані доходи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Внутрішньо-фірмові позики, або внутрішньо-фірмові боргові трансакції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Купівля інвестором акцій підприємства в іншій країні.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Пряма частка доходів інвестора (пропорційно до прямої акційної участі), що не розподілені як дивіденди філіями, чи доходи, що не переказані до материнської фірми.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Коротко - чи довгострокові позики, що надають один одному прямі інвестори (материнські компанії та їхні філії).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23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1.Отримання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при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затратах. </a:t>
            </a:r>
          </a:p>
          <a:p>
            <a:pPr lvl="1"/>
            <a:r>
              <a:rPr lang="ru-RU" dirty="0" smtClean="0"/>
              <a:t>2.Порівняно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3.Підвищення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4.Нові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5.Розширення </a:t>
            </a:r>
            <a:r>
              <a:rPr lang="ru-RU" dirty="0" err="1" smtClean="0"/>
              <a:t>експорту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в </a:t>
            </a:r>
            <a:r>
              <a:rPr lang="ru-RU" dirty="0" err="1" smtClean="0"/>
              <a:t>господарюванні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6.Поповнення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бюджету.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Шкідливий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1.Можливе </a:t>
            </a:r>
            <a:r>
              <a:rPr lang="ru-RU" dirty="0" err="1" smtClean="0"/>
              <a:t>вивезення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 2.Іноземне </a:t>
            </a:r>
            <a:r>
              <a:rPr lang="ru-RU" dirty="0" err="1" smtClean="0"/>
              <a:t>втручання</a:t>
            </a:r>
            <a:r>
              <a:rPr lang="ru-RU" dirty="0" smtClean="0"/>
              <a:t> у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банківську</a:t>
            </a:r>
            <a:r>
              <a:rPr lang="ru-RU" dirty="0" smtClean="0"/>
              <a:t> справу. </a:t>
            </a:r>
          </a:p>
          <a:p>
            <a:pPr lvl="1"/>
            <a:r>
              <a:rPr lang="ru-RU" dirty="0" smtClean="0"/>
              <a:t>3.Захоплення </a:t>
            </a:r>
            <a:r>
              <a:rPr lang="ru-RU" dirty="0" err="1" smtClean="0"/>
              <a:t>іноземним</a:t>
            </a:r>
            <a:r>
              <a:rPr lang="ru-RU" dirty="0" smtClean="0"/>
              <a:t> </a:t>
            </a:r>
            <a:r>
              <a:rPr lang="ru-RU" dirty="0" err="1" smtClean="0"/>
              <a:t>капіталом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сфер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4.Вивезення у </a:t>
            </a:r>
            <a:r>
              <a:rPr lang="ru-RU" dirty="0" err="1" smtClean="0"/>
              <a:t>прихованому</a:t>
            </a:r>
            <a:r>
              <a:rPr lang="ru-RU" dirty="0" smtClean="0"/>
              <a:t>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прибутків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5.Деякі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>
                <a:effectLst/>
              </a:rPr>
              <a:t>Україна на ринку міжнародних інвестицій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28800"/>
            <a:ext cx="6840760" cy="5100717"/>
          </a:xfrm>
        </p:spPr>
      </p:pic>
    </p:spTree>
    <p:extLst>
      <p:ext uri="{BB962C8B-B14F-4D97-AF65-F5344CB8AC3E}">
        <p14:creationId xmlns:p14="http://schemas.microsoft.com/office/powerpoint/2010/main" xmlns="" val="1615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347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Міжнародний рух капіталу та привабливість України для іноземних інвесторів</vt:lpstr>
      <vt:lpstr>Слайд 2</vt:lpstr>
      <vt:lpstr>Види капіталу:</vt:lpstr>
      <vt:lpstr>Слайд 4</vt:lpstr>
      <vt:lpstr>Слайд 5</vt:lpstr>
      <vt:lpstr>Прямі іноземні інвестиції (ПІІ) мають три головні складові:</vt:lpstr>
      <vt:lpstr>Слайд 7</vt:lpstr>
      <vt:lpstr>Слайд 8</vt:lpstr>
      <vt:lpstr>Україна на ринку міжнародних інвестицій</vt:lpstr>
      <vt:lpstr>Приріст прямих іноземних інвестицій в Україну</vt:lpstr>
      <vt:lpstr>На сучасному етапі розвитку України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рух капіталу та привабливість України для іноземних інвесторів</dc:title>
  <dc:creator>Admin</dc:creator>
  <cp:lastModifiedBy>царь</cp:lastModifiedBy>
  <cp:revision>14</cp:revision>
  <dcterms:created xsi:type="dcterms:W3CDTF">2013-09-19T15:26:04Z</dcterms:created>
  <dcterms:modified xsi:type="dcterms:W3CDTF">2014-05-12T16:16:02Z</dcterms:modified>
</cp:coreProperties>
</file>