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94" TargetMode="External"/><Relationship Id="rId13" Type="http://schemas.openxmlformats.org/officeDocument/2006/relationships/hyperlink" Target="http://uk.wikipedia.org/wiki/%D0%91%D0%B0%D1%82%D1%8C%D0%BA%D1%96%D0%B2%D1%89%D0%B8%D0%BD%D0%B0_(%D0%BF%D0%B0%D1%80%D1%82%D1%96%D1%8F)" TargetMode="External"/><Relationship Id="rId18" Type="http://schemas.openxmlformats.org/officeDocument/2006/relationships/image" Target="../media/image3.png"/><Relationship Id="rId3" Type="http://schemas.openxmlformats.org/officeDocument/2006/relationships/hyperlink" Target="http://uk.wikipedia.org/wiki/%D0%9D%D0%B0%D1%80%D0%BE%D0%B4%D0%BD%D1%96_%D0%B4%D0%B5%D0%BF%D1%83%D1%82%D0%B0%D1%82%D0%B8_%D0%A3%D0%BA%D1%80%D0%B0%D1%97%D0%BD%D0%B8_1-%D0%B3%D0%BE_%D1%81%D0%BA%D0%BB%D0%B8%D0%BA%D0%B0%D0%BD%D0%BD%D1%8F" TargetMode="External"/><Relationship Id="rId7" Type="http://schemas.openxmlformats.org/officeDocument/2006/relationships/hyperlink" Target="http://uk.wikipedia.org/wiki/12_%D1%82%D1%80%D0%B0%D0%B2%D0%BD%D1%8F" TargetMode="External"/><Relationship Id="rId12" Type="http://schemas.openxmlformats.org/officeDocument/2006/relationships/hyperlink" Target="http://uk.wikipedia.org/wiki/%D0%9D%D0%B0%D1%80%D0%BE%D0%B4%D0%BD%D1%96_%D0%B4%D0%B5%D0%BF%D1%83%D1%82%D0%B0%D1%82%D0%B8_%D0%A3%D0%BA%D1%80%D0%B0%D1%97%D0%BD%D0%B8_4-%D0%B3%D0%BE_%D1%81%D0%BA%D0%BB%D0%B8%D0%BA%D0%B0%D0%BD%D0%BD%D1%8F" TargetMode="External"/><Relationship Id="rId17" Type="http://schemas.openxmlformats.org/officeDocument/2006/relationships/hyperlink" Target="http://uk.wikipedia.org/wiki/2006" TargetMode="External"/><Relationship Id="rId2" Type="http://schemas.openxmlformats.org/officeDocument/2006/relationships/hyperlink" Target="http://uk.wikipedia.org/wiki/%D0%9D%D0%B0%D1%80%D0%BE%D0%B4%D0%BD%D0%B8%D0%B9_%D0%B4%D0%B5%D0%BF%D1%83%D1%82%D0%B0%D1%82_%D0%A3%D0%BA%D1%80%D0%B0%D1%97%D0%BD%D0%B8" TargetMode="External"/><Relationship Id="rId16" Type="http://schemas.openxmlformats.org/officeDocument/2006/relationships/hyperlink" Target="http://uk.wikipedia.org/wiki/25_%D1%82%D1%80%D0%B0%D0%B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90" TargetMode="External"/><Relationship Id="rId11" Type="http://schemas.openxmlformats.org/officeDocument/2006/relationships/hyperlink" Target="http://uk.wikipedia.org/wiki/1998" TargetMode="External"/><Relationship Id="rId5" Type="http://schemas.openxmlformats.org/officeDocument/2006/relationships/hyperlink" Target="http://uk.wikipedia.org/wiki/15_%D1%82%D1%80%D0%B0%D0%B2%D0%BD%D1%8F" TargetMode="External"/><Relationship Id="rId15" Type="http://schemas.openxmlformats.org/officeDocument/2006/relationships/hyperlink" Target="http://uk.wikipedia.org/wiki/2002" TargetMode="External"/><Relationship Id="rId10" Type="http://schemas.openxmlformats.org/officeDocument/2006/relationships/hyperlink" Target="http://uk.wikipedia.org/wiki/%D0%A3%D0%BA%D1%80%D0%B0%D1%97%D0%BD%D1%81%D1%8C%D0%BA%D0%B0_%D0%BA%D0%BE%D0%BD%D1%81%D0%B5%D1%80%D0%B2%D0%B0%D1%82%D0%B8%D0%B2%D0%BD%D0%B0_%D1%80%D0%B5%D1%81%D0%BF%D1%83%D0%B1%D0%BB%D1%96%D0%BA%D0%B0%D0%BD%D1%81%D1%8C%D0%BA%D0%B0_%D0%BF%D0%B0%D1%80%D1%82%D1%96%D1%8F" TargetMode="External"/><Relationship Id="rId4" Type="http://schemas.openxmlformats.org/officeDocument/2006/relationships/hyperlink" Target="http://uk.wikipedia.org/wiki/%D0%9D%D0%A0%D0%A3" TargetMode="External"/><Relationship Id="rId9" Type="http://schemas.openxmlformats.org/officeDocument/2006/relationships/hyperlink" Target="http://uk.wikipedia.org/wiki/%D0%9D%D0%B0%D1%80%D0%BE%D0%B4%D0%BD%D1%96_%D0%B4%D0%B5%D0%BF%D1%83%D1%82%D0%B0%D1%82%D0%B8_%D0%A3%D0%BA%D1%80%D0%B0%D1%97%D0%BD%D0%B8_2-%D0%B3%D0%BE_%D1%81%D0%BA%D0%BB%D0%B8%D0%BA%D0%B0%D0%BD%D0%BD%D1%8F" TargetMode="External"/><Relationship Id="rId14" Type="http://schemas.openxmlformats.org/officeDocument/2006/relationships/hyperlink" Target="http://uk.wikipedia.org/wiki/14_%D1%82%D1%80%D0%B0%D0%B2%D0%BD%D1%8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9A%D0%94%D0%9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Степан Хмара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75353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sz="4800" b="1" i="1" dirty="0" smtClean="0"/>
              <a:t>Виконав </a:t>
            </a:r>
            <a:r>
              <a:rPr lang="uk-UA" sz="4800" b="1" i="1" dirty="0" smtClean="0"/>
              <a:t>Фурка</a:t>
            </a:r>
            <a:r>
              <a:rPr lang="uk-UA" sz="4800" b="1" i="1" dirty="0" smtClean="0"/>
              <a:t> Тарас</a:t>
            </a:r>
            <a:endParaRPr lang="uk-UA" sz="4800" b="1" i="1" dirty="0"/>
          </a:p>
        </p:txBody>
      </p:sp>
    </p:spTree>
    <p:extLst>
      <p:ext uri="{BB962C8B-B14F-4D97-AF65-F5344CB8AC3E}">
        <p14:creationId xmlns:p14="http://schemas.microsoft.com/office/powerpoint/2010/main" val="3021707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/>
              <a:t>Хмара Степан Ількович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b="1" dirty="0" smtClean="0"/>
              <a:t>Хмара Степан Ількович</a:t>
            </a:r>
            <a:r>
              <a:rPr lang="uk-UA" sz="2800" dirty="0"/>
              <a:t> (*</a:t>
            </a:r>
            <a:r>
              <a:rPr lang="uk-UA" sz="2800" dirty="0" smtClean="0"/>
              <a:t>12 </a:t>
            </a:r>
            <a:r>
              <a:rPr lang="uk-UA" sz="2800" dirty="0"/>
              <a:t>жовтня 1937, Боб'ятин) — український політик, правозахисник, довголітній політв'язень радянських концтаборів, народний депутат України І, ІІ та </a:t>
            </a:r>
            <a:r>
              <a:rPr lang="en-US" sz="2800" dirty="0"/>
              <a:t>IV </a:t>
            </a:r>
            <a:r>
              <a:rPr lang="uk-UA" sz="2800" dirty="0"/>
              <a:t>скликань. Почесний громадянин Тернополя. Почесний член громадської організації «Українське юридичне </a:t>
            </a:r>
            <a:r>
              <a:rPr lang="uk-UA" sz="2800" dirty="0" err="1"/>
              <a:t>товариство</a:t>
            </a:r>
            <a:r>
              <a:rPr lang="uk-UA" sz="2800" dirty="0" err="1" smtClean="0"/>
              <a:t>».Почесний</a:t>
            </a:r>
            <a:r>
              <a:rPr lang="uk-UA" sz="2800" dirty="0" smtClean="0"/>
              <a:t> </a:t>
            </a:r>
            <a:r>
              <a:rPr lang="uk-UA" sz="2800" dirty="0"/>
              <a:t>громадянин міста Тернопіль (1991). Політв'язень (1980–1987). Голова Всеукраїнського комітету захисту політв'язнів (від2001).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39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439843"/>
              </p:ext>
            </p:extLst>
          </p:nvPr>
        </p:nvGraphicFramePr>
        <p:xfrm>
          <a:off x="323528" y="1484784"/>
          <a:ext cx="8147248" cy="3930962"/>
        </p:xfrm>
        <a:graphic>
          <a:graphicData uri="http://schemas.openxmlformats.org/drawingml/2006/table">
            <a:tbl>
              <a:tblPr/>
              <a:tblGrid>
                <a:gridCol w="4073624"/>
                <a:gridCol w="4073624"/>
              </a:tblGrid>
              <a:tr h="316609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uk-UA" b="1" dirty="0">
                          <a:effectLst/>
                        </a:rPr>
                        <a:t>Степан Ількович Хмара</a:t>
                      </a:r>
                      <a:endParaRPr lang="uk-UA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5406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</a:rPr>
                        <a:t/>
                      </a:r>
                      <a:br>
                        <a:rPr lang="uk-UA">
                          <a:effectLst/>
                        </a:rPr>
                      </a:b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54066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Народився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12 жовтня</a:t>
                      </a:r>
                      <a:r>
                        <a:rPr lang="ru-RU" dirty="0">
                          <a:effectLst/>
                        </a:rPr>
                        <a:t>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1937</a:t>
                      </a:r>
                      <a:r>
                        <a:rPr lang="ru-RU" dirty="0">
                          <a:effectLst/>
                        </a:rPr>
                        <a:t> (76 </a:t>
                      </a:r>
                      <a:r>
                        <a:rPr lang="ru-RU" dirty="0" err="1">
                          <a:effectLst/>
                        </a:rPr>
                        <a:t>років</a:t>
                      </a:r>
                      <a:r>
                        <a:rPr lang="ru-RU" dirty="0">
                          <a:effectLst/>
                        </a:rPr>
                        <a:t>)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село </a:t>
                      </a:r>
                      <a:r>
                        <a:rPr lang="ru-RU" u="none" strike="noStrike" dirty="0" err="1">
                          <a:solidFill>
                            <a:srgbClr val="0B0080"/>
                          </a:solidFill>
                          <a:effectLst/>
                        </a:rPr>
                        <a:t>Боб'ятин</a:t>
                      </a:r>
                      <a:r>
                        <a:rPr lang="ru-RU" dirty="0"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Львівська область</a:t>
                      </a:r>
                      <a:r>
                        <a:rPr lang="ru-RU" dirty="0"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УРСР</a:t>
                      </a:r>
                      <a:endParaRPr lang="ru-RU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6609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Громадянство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dirty="0">
                          <a:effectLst/>
                        </a:rPr>
                        <a:t> </a:t>
                      </a:r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</a:rPr>
                        <a:t>СРСР</a:t>
                      </a:r>
                      <a:r>
                        <a:rPr lang="uk-UA" dirty="0">
                          <a:effectLst/>
                        </a:rPr>
                        <a:t> →  </a:t>
                      </a:r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Україна</a:t>
                      </a:r>
                      <a:endParaRPr lang="uk-UA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6609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Національність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українець</a:t>
                      </a:r>
                      <a:endParaRPr lang="uk-UA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6609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Діяльність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</a:rPr>
                        <a:t>народний депутат України</a:t>
                      </a:r>
                      <a:endParaRPr lang="uk-UA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6609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Партія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НРУ</a:t>
                      </a:r>
                      <a:r>
                        <a:rPr lang="ru-RU" dirty="0"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УРП</a:t>
                      </a:r>
                      <a:r>
                        <a:rPr lang="ru-RU" dirty="0"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УКРП</a:t>
                      </a:r>
                      <a:r>
                        <a:rPr lang="ru-RU" dirty="0">
                          <a:effectLst/>
                        </a:rPr>
                        <a:t>, 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ВО «Б»</a:t>
                      </a:r>
                      <a:r>
                        <a:rPr lang="ru-RU" dirty="0">
                          <a:effectLst/>
                        </a:rPr>
                        <a:t>,</a:t>
                      </a:r>
                      <a:r>
                        <a:rPr lang="ru-RU" u="none" strike="noStrike" dirty="0">
                          <a:solidFill>
                            <a:srgbClr val="0B0080"/>
                          </a:solidFill>
                          <a:effectLst/>
                        </a:rPr>
                        <a:t>УНП</a:t>
                      </a:r>
                      <a:endParaRPr lang="ru-RU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6609"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Нагороди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56242">
                <a:tc>
                  <a:txBody>
                    <a:bodyPr/>
                    <a:lstStyle/>
                    <a:p>
                      <a:pPr fontAlgn="t"/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026" name="Picture 2" descr="Stepan Khmar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29028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СРС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43100"/>
            <a:ext cx="19050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Україн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43100"/>
            <a:ext cx="1905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Герой України (орден Держави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43100"/>
            <a:ext cx="1905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57200" y="194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083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2583021"/>
          <a:ext cx="8229600" cy="256032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2" tooltip="Народний депутат України"/>
                        </a:rPr>
                        <a:t>Народний депутат України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4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3" tooltip="Народні депутати України 1-го скликання"/>
                        </a:rPr>
                        <a:t>1-го скликання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4" tooltip="НРУ"/>
                        </a:rPr>
                        <a:t>НРУ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5" tooltip="15 травня"/>
                        </a:rPr>
                        <a:t>15 травня</a:t>
                      </a:r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6" tooltip="1990"/>
                        </a:rPr>
                        <a:t>1990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—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7" tooltip="12 травня"/>
                        </a:rPr>
                        <a:t>12 травня</a:t>
                      </a:r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8" tooltip="1994"/>
                        </a:rPr>
                        <a:t>1994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9" tooltip="Народні депутати України 2-го скликання"/>
                        </a:rPr>
                        <a:t>2-го скликання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0" tooltip="Українська консервативна республіканська партія"/>
                        </a:rPr>
                        <a:t>УКРП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7" tooltip="12 травня"/>
                        </a:rPr>
                        <a:t>12 травня</a:t>
                      </a:r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8" tooltip="1994"/>
                        </a:rPr>
                        <a:t>1994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—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7" tooltip="12 травня"/>
                        </a:rPr>
                        <a:t>12 травня</a:t>
                      </a:r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1" tooltip="1998"/>
                        </a:rPr>
                        <a:t>1998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2" tooltip="Народні депутати України 4-го скликання"/>
                        </a:rPr>
                        <a:t>4-го скликання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3" tooltip="Батьківщина (партія)"/>
                        </a:rPr>
                        <a:t>ВО «Б»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4" tooltip="14 травня"/>
                        </a:rPr>
                        <a:t>14 травня</a:t>
                      </a:r>
                      <a:r>
                        <a:rPr lang="uk-UA">
                          <a:effectLst/>
                        </a:rPr>
                        <a:t> </a:t>
                      </a:r>
                      <a:r>
                        <a:rPr lang="uk-UA" u="none" strike="noStrike">
                          <a:solidFill>
                            <a:srgbClr val="0B0080"/>
                          </a:solidFill>
                          <a:effectLst/>
                          <a:hlinkClick r:id="rId15" tooltip="2002"/>
                        </a:rPr>
                        <a:t>2002</a:t>
                      </a:r>
                      <a:endParaRPr lang="uk-UA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>
                          <a:effectLst/>
                        </a:rPr>
                        <a:t>—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  <a:hlinkClick r:id="rId16" tooltip="25 травня"/>
                        </a:rPr>
                        <a:t>25 </a:t>
                      </a:r>
                      <a:r>
                        <a:rPr lang="uk-UA" u="none" strike="noStrike" dirty="0" err="1">
                          <a:solidFill>
                            <a:srgbClr val="0B0080"/>
                          </a:solidFill>
                          <a:effectLst/>
                          <a:hlinkClick r:id="rId16" tooltip="25 травня"/>
                        </a:rPr>
                        <a:t>трав</a:t>
                      </a:r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  <a:hlinkClick r:id="rId16" tooltip="25 травня"/>
                        </a:rPr>
                        <a:t>ня</a:t>
                      </a:r>
                      <a:r>
                        <a:rPr lang="uk-UA" dirty="0">
                          <a:effectLst/>
                        </a:rPr>
                        <a:t> </a:t>
                      </a:r>
                      <a:r>
                        <a:rPr lang="uk-UA" u="none" strike="noStrike" dirty="0">
                          <a:solidFill>
                            <a:srgbClr val="0B0080"/>
                          </a:solidFill>
                          <a:effectLst/>
                          <a:hlinkClick r:id="rId17" tooltip="2006"/>
                        </a:rPr>
                        <a:t>2006</a:t>
                      </a:r>
                      <a:endParaRPr lang="uk-UA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Україна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82863"/>
            <a:ext cx="1905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968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/>
              <a:t>Біографія </a:t>
            </a:r>
            <a:endParaRPr lang="uk-UA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err="1"/>
              <a:t>На</a:t>
            </a:r>
            <a:r>
              <a:rPr lang="uk-UA" dirty="0"/>
              <a:t>родився 12 жовтня 1937 року у селі Боб'ятин Сокальського району Львівської області, в селянській родині.</a:t>
            </a:r>
          </a:p>
          <a:p>
            <a:r>
              <a:rPr lang="uk-UA" dirty="0"/>
              <a:t>Освіта вища, у 1964 р. закінчив Львівський медичний інститут, лікар-стоматолог.</a:t>
            </a:r>
          </a:p>
          <a:p>
            <a:r>
              <a:rPr lang="uk-UA" dirty="0"/>
              <a:t>З 1964 р. — лікар-стоматолог у </a:t>
            </a:r>
            <a:r>
              <a:rPr lang="uk-UA" dirty="0" err="1"/>
              <a:t>смт</a:t>
            </a:r>
            <a:r>
              <a:rPr lang="uk-UA" dirty="0"/>
              <a:t>. Гірник Червоноградської міської ради Львівської області. Бере участь у дисидентському русі. Розповсюджує самвидав та іншу заборонену літературу. У 60-ті роки вперше в Україні переклав працю Сахарова «Роздуми про мир, інтелектуальну свободу та прогрес». Після масових арештів опозиційної української інтелігенції, вслід за ув'язненимВ'ячеславом Чорноволом, продовжує видавати підпільно «Український вісник».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9654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5122912" cy="6264696"/>
          </a:xfrm>
        </p:spPr>
        <p:txBody>
          <a:bodyPr>
            <a:normAutofit/>
          </a:bodyPr>
          <a:lstStyle/>
          <a:p>
            <a:r>
              <a:rPr lang="ru-RU" dirty="0"/>
              <a:t>У 1974 </a:t>
            </a:r>
            <a:r>
              <a:rPr lang="ru-RU" dirty="0" err="1"/>
              <a:t>році</a:t>
            </a:r>
            <a:r>
              <a:rPr lang="ru-RU" dirty="0"/>
              <a:t> в рамках «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вісника</a:t>
            </a:r>
            <a:r>
              <a:rPr lang="ru-RU" dirty="0"/>
              <a:t>»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«</a:t>
            </a:r>
            <a:r>
              <a:rPr lang="ru-RU" dirty="0" err="1"/>
              <a:t>Етноцид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у СРСР» та «</a:t>
            </a:r>
            <a:r>
              <a:rPr lang="ru-RU" dirty="0" err="1"/>
              <a:t>Генеральний</a:t>
            </a:r>
            <a:r>
              <a:rPr lang="ru-RU" dirty="0"/>
              <a:t> погром»,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перевидавалися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європейськими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. За </a:t>
            </a:r>
            <a:r>
              <a:rPr lang="ru-RU" dirty="0" err="1"/>
              <a:t>політичну</a:t>
            </a:r>
            <a:r>
              <a:rPr lang="ru-RU" dirty="0"/>
              <a:t> та </a:t>
            </a:r>
            <a:r>
              <a:rPr lang="ru-RU" dirty="0" err="1"/>
              <a:t>правозахисну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у 1980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заарештований</a:t>
            </a:r>
            <a:r>
              <a:rPr lang="ru-RU" dirty="0"/>
              <a:t> </a:t>
            </a:r>
            <a:r>
              <a:rPr lang="ru-RU" dirty="0">
                <a:hlinkClick r:id="rId2" tooltip="КДБ"/>
              </a:rPr>
              <a:t>КДБ</a:t>
            </a:r>
            <a:r>
              <a:rPr lang="ru-RU" dirty="0"/>
              <a:t> та </a:t>
            </a:r>
            <a:r>
              <a:rPr lang="ru-RU" dirty="0" err="1"/>
              <a:t>засуджений</a:t>
            </a:r>
            <a:r>
              <a:rPr lang="ru-RU" dirty="0"/>
              <a:t> до 7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 в таборах </a:t>
            </a:r>
            <a:r>
              <a:rPr lang="ru-RU" dirty="0" err="1"/>
              <a:t>суворого</a:t>
            </a:r>
            <a:r>
              <a:rPr lang="ru-RU" dirty="0"/>
              <a:t> режиму та 5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заслання</a:t>
            </a:r>
            <a:r>
              <a:rPr lang="ru-RU" dirty="0"/>
              <a:t>. </a:t>
            </a:r>
            <a:r>
              <a:rPr lang="ru-RU" dirty="0" err="1"/>
              <a:t>Покарання</a:t>
            </a:r>
            <a:r>
              <a:rPr lang="ru-RU" dirty="0"/>
              <a:t> </a:t>
            </a:r>
            <a:r>
              <a:rPr lang="ru-RU" dirty="0" err="1"/>
              <a:t>відбував</a:t>
            </a:r>
            <a:r>
              <a:rPr lang="ru-RU" dirty="0"/>
              <a:t> у таборах для </a:t>
            </a:r>
            <a:r>
              <a:rPr lang="ru-RU" dirty="0" err="1"/>
              <a:t>політв'язнів</a:t>
            </a:r>
            <a:r>
              <a:rPr lang="ru-RU" dirty="0"/>
              <a:t> № 35, 36 на </a:t>
            </a:r>
            <a:r>
              <a:rPr lang="ru-RU" dirty="0" err="1"/>
              <a:t>Уралі</a:t>
            </a:r>
            <a:r>
              <a:rPr lang="ru-RU" dirty="0"/>
              <a:t>. За </a:t>
            </a:r>
            <a:r>
              <a:rPr lang="ru-RU" dirty="0" err="1"/>
              <a:t>нескорену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 і там, у таборах </a:t>
            </a:r>
            <a:r>
              <a:rPr lang="ru-RU" dirty="0" err="1"/>
              <a:t>відсидів</a:t>
            </a:r>
            <a:r>
              <a:rPr lang="ru-RU" dirty="0"/>
              <a:t> 306 </a:t>
            </a:r>
            <a:r>
              <a:rPr lang="ru-RU" dirty="0" err="1"/>
              <a:t>діб</a:t>
            </a:r>
            <a:r>
              <a:rPr lang="ru-RU" dirty="0"/>
              <a:t> карцеру.</a:t>
            </a:r>
            <a:endParaRPr lang="uk-UA" dirty="0"/>
          </a:p>
        </p:txBody>
      </p:sp>
      <p:pic>
        <p:nvPicPr>
          <p:cNvPr id="3074" name="Picture 2" descr="https://encrypted-tbn1.gstatic.com/images?q=tbn:ANd9GcSn_Z_6CnV7w7MFAgnsqzAhlx0hWSoNr7x7qPzWn3EjkIK28kg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3732">
            <a:off x="5723645" y="1445498"/>
            <a:ext cx="2602961" cy="347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430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ru-RU" dirty="0"/>
              <a:t>У 1987 р. </a:t>
            </a:r>
            <a:r>
              <a:rPr lang="ru-RU" dirty="0" err="1"/>
              <a:t>повернувся</a:t>
            </a:r>
            <a:r>
              <a:rPr lang="ru-RU" dirty="0"/>
              <a:t> в Україну, став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 УГС, а </a:t>
            </a:r>
            <a:r>
              <a:rPr lang="ru-RU" dirty="0" err="1"/>
              <a:t>опісля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на УРП з 04.1990 р. — заступником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</a:t>
            </a:r>
          </a:p>
          <a:p>
            <a:r>
              <a:rPr lang="ru-RU" dirty="0"/>
              <a:t>4 жовтня 1989 у </a:t>
            </a:r>
            <a:r>
              <a:rPr lang="ru-RU" dirty="0" err="1"/>
              <a:t>Львові</a:t>
            </a:r>
            <a:r>
              <a:rPr lang="ru-RU" dirty="0"/>
              <a:t> створено </a:t>
            </a:r>
            <a:r>
              <a:rPr lang="ru-RU" dirty="0" err="1"/>
              <a:t>міський</a:t>
            </a:r>
            <a:r>
              <a:rPr lang="ru-RU" dirty="0"/>
              <a:t> </a:t>
            </a:r>
            <a:r>
              <a:rPr lang="ru-RU" dirty="0" err="1"/>
              <a:t>страйковий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, </a:t>
            </a:r>
            <a:r>
              <a:rPr lang="ru-RU" dirty="0" err="1"/>
              <a:t>ввійшли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50 </a:t>
            </a:r>
            <a:r>
              <a:rPr lang="ru-RU" dirty="0" err="1"/>
              <a:t>заводських</a:t>
            </a:r>
            <a:r>
              <a:rPr lang="ru-RU" dirty="0"/>
              <a:t> </a:t>
            </a:r>
            <a:r>
              <a:rPr lang="ru-RU" dirty="0" err="1"/>
              <a:t>страйкомів</a:t>
            </a:r>
            <a:r>
              <a:rPr lang="ru-RU" dirty="0"/>
              <a:t> і </a:t>
            </a:r>
            <a:r>
              <a:rPr lang="ru-RU" dirty="0" err="1"/>
              <a:t>страйкомів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та </a:t>
            </a:r>
            <a:r>
              <a:rPr lang="ru-RU" dirty="0" err="1"/>
              <a:t>установ</a:t>
            </a:r>
            <a:r>
              <a:rPr lang="ru-RU" dirty="0"/>
              <a:t> і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. Головою </a:t>
            </a:r>
            <a:r>
              <a:rPr lang="ru-RU" dirty="0" err="1"/>
              <a:t>обрано</a:t>
            </a:r>
            <a:r>
              <a:rPr lang="ru-RU" dirty="0"/>
              <a:t> </a:t>
            </a:r>
            <a:r>
              <a:rPr lang="ru-RU" dirty="0" err="1"/>
              <a:t>Віктора</a:t>
            </a:r>
            <a:r>
              <a:rPr lang="ru-RU" dirty="0"/>
              <a:t> Фурманова, заступником Степана </a:t>
            </a:r>
            <a:r>
              <a:rPr lang="ru-RU" dirty="0" err="1"/>
              <a:t>Хмару</a:t>
            </a:r>
            <a:r>
              <a:rPr lang="ru-RU" dirty="0"/>
              <a:t>.</a:t>
            </a:r>
          </a:p>
          <a:p>
            <a:r>
              <a:rPr lang="ru-RU" dirty="0"/>
              <a:t>У 05.1992 р. на ІІІ </a:t>
            </a:r>
            <a:r>
              <a:rPr lang="ru-RU" dirty="0" err="1"/>
              <a:t>з'їзді</a:t>
            </a:r>
            <a:r>
              <a:rPr lang="ru-RU" dirty="0"/>
              <a:t> УРП </a:t>
            </a:r>
            <a:r>
              <a:rPr lang="ru-RU" dirty="0" err="1"/>
              <a:t>вийшов</a:t>
            </a:r>
            <a:r>
              <a:rPr lang="ru-RU" dirty="0"/>
              <a:t> з </a:t>
            </a:r>
            <a:r>
              <a:rPr lang="ru-RU" dirty="0" err="1"/>
              <a:t>партії</a:t>
            </a:r>
            <a:r>
              <a:rPr lang="ru-RU" dirty="0"/>
              <a:t> через </a:t>
            </a:r>
            <a:r>
              <a:rPr lang="ru-RU" dirty="0" err="1"/>
              <a:t>незгоду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. У 06.1992 р. на </a:t>
            </a:r>
            <a:r>
              <a:rPr lang="ru-RU" dirty="0" err="1"/>
              <a:t>конференції</a:t>
            </a:r>
            <a:r>
              <a:rPr lang="ru-RU" dirty="0"/>
              <a:t> радикального </a:t>
            </a:r>
            <a:r>
              <a:rPr lang="ru-RU" dirty="0" err="1"/>
              <a:t>крила</a:t>
            </a:r>
            <a:r>
              <a:rPr lang="ru-RU" dirty="0"/>
              <a:t> УРП, яка стала </a:t>
            </a:r>
            <a:r>
              <a:rPr lang="ru-RU" dirty="0" err="1"/>
              <a:t>Установчим</a:t>
            </a:r>
            <a:r>
              <a:rPr lang="ru-RU" dirty="0"/>
              <a:t> </a:t>
            </a:r>
            <a:r>
              <a:rPr lang="ru-RU" dirty="0" err="1"/>
              <a:t>з'їздом</a:t>
            </a:r>
            <a:r>
              <a:rPr lang="ru-RU" dirty="0"/>
              <a:t> Української </a:t>
            </a:r>
            <a:r>
              <a:rPr lang="ru-RU" dirty="0" err="1"/>
              <a:t>консервативної</a:t>
            </a:r>
            <a:r>
              <a:rPr lang="ru-RU" dirty="0"/>
              <a:t> </a:t>
            </a:r>
            <a:r>
              <a:rPr lang="ru-RU" dirty="0" err="1"/>
              <a:t>республіканської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(УКРП), </a:t>
            </a:r>
            <a:r>
              <a:rPr lang="ru-RU" dirty="0" err="1"/>
              <a:t>обраний</a:t>
            </a:r>
            <a:r>
              <a:rPr lang="ru-RU" dirty="0"/>
              <a:t> головою </a:t>
            </a:r>
            <a:r>
              <a:rPr lang="ru-RU" dirty="0" err="1"/>
              <a:t>партії</a:t>
            </a:r>
            <a:r>
              <a:rPr lang="ru-RU" dirty="0"/>
              <a:t>. Голова УКРП з 06.1992 р. по 12.2001 р.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808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Народний</a:t>
            </a:r>
            <a:r>
              <a:rPr lang="ru-RU" dirty="0"/>
              <a:t> депутат України 1 скликання з 03.1990 р. до 04.1994 р. </a:t>
            </a:r>
            <a:r>
              <a:rPr lang="ru-RU" dirty="0" err="1"/>
              <a:t>Індустріального</a:t>
            </a:r>
            <a:r>
              <a:rPr lang="ru-RU" dirty="0"/>
              <a:t> </a:t>
            </a:r>
            <a:r>
              <a:rPr lang="ru-RU" dirty="0" err="1"/>
              <a:t>виборчого</a:t>
            </a:r>
            <a:r>
              <a:rPr lang="ru-RU" dirty="0"/>
              <a:t> округу № 261 </a:t>
            </a:r>
            <a:r>
              <a:rPr lang="ru-RU" dirty="0" err="1"/>
              <a:t>Львівської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. Входив до Народної Ради.</a:t>
            </a:r>
          </a:p>
          <a:p>
            <a:r>
              <a:rPr lang="ru-RU" dirty="0" err="1"/>
              <a:t>Народний</a:t>
            </a:r>
            <a:r>
              <a:rPr lang="ru-RU" dirty="0"/>
              <a:t> депутат України 2 скликання з 03.1994 р. до 04.1998 р. </a:t>
            </a:r>
            <a:r>
              <a:rPr lang="ru-RU" dirty="0" err="1"/>
              <a:t>Львівської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висунутий</a:t>
            </a:r>
            <a:r>
              <a:rPr lang="ru-RU" dirty="0"/>
              <a:t> </a:t>
            </a:r>
            <a:r>
              <a:rPr lang="ru-RU" dirty="0" err="1"/>
              <a:t>виборцями</a:t>
            </a:r>
            <a:r>
              <a:rPr lang="ru-RU" dirty="0"/>
              <a:t>. Член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оборони і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. На час </a:t>
            </a:r>
            <a:r>
              <a:rPr lang="ru-RU" dirty="0" err="1"/>
              <a:t>виборів</a:t>
            </a:r>
            <a:r>
              <a:rPr lang="ru-RU" dirty="0"/>
              <a:t>: член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державного </a:t>
            </a:r>
            <a:r>
              <a:rPr lang="ru-RU" dirty="0" err="1"/>
              <a:t>суверенітету</a:t>
            </a:r>
            <a:r>
              <a:rPr lang="ru-RU" dirty="0"/>
              <a:t>, </a:t>
            </a:r>
            <a:r>
              <a:rPr lang="ru-RU" dirty="0" err="1"/>
              <a:t>міжреспубліканських</a:t>
            </a:r>
            <a:r>
              <a:rPr lang="ru-RU" dirty="0"/>
              <a:t> і </a:t>
            </a:r>
            <a:r>
              <a:rPr lang="ru-RU" dirty="0" err="1"/>
              <a:t>міжнаціональних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член УКРП.</a:t>
            </a:r>
          </a:p>
          <a:p>
            <a:r>
              <a:rPr lang="ru-RU" dirty="0" err="1"/>
              <a:t>Народний</a:t>
            </a:r>
            <a:r>
              <a:rPr lang="ru-RU" dirty="0"/>
              <a:t> депутат України 4-го скликання з 04.2002 р. </a:t>
            </a:r>
            <a:r>
              <a:rPr lang="ru-RU" dirty="0" err="1"/>
              <a:t>від</a:t>
            </a:r>
            <a:r>
              <a:rPr lang="ru-RU" dirty="0"/>
              <a:t> блоку </a:t>
            </a:r>
            <a:r>
              <a:rPr lang="ru-RU" dirty="0" err="1"/>
              <a:t>Ю.Тимошенко</a:t>
            </a:r>
            <a:r>
              <a:rPr lang="ru-RU" dirty="0"/>
              <a:t>, № 10 в списку.</a:t>
            </a:r>
          </a:p>
          <a:p>
            <a:r>
              <a:rPr lang="ru-RU" dirty="0" err="1"/>
              <a:t>Активний</a:t>
            </a:r>
            <a:r>
              <a:rPr lang="ru-RU" dirty="0"/>
              <a:t> 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помаранчевої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2004 року.</a:t>
            </a:r>
          </a:p>
          <a:p>
            <a:r>
              <a:rPr lang="ru-RU" dirty="0"/>
              <a:t>16 </a:t>
            </a:r>
            <a:r>
              <a:rPr lang="ru-RU" dirty="0" err="1"/>
              <a:t>березня</a:t>
            </a:r>
            <a:r>
              <a:rPr lang="ru-RU" dirty="0"/>
              <a:t> 2005 року </a:t>
            </a:r>
            <a:r>
              <a:rPr lang="ru-RU" dirty="0" err="1"/>
              <a:t>вийшов</a:t>
            </a:r>
            <a:r>
              <a:rPr lang="ru-RU" dirty="0"/>
              <a:t> з </a:t>
            </a:r>
            <a:r>
              <a:rPr lang="ru-RU" dirty="0" err="1"/>
              <a:t>фракції</a:t>
            </a:r>
            <a:r>
              <a:rPr lang="ru-RU" dirty="0"/>
              <a:t> «</a:t>
            </a:r>
            <a:r>
              <a:rPr lang="ru-RU" dirty="0" err="1"/>
              <a:t>Батьківщина</a:t>
            </a:r>
            <a:r>
              <a:rPr lang="ru-RU" dirty="0"/>
              <a:t>». У </a:t>
            </a:r>
            <a:r>
              <a:rPr lang="ru-RU" dirty="0" err="1"/>
              <a:t>парламентських</a:t>
            </a:r>
            <a:r>
              <a:rPr lang="ru-RU" dirty="0"/>
              <a:t> </a:t>
            </a:r>
            <a:r>
              <a:rPr lang="ru-RU" dirty="0" err="1"/>
              <a:t>виборах</a:t>
            </a:r>
            <a:r>
              <a:rPr lang="ru-RU" dirty="0"/>
              <a:t> 26 </a:t>
            </a:r>
            <a:r>
              <a:rPr lang="ru-RU" dirty="0" err="1"/>
              <a:t>березня</a:t>
            </a:r>
            <a:r>
              <a:rPr lang="ru-RU" dirty="0"/>
              <a:t> 2006 року брав участь за списком </a:t>
            </a:r>
            <a:r>
              <a:rPr lang="ru-RU" dirty="0" err="1"/>
              <a:t>Українського</a:t>
            </a:r>
            <a:r>
              <a:rPr lang="ru-RU" dirty="0"/>
              <a:t> Народного Блоку </a:t>
            </a:r>
            <a:r>
              <a:rPr lang="ru-RU" dirty="0" err="1"/>
              <a:t>Костенка</a:t>
            </a:r>
            <a:r>
              <a:rPr lang="ru-RU" dirty="0"/>
              <a:t> і Плюща, № 13 в списку. </a:t>
            </a:r>
            <a:r>
              <a:rPr lang="ru-RU" dirty="0" err="1"/>
              <a:t>Вибори</a:t>
            </a:r>
            <a:r>
              <a:rPr lang="ru-RU" dirty="0"/>
              <a:t> блок </a:t>
            </a:r>
            <a:r>
              <a:rPr lang="ru-RU" dirty="0" err="1"/>
              <a:t>програв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1226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0" dirty="0"/>
              <a:t>Нагороди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19 серпня 2006 року указом Президента України В.Ющенка присвоєне звання Герой України з врученням ордена Держави — </a:t>
            </a:r>
            <a:r>
              <a:rPr lang="uk-UA" i="1" dirty="0"/>
              <a:t>за визначні особисті заслуги у боротьбі за відродження незалежності української державності, відданість ідеалам свободи і </a:t>
            </a:r>
            <a:r>
              <a:rPr lang="uk-UA" i="1" dirty="0" smtClean="0"/>
              <a:t>демократії</a:t>
            </a:r>
            <a:endParaRPr lang="uk-UA" dirty="0"/>
          </a:p>
          <a:p>
            <a:r>
              <a:rPr lang="uk-UA" dirty="0"/>
              <a:t>Орден Свободи (25 листопада 2008</a:t>
            </a:r>
            <a:r>
              <a:rPr lang="uk-UA" dirty="0" smtClean="0"/>
              <a:t>)</a:t>
            </a:r>
            <a:r>
              <a:rPr lang="uk-UA" dirty="0"/>
              <a:t> — </a:t>
            </a:r>
            <a:r>
              <a:rPr lang="uk-UA" i="1" dirty="0"/>
              <a:t>за громадянську мужність, самовідданість у боротьбі за утвердження ідеалів демократії та з нагоди Дня Свободи</a:t>
            </a:r>
            <a:r>
              <a:rPr lang="uk-UA" dirty="0"/>
              <a:t>.</a:t>
            </a:r>
          </a:p>
          <a:p>
            <a:r>
              <a:rPr lang="uk-UA" dirty="0"/>
              <a:t>Орден князя Ярослава Мудрого </a:t>
            </a:r>
            <a:r>
              <a:rPr lang="en-US" dirty="0"/>
              <a:t>V </a:t>
            </a:r>
            <a:r>
              <a:rPr lang="uk-UA" dirty="0"/>
              <a:t>ст. (11 жовтня 2007</a:t>
            </a:r>
            <a:r>
              <a:rPr lang="uk-UA" dirty="0" smtClean="0"/>
              <a:t>)—</a:t>
            </a:r>
            <a:r>
              <a:rPr lang="uk-UA" dirty="0"/>
              <a:t> </a:t>
            </a:r>
            <a:r>
              <a:rPr lang="uk-UA" i="1" dirty="0"/>
              <a:t>за безкомпромісність і твердість волі у </a:t>
            </a:r>
            <a:r>
              <a:rPr lang="uk-UA" i="1" dirty="0" err="1"/>
              <a:t>виборюванні</a:t>
            </a:r>
            <a:r>
              <a:rPr lang="uk-UA" i="1" dirty="0"/>
              <a:t> незалежності України та з нагоди 70-річчя від дня народження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7713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</TotalTime>
  <Words>106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Степан Хмара</vt:lpstr>
      <vt:lpstr>Хмара Степан Ількович</vt:lpstr>
      <vt:lpstr> </vt:lpstr>
      <vt:lpstr>Презентация PowerPoint</vt:lpstr>
      <vt:lpstr>Біографія </vt:lpstr>
      <vt:lpstr>Презентация PowerPoint</vt:lpstr>
      <vt:lpstr>Презентация PowerPoint</vt:lpstr>
      <vt:lpstr>Презентация PowerPoint</vt:lpstr>
      <vt:lpstr>Нагороди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Степан Хмара</dc:title>
  <dc:creator>Тарас</dc:creator>
  <cp:lastModifiedBy>Тарас</cp:lastModifiedBy>
  <cp:revision>2</cp:revision>
  <dcterms:created xsi:type="dcterms:W3CDTF">2013-12-12T18:59:51Z</dcterms:created>
  <dcterms:modified xsi:type="dcterms:W3CDTF">2013-12-12T19:17:56Z</dcterms:modified>
</cp:coreProperties>
</file>