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14F0CF3-F033-4482-871E-1FF8FDB63F30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399FECA-A2A9-4AF6-9BCD-E4265D873B5B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0CF3-F033-4482-871E-1FF8FDB63F30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FECA-A2A9-4AF6-9BCD-E4265D873B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0CF3-F033-4482-871E-1FF8FDB63F30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FECA-A2A9-4AF6-9BCD-E4265D873B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0CF3-F033-4482-871E-1FF8FDB63F30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FECA-A2A9-4AF6-9BCD-E4265D873B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0CF3-F033-4482-871E-1FF8FDB63F30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FECA-A2A9-4AF6-9BCD-E4265D873B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0CF3-F033-4482-871E-1FF8FDB63F30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FECA-A2A9-4AF6-9BCD-E4265D873B5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0CF3-F033-4482-871E-1FF8FDB63F30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FECA-A2A9-4AF6-9BCD-E4265D873B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0CF3-F033-4482-871E-1FF8FDB63F30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FECA-A2A9-4AF6-9BCD-E4265D873B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0CF3-F033-4482-871E-1FF8FDB63F30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FECA-A2A9-4AF6-9BCD-E4265D873B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0CF3-F033-4482-871E-1FF8FDB63F30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FECA-A2A9-4AF6-9BCD-E4265D873B5B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0CF3-F033-4482-871E-1FF8FDB63F30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FECA-A2A9-4AF6-9BCD-E4265D873B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14F0CF3-F033-4482-871E-1FF8FDB63F30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399FECA-A2A9-4AF6-9BCD-E4265D873B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6016" y="2492896"/>
            <a:ext cx="3313355" cy="1702160"/>
          </a:xfrm>
        </p:spPr>
        <p:txBody>
          <a:bodyPr>
            <a:noAutofit/>
          </a:bodyPr>
          <a:lstStyle/>
          <a:p>
            <a:r>
              <a:rPr lang="ru-RU" dirty="0" err="1"/>
              <a:t>Липинський</a:t>
            </a:r>
            <a:r>
              <a:rPr lang="ru-RU" dirty="0"/>
              <a:t> </a:t>
            </a:r>
            <a:r>
              <a:rPr lang="ru-RU" dirty="0" err="1"/>
              <a:t>В'ячеслав</a:t>
            </a:r>
            <a:r>
              <a:rPr lang="ru-RU" dirty="0"/>
              <a:t> Казимирович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4653136"/>
            <a:ext cx="3309803" cy="1260629"/>
          </a:xfrm>
        </p:spPr>
        <p:txBody>
          <a:bodyPr/>
          <a:lstStyle/>
          <a:p>
            <a:r>
              <a:rPr lang="ru-RU" dirty="0" err="1"/>
              <a:t>Український</a:t>
            </a:r>
            <a:r>
              <a:rPr lang="ru-RU" dirty="0"/>
              <a:t> </a:t>
            </a:r>
            <a:r>
              <a:rPr lang="ru-RU" dirty="0" err="1"/>
              <a:t>політичний</a:t>
            </a:r>
            <a:r>
              <a:rPr lang="ru-RU" dirty="0"/>
              <a:t> і </a:t>
            </a:r>
            <a:r>
              <a:rPr lang="ru-RU" dirty="0" err="1"/>
              <a:t>громадський</a:t>
            </a:r>
            <a:r>
              <a:rPr lang="ru-RU" dirty="0"/>
              <a:t> </a:t>
            </a:r>
            <a:r>
              <a:rPr lang="ru-RU" dirty="0" err="1"/>
              <a:t>діяч</a:t>
            </a:r>
            <a:r>
              <a:rPr lang="ru-RU" dirty="0"/>
              <a:t>, </a:t>
            </a:r>
            <a:r>
              <a:rPr lang="ru-RU" dirty="0" err="1"/>
              <a:t>історик</a:t>
            </a:r>
            <a:r>
              <a:rPr lang="ru-RU" dirty="0"/>
              <a:t>, </a:t>
            </a:r>
            <a:r>
              <a:rPr lang="ru-RU" dirty="0" err="1"/>
              <a:t>просвітник</a:t>
            </a:r>
            <a:r>
              <a:rPr lang="ru-RU" dirty="0"/>
              <a:t>, </a:t>
            </a:r>
            <a:r>
              <a:rPr lang="ru-RU" dirty="0" err="1"/>
              <a:t>публіцист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40671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150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132856"/>
            <a:ext cx="6777317" cy="2545508"/>
          </a:xfrm>
        </p:spPr>
        <p:txBody>
          <a:bodyPr/>
          <a:lstStyle/>
          <a:p>
            <a:r>
              <a:rPr lang="ru-RU" dirty="0"/>
              <a:t>1920 р. В. </a:t>
            </a:r>
            <a:r>
              <a:rPr lang="ru-RU" dirty="0" err="1"/>
              <a:t>Липинський</a:t>
            </a:r>
            <a:r>
              <a:rPr lang="ru-RU" dirty="0"/>
              <a:t> написав </a:t>
            </a:r>
            <a:r>
              <a:rPr lang="ru-RU" dirty="0" err="1"/>
              <a:t>працю</a:t>
            </a:r>
            <a:r>
              <a:rPr lang="ru-RU" dirty="0"/>
              <a:t> «</a:t>
            </a:r>
            <a:r>
              <a:rPr lang="ru-RU" dirty="0" err="1"/>
              <a:t>Україна</a:t>
            </a:r>
            <a:r>
              <a:rPr lang="ru-RU" dirty="0"/>
              <a:t> на </a:t>
            </a:r>
            <a:r>
              <a:rPr lang="ru-RU" dirty="0" err="1"/>
              <a:t>переломі</a:t>
            </a:r>
            <a:r>
              <a:rPr lang="ru-RU" dirty="0"/>
              <a:t> 1654—1659. </a:t>
            </a:r>
            <a:r>
              <a:rPr lang="ru-RU" dirty="0" err="1"/>
              <a:t>Замітки</a:t>
            </a:r>
            <a:r>
              <a:rPr lang="ru-RU" dirty="0"/>
              <a:t> до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державного </a:t>
            </a:r>
            <a:r>
              <a:rPr lang="ru-RU" dirty="0" err="1"/>
              <a:t>будів­ництва</a:t>
            </a:r>
            <a:r>
              <a:rPr lang="ru-RU" dirty="0"/>
              <a:t> в XVII </a:t>
            </a:r>
            <a:r>
              <a:rPr lang="ru-RU" dirty="0" err="1"/>
              <a:t>столітті</a:t>
            </a:r>
            <a:r>
              <a:rPr lang="ru-RU" dirty="0"/>
              <a:t>»,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втратила</a:t>
            </a:r>
            <a:r>
              <a:rPr lang="ru-RU" dirty="0"/>
              <a:t> </a:t>
            </a:r>
            <a:r>
              <a:rPr lang="ru-RU" dirty="0" err="1"/>
              <a:t>актуальності</a:t>
            </a:r>
            <a:r>
              <a:rPr lang="ru-RU" dirty="0"/>
              <a:t> й </a:t>
            </a:r>
            <a:r>
              <a:rPr lang="ru-RU" dirty="0" err="1" smtClean="0"/>
              <a:t>донині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553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772816"/>
            <a:ext cx="6984776" cy="403244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«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хвилини</a:t>
            </a:r>
            <a:r>
              <a:rPr lang="ru-RU" dirty="0"/>
              <a:t> з </a:t>
            </a:r>
            <a:r>
              <a:rPr lang="ru-RU" dirty="0" err="1"/>
              <a:t>подій</a:t>
            </a:r>
            <a:r>
              <a:rPr lang="ru-RU" dirty="0"/>
              <a:t> </a:t>
            </a:r>
            <a:r>
              <a:rPr lang="ru-RU" dirty="0" err="1"/>
              <a:t>дореволюційної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». «</a:t>
            </a:r>
            <a:r>
              <a:rPr lang="ru-RU" dirty="0" err="1"/>
              <a:t>Україна</a:t>
            </a:r>
            <a:r>
              <a:rPr lang="ru-RU" dirty="0"/>
              <a:t> на </a:t>
            </a:r>
            <a:r>
              <a:rPr lang="ru-RU" dirty="0" err="1"/>
              <a:t>переломі</a:t>
            </a:r>
            <a:r>
              <a:rPr lang="ru-RU" dirty="0"/>
              <a:t>...»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спробою</a:t>
            </a:r>
            <a:r>
              <a:rPr lang="ru-RU" dirty="0"/>
              <a:t> духовного </a:t>
            </a:r>
            <a:r>
              <a:rPr lang="ru-RU" dirty="0" err="1"/>
              <a:t>переосмислення</a:t>
            </a:r>
            <a:r>
              <a:rPr lang="ru-RU" dirty="0"/>
              <a:t> </a:t>
            </a:r>
            <a:r>
              <a:rPr lang="ru-RU" dirty="0" err="1"/>
              <a:t>давно­минулої</a:t>
            </a:r>
            <a:r>
              <a:rPr lang="ru-RU" dirty="0"/>
              <a:t> </a:t>
            </a:r>
            <a:r>
              <a:rPr lang="ru-RU" dirty="0" err="1"/>
              <a:t>трагедії</a:t>
            </a:r>
            <a:r>
              <a:rPr lang="ru-RU" dirty="0"/>
              <a:t> на </a:t>
            </a:r>
            <a:r>
              <a:rPr lang="ru-RU" dirty="0" err="1"/>
              <a:t>тлі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— </a:t>
            </a:r>
            <a:r>
              <a:rPr lang="ru-RU" dirty="0" err="1"/>
              <a:t>поразки</a:t>
            </a:r>
            <a:r>
              <a:rPr lang="ru-RU" dirty="0"/>
              <a:t> </a:t>
            </a:r>
            <a:r>
              <a:rPr lang="ru-RU" dirty="0" err="1"/>
              <a:t>визвольних</a:t>
            </a:r>
            <a:r>
              <a:rPr lang="ru-RU" dirty="0"/>
              <a:t> </a:t>
            </a:r>
            <a:r>
              <a:rPr lang="ru-RU" dirty="0" err="1"/>
              <a:t>зма­гань</a:t>
            </a:r>
            <a:r>
              <a:rPr lang="ru-RU" dirty="0"/>
              <a:t> 1917—1922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В. </a:t>
            </a:r>
            <a:r>
              <a:rPr lang="ru-RU" dirty="0" err="1" smtClean="0"/>
              <a:t>Липинський</a:t>
            </a:r>
            <a:r>
              <a:rPr lang="ru-RU" dirty="0" smtClean="0"/>
              <a:t> </a:t>
            </a:r>
            <a:r>
              <a:rPr lang="ru-RU" dirty="0" err="1"/>
              <a:t>узагальнив</a:t>
            </a:r>
            <a:r>
              <a:rPr lang="ru-RU" dirty="0"/>
              <a:t> як </a:t>
            </a:r>
            <a:r>
              <a:rPr lang="ru-RU" dirty="0" err="1"/>
              <a:t>поперед­ній</a:t>
            </a:r>
            <a:r>
              <a:rPr lang="ru-RU" dirty="0"/>
              <a:t>, так і </a:t>
            </a:r>
            <a:r>
              <a:rPr lang="ru-RU" dirty="0" err="1"/>
              <a:t>сучасний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для того, </a:t>
            </a:r>
            <a:r>
              <a:rPr lang="ru-RU" dirty="0" err="1"/>
              <a:t>щоб</a:t>
            </a:r>
            <a:r>
              <a:rPr lang="ru-RU" dirty="0"/>
              <a:t>, </a:t>
            </a:r>
            <a:r>
              <a:rPr lang="ru-RU" dirty="0" err="1"/>
              <a:t>ураховуючи</a:t>
            </a:r>
            <a:r>
              <a:rPr lang="ru-RU" dirty="0"/>
              <a:t> </a:t>
            </a:r>
            <a:r>
              <a:rPr lang="ru-RU" dirty="0" err="1"/>
              <a:t>помилки</a:t>
            </a:r>
            <a:r>
              <a:rPr lang="ru-RU" dirty="0"/>
              <a:t>, </a:t>
            </a:r>
            <a:r>
              <a:rPr lang="ru-RU" dirty="0" err="1"/>
              <a:t>показати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землякам </a:t>
            </a:r>
            <a:r>
              <a:rPr lang="ru-RU" dirty="0" err="1"/>
              <a:t>правильний</a:t>
            </a:r>
            <a:r>
              <a:rPr lang="ru-RU" dirty="0"/>
              <a:t> шлях до </a:t>
            </a:r>
            <a:r>
              <a:rPr lang="ru-RU" dirty="0" err="1"/>
              <a:t>успішного</a:t>
            </a:r>
            <a:r>
              <a:rPr lang="ru-RU" dirty="0"/>
              <a:t> </a:t>
            </a:r>
            <a:r>
              <a:rPr lang="ru-RU" dirty="0" err="1"/>
              <a:t>втілен­ня</a:t>
            </a:r>
            <a:r>
              <a:rPr lang="ru-RU" dirty="0"/>
              <a:t> в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державності</a:t>
            </a:r>
            <a:r>
              <a:rPr lang="ru-RU" dirty="0"/>
              <a:t>. У </a:t>
            </a:r>
            <a:r>
              <a:rPr lang="ru-RU" dirty="0" err="1"/>
              <a:t>праці</a:t>
            </a:r>
            <a:r>
              <a:rPr lang="ru-RU" dirty="0"/>
              <a:t> автор </a:t>
            </a:r>
            <a:r>
              <a:rPr lang="ru-RU" dirty="0" err="1"/>
              <a:t>розглядає</a:t>
            </a:r>
            <a:r>
              <a:rPr lang="ru-RU" dirty="0"/>
              <a:t> три </a:t>
            </a:r>
            <a:r>
              <a:rPr lang="ru-RU" dirty="0" err="1"/>
              <a:t>головні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: проблему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держа­ви</a:t>
            </a:r>
            <a:r>
              <a:rPr lang="ru-RU" dirty="0"/>
              <a:t>, роль </a:t>
            </a:r>
            <a:r>
              <a:rPr lang="ru-RU" dirty="0" err="1"/>
              <a:t>еліти</a:t>
            </a:r>
            <a:r>
              <a:rPr lang="ru-RU" dirty="0"/>
              <a:t> (</a:t>
            </a:r>
            <a:r>
              <a:rPr lang="ru-RU" dirty="0" err="1"/>
              <a:t>аристократії</a:t>
            </a:r>
            <a:r>
              <a:rPr lang="ru-RU" dirty="0"/>
              <a:t>) і роль </a:t>
            </a:r>
            <a:r>
              <a:rPr lang="ru-RU" dirty="0" err="1"/>
              <a:t>видатної</a:t>
            </a:r>
            <a:r>
              <a:rPr lang="ru-RU" dirty="0"/>
              <a:t> особи (</a:t>
            </a:r>
            <a:r>
              <a:rPr lang="ru-RU" dirty="0" err="1"/>
              <a:t>зокрема</a:t>
            </a:r>
            <a:r>
              <a:rPr lang="ru-RU" dirty="0"/>
              <a:t>, Богдана </a:t>
            </a:r>
            <a:r>
              <a:rPr lang="ru-RU" dirty="0" err="1"/>
              <a:t>Хмельницького</a:t>
            </a:r>
            <a:r>
              <a:rPr lang="ru-RU" dirty="0"/>
              <a:t>)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державності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8598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68760"/>
            <a:ext cx="4608512" cy="4896544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ідеологів</a:t>
            </a:r>
            <a:r>
              <a:rPr lang="ru-RU" dirty="0"/>
              <a:t> і </a:t>
            </a:r>
            <a:r>
              <a:rPr lang="ru-RU" dirty="0" err="1"/>
              <a:t>лідерів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en-US" dirty="0"/>
              <a:t>XX </a:t>
            </a:r>
            <a:r>
              <a:rPr lang="ru-RU" dirty="0"/>
              <a:t>ст. В. </a:t>
            </a:r>
            <a:r>
              <a:rPr lang="ru-RU" dirty="0" err="1"/>
              <a:t>Липин­ський</a:t>
            </a:r>
            <a:r>
              <a:rPr lang="ru-RU" dirty="0"/>
              <a:t> </a:t>
            </a:r>
            <a:r>
              <a:rPr lang="ru-RU" dirty="0" err="1"/>
              <a:t>вирізняється</a:t>
            </a:r>
            <a:r>
              <a:rPr lang="ru-RU" dirty="0"/>
              <a:t> </a:t>
            </a:r>
            <a:r>
              <a:rPr lang="ru-RU" dirty="0" err="1"/>
              <a:t>принциповою</a:t>
            </a:r>
            <a:r>
              <a:rPr lang="ru-RU" dirty="0"/>
              <a:t> </a:t>
            </a:r>
            <a:r>
              <a:rPr lang="ru-RU" dirty="0" err="1"/>
              <a:t>чіткістю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релігій­ної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книжка «</a:t>
            </a:r>
            <a:r>
              <a:rPr lang="ru-RU" dirty="0" err="1"/>
              <a:t>Релігія</a:t>
            </a:r>
            <a:r>
              <a:rPr lang="ru-RU" dirty="0"/>
              <a:t> і </a:t>
            </a:r>
            <a:r>
              <a:rPr lang="ru-RU" dirty="0" err="1"/>
              <a:t>церква</a:t>
            </a:r>
            <a:r>
              <a:rPr lang="ru-RU" dirty="0"/>
              <a:t>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» (Нью-Йорк, 1956) </a:t>
            </a:r>
            <a:r>
              <a:rPr lang="ru-RU" dirty="0" err="1"/>
              <a:t>стверджувала</a:t>
            </a:r>
            <a:r>
              <a:rPr lang="ru-RU" dirty="0"/>
              <a:t> </a:t>
            </a:r>
            <a:r>
              <a:rPr lang="ru-RU" dirty="0" err="1"/>
              <a:t>релігійне</a:t>
            </a:r>
            <a:r>
              <a:rPr lang="ru-RU" dirty="0"/>
              <a:t> </a:t>
            </a:r>
            <a:r>
              <a:rPr lang="ru-RU" dirty="0" err="1"/>
              <a:t>коріння</a:t>
            </a:r>
            <a:r>
              <a:rPr lang="ru-RU" dirty="0"/>
              <a:t> </a:t>
            </a:r>
            <a:r>
              <a:rPr lang="ru-RU" dirty="0" err="1"/>
              <a:t>українсько­го</a:t>
            </a:r>
            <a:r>
              <a:rPr lang="ru-RU" dirty="0"/>
              <a:t> народу. Животворна сила </a:t>
            </a:r>
            <a:r>
              <a:rPr lang="ru-RU" dirty="0" err="1"/>
              <a:t>релігії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нерв </a:t>
            </a:r>
            <a:r>
              <a:rPr lang="ru-RU" dirty="0" err="1"/>
              <a:t>історіософської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В. </a:t>
            </a:r>
            <a:r>
              <a:rPr lang="ru-RU" dirty="0" err="1"/>
              <a:t>Липинського</a:t>
            </a:r>
            <a:r>
              <a:rPr lang="ru-RU" dirty="0"/>
              <a:t>. Причиною наших </a:t>
            </a:r>
            <a:r>
              <a:rPr lang="ru-RU" dirty="0" err="1"/>
              <a:t>негараздів</a:t>
            </a:r>
            <a:r>
              <a:rPr lang="ru-RU" dirty="0"/>
              <a:t>, на думку В. </a:t>
            </a:r>
            <a:r>
              <a:rPr lang="ru-RU" dirty="0" err="1"/>
              <a:t>Липинського</a:t>
            </a:r>
            <a:r>
              <a:rPr lang="ru-RU" dirty="0"/>
              <a:t>, є «</a:t>
            </a:r>
            <a:r>
              <a:rPr lang="ru-RU" dirty="0" err="1"/>
              <a:t>егоїстично-матеріалістична</a:t>
            </a:r>
            <a:r>
              <a:rPr lang="ru-RU" dirty="0"/>
              <a:t> </a:t>
            </a:r>
            <a:r>
              <a:rPr lang="ru-RU" dirty="0" err="1"/>
              <a:t>темря­ва</a:t>
            </a:r>
            <a:r>
              <a:rPr lang="ru-RU" dirty="0"/>
              <a:t>»,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закриває</a:t>
            </a:r>
            <a:r>
              <a:rPr lang="ru-RU" dirty="0"/>
              <a:t> нам шлях до </a:t>
            </a:r>
            <a:r>
              <a:rPr lang="ru-RU" dirty="0" err="1"/>
              <a:t>найвищих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».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988840"/>
            <a:ext cx="2410319" cy="3434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625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996416"/>
            <a:ext cx="2952328" cy="222467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Помер 14 </a:t>
            </a:r>
            <a:r>
              <a:rPr lang="ru-RU" dirty="0" err="1"/>
              <a:t>червня</a:t>
            </a:r>
            <a:r>
              <a:rPr lang="ru-RU" dirty="0"/>
              <a:t> 1931 р. в </a:t>
            </a:r>
            <a:r>
              <a:rPr lang="ru-RU" dirty="0" err="1"/>
              <a:t>Австрії</a:t>
            </a:r>
            <a:r>
              <a:rPr lang="ru-RU" dirty="0"/>
              <a:t>. </a:t>
            </a:r>
            <a:r>
              <a:rPr lang="ru-RU" dirty="0" err="1"/>
              <a:t>Похований</a:t>
            </a:r>
            <a:r>
              <a:rPr lang="ru-RU" dirty="0"/>
              <a:t> в с. </a:t>
            </a:r>
            <a:r>
              <a:rPr lang="ru-RU" dirty="0" err="1"/>
              <a:t>Затурцях</a:t>
            </a:r>
            <a:r>
              <a:rPr lang="ru-RU" dirty="0"/>
              <a:t> на </a:t>
            </a:r>
            <a:r>
              <a:rPr lang="ru-RU" dirty="0" err="1"/>
              <a:t>Волині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268760"/>
            <a:ext cx="3748995" cy="4962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871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1991 р. у </a:t>
            </a:r>
            <a:r>
              <a:rPr lang="ru-RU" dirty="0" err="1"/>
              <a:t>Києві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створено </a:t>
            </a:r>
            <a:r>
              <a:rPr lang="ru-RU" dirty="0" err="1"/>
              <a:t>Молодіжну</a:t>
            </a:r>
            <a:r>
              <a:rPr lang="ru-RU" dirty="0"/>
              <a:t> </a:t>
            </a:r>
            <a:r>
              <a:rPr lang="ru-RU" dirty="0" err="1"/>
              <a:t>історико-філософську</a:t>
            </a:r>
            <a:r>
              <a:rPr lang="ru-RU" dirty="0"/>
              <a:t> </a:t>
            </a:r>
            <a:r>
              <a:rPr lang="ru-RU" dirty="0" err="1"/>
              <a:t>студію</a:t>
            </a:r>
            <a:r>
              <a:rPr lang="ru-RU" dirty="0"/>
              <a:t> </a:t>
            </a:r>
            <a:r>
              <a:rPr lang="ru-RU" dirty="0" err="1"/>
              <a:t>ім</a:t>
            </a:r>
            <a:r>
              <a:rPr lang="ru-RU" dirty="0"/>
              <a:t>. В. </a:t>
            </a:r>
            <a:r>
              <a:rPr lang="ru-RU" dirty="0" err="1"/>
              <a:t>Липинського</a:t>
            </a:r>
            <a:r>
              <a:rPr lang="ru-RU" dirty="0"/>
              <a:t>, яка поставила за мету </a:t>
            </a:r>
            <a:r>
              <a:rPr lang="ru-RU" dirty="0" err="1"/>
              <a:t>відро­дження</a:t>
            </a:r>
            <a:r>
              <a:rPr lang="ru-RU" dirty="0"/>
              <a:t> </a:t>
            </a:r>
            <a:r>
              <a:rPr lang="ru-RU" dirty="0" err="1"/>
              <a:t>консервативної</a:t>
            </a:r>
            <a:r>
              <a:rPr lang="ru-RU" dirty="0"/>
              <a:t> </a:t>
            </a:r>
            <a:r>
              <a:rPr lang="ru-RU" dirty="0" err="1"/>
              <a:t>історіософічної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</a:t>
            </a:r>
            <a:r>
              <a:rPr lang="ru-RU" dirty="0" err="1"/>
              <a:t>вче­ного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305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024744" cy="1143000"/>
          </a:xfrm>
        </p:spPr>
        <p:txBody>
          <a:bodyPr/>
          <a:lstStyle/>
          <a:p>
            <a:r>
              <a:rPr lang="uk-UA" dirty="0" smtClean="0"/>
              <a:t>Ранні роки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420888"/>
            <a:ext cx="7848872" cy="3508977"/>
          </a:xfrm>
        </p:spPr>
        <p:txBody>
          <a:bodyPr>
            <a:noAutofit/>
          </a:bodyPr>
          <a:lstStyle/>
          <a:p>
            <a:r>
              <a:rPr lang="ru-RU" sz="2000" dirty="0" err="1"/>
              <a:t>Народився</a:t>
            </a:r>
            <a:r>
              <a:rPr lang="ru-RU" sz="2000" dirty="0"/>
              <a:t> 17 </a:t>
            </a:r>
            <a:r>
              <a:rPr lang="ru-RU" sz="2000" dirty="0" err="1"/>
              <a:t>квітня</a:t>
            </a:r>
            <a:r>
              <a:rPr lang="ru-RU" sz="2000" dirty="0"/>
              <a:t> 1882 р. в с. </a:t>
            </a:r>
            <a:r>
              <a:rPr lang="ru-RU" sz="2000" dirty="0" err="1"/>
              <a:t>Затурці</a:t>
            </a:r>
            <a:r>
              <a:rPr lang="ru-RU" sz="2000" dirty="0"/>
              <a:t> </a:t>
            </a:r>
            <a:r>
              <a:rPr lang="ru-RU" sz="2000" dirty="0" err="1"/>
              <a:t>Володимирського</a:t>
            </a:r>
            <a:r>
              <a:rPr lang="ru-RU" sz="2000" dirty="0"/>
              <a:t> </a:t>
            </a:r>
            <a:r>
              <a:rPr lang="ru-RU" sz="2000" dirty="0" err="1"/>
              <a:t>повіту</a:t>
            </a:r>
            <a:r>
              <a:rPr lang="ru-RU" sz="2000" dirty="0"/>
              <a:t> (</a:t>
            </a:r>
            <a:r>
              <a:rPr lang="ru-RU" sz="2000" dirty="0" err="1"/>
              <a:t>нині</a:t>
            </a:r>
            <a:r>
              <a:rPr lang="ru-RU" sz="2000" dirty="0"/>
              <a:t> </a:t>
            </a:r>
            <a:r>
              <a:rPr lang="ru-RU" sz="2000" dirty="0" err="1"/>
              <a:t>Локачинський</a:t>
            </a:r>
            <a:r>
              <a:rPr lang="ru-RU" sz="2000" dirty="0"/>
              <a:t> район) на </a:t>
            </a:r>
            <a:r>
              <a:rPr lang="ru-RU" sz="2000" dirty="0" err="1"/>
              <a:t>Волині</a:t>
            </a:r>
            <a:r>
              <a:rPr lang="ru-RU" sz="2000" dirty="0"/>
              <a:t> в </a:t>
            </a:r>
            <a:r>
              <a:rPr lang="ru-RU" sz="2000" dirty="0" err="1"/>
              <a:t>родині</a:t>
            </a:r>
            <a:r>
              <a:rPr lang="ru-RU" sz="2000" dirty="0"/>
              <a:t> </a:t>
            </a:r>
            <a:r>
              <a:rPr lang="ru-RU" sz="2000" dirty="0" err="1"/>
              <a:t>польського</a:t>
            </a:r>
            <a:r>
              <a:rPr lang="ru-RU" sz="2000" dirty="0"/>
              <a:t> </a:t>
            </a:r>
            <a:r>
              <a:rPr lang="ru-RU" sz="2000" dirty="0" err="1"/>
              <a:t>землевласника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err="1" smtClean="0"/>
              <a:t>Навчався</a:t>
            </a:r>
            <a:r>
              <a:rPr lang="ru-RU" sz="2000" dirty="0" smtClean="0"/>
              <a:t> </a:t>
            </a:r>
            <a:r>
              <a:rPr lang="ru-RU" sz="2000" dirty="0"/>
              <a:t>в </a:t>
            </a:r>
            <a:r>
              <a:rPr lang="ru-RU" sz="2000" dirty="0" err="1"/>
              <a:t>гімназіях</a:t>
            </a:r>
            <a:r>
              <a:rPr lang="ru-RU" sz="2000" dirty="0"/>
              <a:t> Жи­томира, </a:t>
            </a:r>
            <a:r>
              <a:rPr lang="ru-RU" sz="2000" dirty="0" err="1"/>
              <a:t>Луцька</a:t>
            </a:r>
            <a:r>
              <a:rPr lang="ru-RU" sz="2000" dirty="0"/>
              <a:t>, </a:t>
            </a:r>
            <a:r>
              <a:rPr lang="ru-RU" sz="2000" dirty="0" err="1"/>
              <a:t>Києва</a:t>
            </a:r>
            <a:r>
              <a:rPr lang="ru-RU" sz="2000" dirty="0"/>
              <a:t>. </a:t>
            </a:r>
            <a:r>
              <a:rPr lang="ru-RU" sz="2000" dirty="0" err="1"/>
              <a:t>Під</a:t>
            </a:r>
            <a:r>
              <a:rPr lang="ru-RU" sz="2000" dirty="0"/>
              <a:t> час </a:t>
            </a:r>
            <a:r>
              <a:rPr lang="ru-RU" sz="2000" dirty="0" err="1"/>
              <a:t>навчання</a:t>
            </a:r>
            <a:r>
              <a:rPr lang="ru-RU" sz="2000" dirty="0"/>
              <a:t> в </a:t>
            </a:r>
            <a:r>
              <a:rPr lang="ru-RU" sz="2000" dirty="0" err="1"/>
              <a:t>Першій</a:t>
            </a:r>
            <a:r>
              <a:rPr lang="ru-RU" sz="2000" dirty="0"/>
              <a:t> </a:t>
            </a:r>
            <a:r>
              <a:rPr lang="ru-RU" sz="2000" dirty="0" err="1"/>
              <a:t>київській</a:t>
            </a:r>
            <a:r>
              <a:rPr lang="ru-RU" sz="2000" dirty="0"/>
              <a:t> </a:t>
            </a:r>
            <a:r>
              <a:rPr lang="ru-RU" sz="2000" dirty="0" err="1"/>
              <a:t>гімназії</a:t>
            </a:r>
            <a:r>
              <a:rPr lang="ru-RU" sz="2000" dirty="0"/>
              <a:t> вступив до </a:t>
            </a:r>
            <a:r>
              <a:rPr lang="ru-RU" sz="2000" dirty="0" err="1"/>
              <a:t>української</a:t>
            </a:r>
            <a:r>
              <a:rPr lang="ru-RU" sz="2000" dirty="0"/>
              <a:t> </a:t>
            </a:r>
            <a:r>
              <a:rPr lang="ru-RU" sz="2000" dirty="0" err="1"/>
              <a:t>Громади</a:t>
            </a:r>
            <a:r>
              <a:rPr lang="ru-RU" sz="2000" dirty="0"/>
              <a:t>, з </a:t>
            </a:r>
            <a:r>
              <a:rPr lang="ru-RU" sz="2000" dirty="0" err="1"/>
              <a:t>чого</a:t>
            </a:r>
            <a:r>
              <a:rPr lang="ru-RU" sz="2000" dirty="0"/>
              <a:t> й </a:t>
            </a:r>
            <a:r>
              <a:rPr lang="ru-RU" sz="2000" dirty="0" err="1"/>
              <a:t>почалася</a:t>
            </a:r>
            <a:r>
              <a:rPr lang="ru-RU" sz="2000" dirty="0"/>
              <a:t> </a:t>
            </a:r>
            <a:r>
              <a:rPr lang="ru-RU" sz="2000" dirty="0" err="1"/>
              <a:t>діяль­ність</a:t>
            </a:r>
            <a:r>
              <a:rPr lang="ru-RU" sz="2000" dirty="0"/>
              <a:t>, </a:t>
            </a:r>
            <a:r>
              <a:rPr lang="ru-RU" sz="2000" dirty="0" err="1"/>
              <a:t>спрямована</a:t>
            </a:r>
            <a:r>
              <a:rPr lang="ru-RU" sz="2000" dirty="0"/>
              <a:t> на </a:t>
            </a:r>
            <a:r>
              <a:rPr lang="ru-RU" sz="2000" dirty="0" err="1"/>
              <a:t>побудову</a:t>
            </a:r>
            <a:r>
              <a:rPr lang="ru-RU" sz="2000" dirty="0"/>
              <a:t> </a:t>
            </a:r>
            <a:r>
              <a:rPr lang="ru-RU" sz="2000" dirty="0" err="1"/>
              <a:t>Української</a:t>
            </a:r>
            <a:r>
              <a:rPr lang="ru-RU" sz="2000" dirty="0"/>
              <a:t> </a:t>
            </a:r>
            <a:r>
              <a:rPr lang="ru-RU" sz="2000" dirty="0" err="1"/>
              <a:t>незалежної</a:t>
            </a:r>
            <a:r>
              <a:rPr lang="ru-RU" sz="2000" dirty="0"/>
              <a:t> </a:t>
            </a:r>
            <a:r>
              <a:rPr lang="ru-RU" sz="2000" dirty="0" err="1"/>
              <a:t>держави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err="1" smtClean="0"/>
              <a:t>Вищу</a:t>
            </a:r>
            <a:r>
              <a:rPr lang="ru-RU" sz="2000" dirty="0" smtClean="0"/>
              <a:t> </a:t>
            </a:r>
            <a:r>
              <a:rPr lang="ru-RU" sz="2000" dirty="0" err="1"/>
              <a:t>освіту</a:t>
            </a:r>
            <a:r>
              <a:rPr lang="ru-RU" sz="2000" dirty="0"/>
              <a:t> </a:t>
            </a:r>
            <a:r>
              <a:rPr lang="ru-RU" sz="2000" dirty="0" err="1"/>
              <a:t>здобув</a:t>
            </a:r>
            <a:r>
              <a:rPr lang="ru-RU" sz="2000" dirty="0"/>
              <a:t> у </a:t>
            </a:r>
            <a:r>
              <a:rPr lang="ru-RU" sz="2000" dirty="0" err="1"/>
              <a:t>Краківському</a:t>
            </a:r>
            <a:r>
              <a:rPr lang="ru-RU" sz="2000" dirty="0"/>
              <a:t> та </a:t>
            </a:r>
            <a:r>
              <a:rPr lang="ru-RU" sz="2000" dirty="0" err="1"/>
              <a:t>Женевському</a:t>
            </a:r>
            <a:r>
              <a:rPr lang="ru-RU" sz="2000" dirty="0"/>
              <a:t> </a:t>
            </a:r>
            <a:r>
              <a:rPr lang="ru-RU" sz="2000" dirty="0" err="1"/>
              <a:t>універ­ситетах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5202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4896544" cy="504056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В. </a:t>
            </a:r>
            <a:r>
              <a:rPr lang="ru-RU" dirty="0" err="1"/>
              <a:t>Липинський</a:t>
            </a:r>
            <a:r>
              <a:rPr lang="ru-RU" dirty="0"/>
              <a:t> — один з </a:t>
            </a:r>
            <a:r>
              <a:rPr lang="ru-RU" dirty="0" err="1"/>
              <a:t>організаторів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демократично-</a:t>
            </a:r>
            <a:r>
              <a:rPr lang="ru-RU" dirty="0" err="1"/>
              <a:t>хліборобської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(1917), посол уряду </a:t>
            </a:r>
            <a:r>
              <a:rPr lang="ru-RU" dirty="0" err="1"/>
              <a:t>гетьмана</a:t>
            </a:r>
            <a:r>
              <a:rPr lang="ru-RU" dirty="0"/>
              <a:t> </a:t>
            </a:r>
            <a:r>
              <a:rPr lang="ru-RU" dirty="0" err="1"/>
              <a:t>Скоро­падського</a:t>
            </a:r>
            <a:r>
              <a:rPr lang="ru-RU" dirty="0"/>
              <a:t> та УНР у </a:t>
            </a:r>
            <a:r>
              <a:rPr lang="ru-RU" dirty="0" err="1"/>
              <a:t>Відні</a:t>
            </a:r>
            <a:r>
              <a:rPr lang="ru-RU" dirty="0"/>
              <a:t> (1918—1919). </a:t>
            </a:r>
            <a:endParaRPr lang="ru-RU" dirty="0" smtClean="0"/>
          </a:p>
          <a:p>
            <a:r>
              <a:rPr lang="ru-RU" dirty="0" smtClean="0"/>
              <a:t>З </a:t>
            </a:r>
            <a:r>
              <a:rPr lang="ru-RU" dirty="0" err="1"/>
              <a:t>червня</a:t>
            </a:r>
            <a:r>
              <a:rPr lang="ru-RU" dirty="0"/>
              <a:t> 1919 р. </a:t>
            </a:r>
            <a:r>
              <a:rPr lang="ru-RU" dirty="0" err="1"/>
              <a:t>перебу­вав</a:t>
            </a:r>
            <a:r>
              <a:rPr lang="ru-RU" dirty="0"/>
              <a:t> у </a:t>
            </a:r>
            <a:r>
              <a:rPr lang="ru-RU" dirty="0" err="1"/>
              <a:t>еміграції</a:t>
            </a:r>
            <a:r>
              <a:rPr lang="ru-RU" dirty="0"/>
              <a:t>.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фундатором</a:t>
            </a:r>
            <a:r>
              <a:rPr lang="ru-RU" dirty="0"/>
              <a:t> і членом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науко­вого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 в </a:t>
            </a:r>
            <a:r>
              <a:rPr lang="ru-RU" dirty="0" err="1"/>
              <a:t>Берліні</a:t>
            </a:r>
            <a:r>
              <a:rPr lang="ru-RU" dirty="0"/>
              <a:t> та </a:t>
            </a:r>
            <a:r>
              <a:rPr lang="ru-RU" dirty="0" err="1"/>
              <a:t>дійсним</a:t>
            </a:r>
            <a:r>
              <a:rPr lang="ru-RU" dirty="0"/>
              <a:t> членом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товари­ства</a:t>
            </a:r>
            <a:r>
              <a:rPr lang="ru-RU" dirty="0"/>
              <a:t> </a:t>
            </a:r>
            <a:r>
              <a:rPr lang="ru-RU" dirty="0" err="1"/>
              <a:t>ім</a:t>
            </a:r>
            <a:r>
              <a:rPr lang="ru-RU" dirty="0"/>
              <a:t>. Т. </a:t>
            </a:r>
            <a:r>
              <a:rPr lang="ru-RU" dirty="0" err="1"/>
              <a:t>Шевченка</a:t>
            </a:r>
            <a:r>
              <a:rPr lang="ru-RU" dirty="0"/>
              <a:t> в </a:t>
            </a:r>
            <a:r>
              <a:rPr lang="ru-RU" dirty="0" err="1"/>
              <a:t>Києві</a:t>
            </a:r>
            <a:r>
              <a:rPr lang="ru-RU" dirty="0"/>
              <a:t>. В. </a:t>
            </a:r>
            <a:endParaRPr lang="ru-RU" dirty="0" smtClean="0"/>
          </a:p>
          <a:p>
            <a:r>
              <a:rPr lang="ru-RU" dirty="0" err="1" smtClean="0"/>
              <a:t>Липинський</a:t>
            </a:r>
            <a:r>
              <a:rPr lang="ru-RU" dirty="0" smtClean="0"/>
              <a:t> </a:t>
            </a:r>
            <a:r>
              <a:rPr lang="ru-RU" dirty="0"/>
              <a:t>— </a:t>
            </a:r>
            <a:r>
              <a:rPr lang="ru-RU" dirty="0" err="1"/>
              <a:t>засновник</a:t>
            </a:r>
            <a:r>
              <a:rPr lang="ru-RU" dirty="0"/>
              <a:t> та </a:t>
            </a:r>
            <a:r>
              <a:rPr lang="ru-RU" dirty="0" err="1"/>
              <a:t>ідеолог</a:t>
            </a:r>
            <a:r>
              <a:rPr lang="ru-RU" dirty="0"/>
              <a:t> нового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монархізму</a:t>
            </a:r>
            <a:r>
              <a:rPr lang="ru-RU" dirty="0"/>
              <a:t>, </a:t>
            </a:r>
            <a:r>
              <a:rPr lang="ru-RU" dirty="0" err="1"/>
              <a:t>обґрунтуванню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присвятив</a:t>
            </a:r>
            <a:r>
              <a:rPr lang="ru-RU" dirty="0"/>
              <a:t> свою </a:t>
            </a:r>
            <a:r>
              <a:rPr lang="ru-RU" dirty="0" err="1"/>
              <a:t>найвидатнішу</a:t>
            </a:r>
            <a:r>
              <a:rPr lang="ru-RU" dirty="0"/>
              <a:t> </a:t>
            </a:r>
            <a:r>
              <a:rPr lang="ru-RU" dirty="0" err="1"/>
              <a:t>публіцистичну</a:t>
            </a:r>
            <a:r>
              <a:rPr lang="ru-RU" dirty="0"/>
              <a:t> </a:t>
            </a:r>
            <a:r>
              <a:rPr lang="ru-RU" dirty="0" err="1"/>
              <a:t>працю</a:t>
            </a:r>
            <a:r>
              <a:rPr lang="ru-RU" dirty="0"/>
              <a:t> «</a:t>
            </a:r>
            <a:r>
              <a:rPr lang="ru-RU" dirty="0" err="1"/>
              <a:t>Листи</a:t>
            </a:r>
            <a:r>
              <a:rPr lang="ru-RU" dirty="0"/>
              <a:t> до </a:t>
            </a:r>
            <a:r>
              <a:rPr lang="ru-RU" dirty="0" err="1"/>
              <a:t>братів-хліборобів</a:t>
            </a:r>
            <a:r>
              <a:rPr lang="ru-RU" dirty="0"/>
              <a:t>».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052736"/>
            <a:ext cx="2981410" cy="4293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8012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772816"/>
            <a:ext cx="7344816" cy="4320480"/>
          </a:xfrm>
        </p:spPr>
        <p:txBody>
          <a:bodyPr>
            <a:normAutofit fontScale="77500" lnSpcReduction="20000"/>
          </a:bodyPr>
          <a:lstStyle/>
          <a:p>
            <a:r>
              <a:rPr lang="ru-RU" sz="2900" dirty="0"/>
              <a:t>Одним </a:t>
            </a:r>
            <a:r>
              <a:rPr lang="ru-RU" sz="2900" dirty="0" err="1"/>
              <a:t>із</a:t>
            </a:r>
            <a:r>
              <a:rPr lang="ru-RU" sz="2900" dirty="0"/>
              <a:t> перших </a:t>
            </a:r>
            <a:r>
              <a:rPr lang="ru-RU" sz="2900" dirty="0" err="1"/>
              <a:t>обґрунтував</a:t>
            </a:r>
            <a:r>
              <a:rPr lang="ru-RU" sz="2900" dirty="0"/>
              <a:t> </a:t>
            </a:r>
            <a:r>
              <a:rPr lang="ru-RU" sz="2900" dirty="0" err="1"/>
              <a:t>необхідність</a:t>
            </a:r>
            <a:r>
              <a:rPr lang="ru-RU" sz="2900" dirty="0"/>
              <a:t> </a:t>
            </a:r>
            <a:r>
              <a:rPr lang="ru-RU" sz="2900" dirty="0" err="1"/>
              <a:t>побудови</a:t>
            </a:r>
            <a:r>
              <a:rPr lang="ru-RU" sz="2900" dirty="0"/>
              <a:t> </a:t>
            </a:r>
            <a:r>
              <a:rPr lang="ru-RU" sz="2900" dirty="0" err="1"/>
              <a:t>Україн­ської</a:t>
            </a:r>
            <a:r>
              <a:rPr lang="ru-RU" sz="2900" dirty="0"/>
              <a:t> </a:t>
            </a:r>
            <a:r>
              <a:rPr lang="ru-RU" sz="2900" dirty="0" err="1"/>
              <a:t>держави</a:t>
            </a:r>
            <a:r>
              <a:rPr lang="ru-RU" sz="2900" dirty="0"/>
              <a:t>, показавши </a:t>
            </a:r>
            <a:r>
              <a:rPr lang="ru-RU" sz="2900" dirty="0" err="1"/>
              <a:t>залежність</a:t>
            </a:r>
            <a:r>
              <a:rPr lang="ru-RU" sz="2900" dirty="0"/>
              <a:t> </a:t>
            </a:r>
            <a:r>
              <a:rPr lang="ru-RU" sz="2900" dirty="0" err="1"/>
              <a:t>інтересів</a:t>
            </a:r>
            <a:r>
              <a:rPr lang="ru-RU" sz="2900" dirty="0"/>
              <a:t> народу </a:t>
            </a:r>
            <a:r>
              <a:rPr lang="ru-RU" sz="2900" dirty="0" err="1"/>
              <a:t>від</a:t>
            </a:r>
            <a:r>
              <a:rPr lang="ru-RU" sz="2900" dirty="0"/>
              <a:t> того стану, в </a:t>
            </a:r>
            <a:r>
              <a:rPr lang="ru-RU" sz="2900" dirty="0" err="1"/>
              <a:t>якому</a:t>
            </a:r>
            <a:r>
              <a:rPr lang="ru-RU" sz="2900" dirty="0"/>
              <a:t> </a:t>
            </a:r>
            <a:r>
              <a:rPr lang="ru-RU" sz="2900" dirty="0" err="1"/>
              <a:t>ця</a:t>
            </a:r>
            <a:r>
              <a:rPr lang="ru-RU" sz="2900" dirty="0"/>
              <a:t> держава </a:t>
            </a:r>
            <a:r>
              <a:rPr lang="ru-RU" sz="2900" dirty="0" err="1"/>
              <a:t>перебуває</a:t>
            </a:r>
            <a:r>
              <a:rPr lang="ru-RU" sz="2900" dirty="0"/>
              <a:t>. </a:t>
            </a:r>
            <a:endParaRPr lang="ru-RU" sz="2900" dirty="0" smtClean="0"/>
          </a:p>
          <a:p>
            <a:r>
              <a:rPr lang="ru-RU" sz="2900" dirty="0" smtClean="0"/>
              <a:t>На </a:t>
            </a:r>
            <a:r>
              <a:rPr lang="ru-RU" sz="2900" dirty="0"/>
              <a:t>думку президента </a:t>
            </a:r>
            <a:r>
              <a:rPr lang="ru-RU" sz="2900" dirty="0" err="1"/>
              <a:t>Східноєвропейського</a:t>
            </a:r>
            <a:r>
              <a:rPr lang="ru-RU" sz="2900" dirty="0"/>
              <a:t> </a:t>
            </a:r>
            <a:r>
              <a:rPr lang="ru-RU" sz="2900" dirty="0" err="1"/>
              <a:t>дослідного</a:t>
            </a:r>
            <a:r>
              <a:rPr lang="ru-RU" sz="2900" dirty="0"/>
              <a:t> </a:t>
            </a:r>
            <a:r>
              <a:rPr lang="ru-RU" sz="2900" dirty="0" err="1"/>
              <a:t>інституту</a:t>
            </a:r>
            <a:r>
              <a:rPr lang="ru-RU" sz="2900" dirty="0"/>
              <a:t> </a:t>
            </a:r>
            <a:r>
              <a:rPr lang="ru-RU" sz="2900" dirty="0" err="1"/>
              <a:t>ім</a:t>
            </a:r>
            <a:r>
              <a:rPr lang="ru-RU" sz="2900" dirty="0"/>
              <a:t>. В. К. </a:t>
            </a:r>
            <a:r>
              <a:rPr lang="ru-RU" sz="2900" dirty="0" err="1"/>
              <a:t>Липинського</a:t>
            </a:r>
            <a:r>
              <a:rPr lang="ru-RU" sz="2900" dirty="0"/>
              <a:t> У </a:t>
            </a:r>
            <a:r>
              <a:rPr lang="ru-RU" sz="2900" dirty="0" err="1"/>
              <a:t>Філадельфії</a:t>
            </a:r>
            <a:r>
              <a:rPr lang="ru-RU" sz="2900" dirty="0"/>
              <a:t> Я. </a:t>
            </a:r>
            <a:r>
              <a:rPr lang="ru-RU" sz="2900" dirty="0" err="1"/>
              <a:t>Пеленського</a:t>
            </a:r>
            <a:r>
              <a:rPr lang="ru-RU" sz="2900" dirty="0"/>
              <a:t>, «В. </a:t>
            </a:r>
            <a:r>
              <a:rPr lang="ru-RU" sz="2900" dirty="0" err="1"/>
              <a:t>Липинський</a:t>
            </a:r>
            <a:r>
              <a:rPr lang="ru-RU" sz="2900" dirty="0"/>
              <a:t> — один </a:t>
            </a:r>
            <a:r>
              <a:rPr lang="ru-RU" sz="2900" dirty="0" err="1"/>
              <a:t>із</a:t>
            </a:r>
            <a:r>
              <a:rPr lang="ru-RU" sz="2900" dirty="0"/>
              <a:t> </a:t>
            </a:r>
            <a:r>
              <a:rPr lang="ru-RU" sz="2900" dirty="0" err="1"/>
              <a:t>провід­них</a:t>
            </a:r>
            <a:r>
              <a:rPr lang="ru-RU" sz="2900" dirty="0"/>
              <a:t> </a:t>
            </a:r>
            <a:r>
              <a:rPr lang="ru-RU" sz="2900" dirty="0" err="1"/>
              <a:t>українських</a:t>
            </a:r>
            <a:r>
              <a:rPr lang="ru-RU" sz="2900" dirty="0"/>
              <a:t> </a:t>
            </a:r>
            <a:r>
              <a:rPr lang="ru-RU" sz="2900" dirty="0" err="1"/>
              <a:t>істориків</a:t>
            </a:r>
            <a:r>
              <a:rPr lang="ru-RU" sz="2900" dirty="0"/>
              <a:t>, </a:t>
            </a:r>
            <a:r>
              <a:rPr lang="ru-RU" sz="2900" dirty="0" err="1"/>
              <a:t>мабуть</a:t>
            </a:r>
            <a:r>
              <a:rPr lang="ru-RU" sz="2900" dirty="0"/>
              <a:t>, </a:t>
            </a:r>
            <a:r>
              <a:rPr lang="ru-RU" sz="2900" dirty="0" err="1"/>
              <a:t>найоригінальніший</a:t>
            </a:r>
            <a:r>
              <a:rPr lang="ru-RU" sz="2900" dirty="0"/>
              <a:t> </a:t>
            </a:r>
            <a:r>
              <a:rPr lang="ru-RU" sz="2900" dirty="0" err="1"/>
              <a:t>український</a:t>
            </a:r>
            <a:r>
              <a:rPr lang="ru-RU" sz="2900" dirty="0"/>
              <a:t> </a:t>
            </a:r>
            <a:r>
              <a:rPr lang="ru-RU" sz="2900" dirty="0" err="1"/>
              <a:t>політичний</a:t>
            </a:r>
            <a:r>
              <a:rPr lang="ru-RU" sz="2900" dirty="0"/>
              <a:t> теоретик, </a:t>
            </a:r>
            <a:r>
              <a:rPr lang="ru-RU" sz="2900" dirty="0" err="1"/>
              <a:t>соціолог</a:t>
            </a:r>
            <a:r>
              <a:rPr lang="ru-RU" sz="2900" dirty="0"/>
              <a:t> та </a:t>
            </a:r>
            <a:r>
              <a:rPr lang="ru-RU" sz="2900" dirty="0" err="1"/>
              <a:t>ідеолог</a:t>
            </a:r>
            <a:r>
              <a:rPr lang="ru-RU" sz="2900" dirty="0"/>
              <a:t> </a:t>
            </a:r>
            <a:r>
              <a:rPr lang="en-US" sz="2900" dirty="0"/>
              <a:t>XX </a:t>
            </a:r>
            <a:r>
              <a:rPr lang="ru-RU" sz="2900" dirty="0"/>
              <a:t>ст....», </a:t>
            </a:r>
            <a:r>
              <a:rPr lang="ru-RU" sz="2900" dirty="0" err="1"/>
              <a:t>який</a:t>
            </a:r>
            <a:r>
              <a:rPr lang="ru-RU" sz="2900" dirty="0"/>
              <a:t> І починав свою </a:t>
            </a:r>
            <a:r>
              <a:rPr lang="ru-RU" sz="2900" dirty="0" err="1"/>
              <a:t>діяльність</a:t>
            </a:r>
            <a:r>
              <a:rPr lang="ru-RU" sz="2900" dirty="0"/>
              <a:t> як </a:t>
            </a:r>
            <a:r>
              <a:rPr lang="ru-RU" sz="2900" dirty="0" err="1"/>
              <a:t>консервативний</a:t>
            </a:r>
            <a:r>
              <a:rPr lang="ru-RU" sz="2900" dirty="0"/>
              <a:t> демократ, </a:t>
            </a:r>
            <a:r>
              <a:rPr lang="ru-RU" sz="2900" dirty="0" err="1"/>
              <a:t>потім</a:t>
            </a:r>
            <a:r>
              <a:rPr lang="ru-RU" sz="2900" dirty="0"/>
              <a:t> став </a:t>
            </a:r>
            <a:r>
              <a:rPr lang="ru-RU" sz="2900" dirty="0" err="1"/>
              <a:t>корпоративним</a:t>
            </a:r>
            <a:r>
              <a:rPr lang="ru-RU" sz="2900" dirty="0"/>
              <a:t> консерватором і </a:t>
            </a:r>
            <a:r>
              <a:rPr lang="ru-RU" sz="2900" dirty="0" err="1"/>
              <a:t>гетьманцем-монархістом</a:t>
            </a:r>
            <a:r>
              <a:rPr lang="ru-RU" sz="2900" dirty="0"/>
              <a:t>, а </a:t>
            </a:r>
            <a:r>
              <a:rPr lang="ru-RU" sz="2900" dirty="0" err="1"/>
              <a:t>закінчив</a:t>
            </a:r>
            <a:r>
              <a:rPr lang="ru-RU" sz="2900" dirty="0"/>
              <a:t> як </a:t>
            </a:r>
            <a:r>
              <a:rPr lang="ru-RU" sz="2900" dirty="0" err="1"/>
              <a:t>незалежний</a:t>
            </a:r>
            <a:r>
              <a:rPr lang="ru-RU" sz="2900" dirty="0"/>
              <a:t> </a:t>
            </a:r>
            <a:r>
              <a:rPr lang="ru-RU" sz="2900" dirty="0" err="1"/>
              <a:t>конституційний</a:t>
            </a:r>
            <a:r>
              <a:rPr lang="ru-RU" sz="2900" dirty="0"/>
              <a:t> консерватор.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1663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916832"/>
            <a:ext cx="7272924" cy="355362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історичну</a:t>
            </a:r>
            <a:r>
              <a:rPr lang="ru-RU" dirty="0"/>
              <a:t> науку В. </a:t>
            </a:r>
            <a:r>
              <a:rPr lang="ru-RU" dirty="0" err="1"/>
              <a:t>Липинський</a:t>
            </a:r>
            <a:r>
              <a:rPr lang="ru-RU" dirty="0"/>
              <a:t> </a:t>
            </a:r>
            <a:r>
              <a:rPr lang="ru-RU" dirty="0" err="1"/>
              <a:t>прийшов</a:t>
            </a:r>
            <a:r>
              <a:rPr lang="ru-RU" dirty="0"/>
              <a:t> у той час, коли вона </a:t>
            </a:r>
            <a:r>
              <a:rPr lang="ru-RU" dirty="0" err="1"/>
              <a:t>перебувала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неподільним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народницької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, </a:t>
            </a:r>
            <a:r>
              <a:rPr lang="ru-RU" dirty="0" err="1"/>
              <a:t>головними</a:t>
            </a:r>
            <a:r>
              <a:rPr lang="ru-RU" dirty="0"/>
              <a:t> </a:t>
            </a:r>
            <a:r>
              <a:rPr lang="ru-RU" dirty="0" err="1"/>
              <a:t>представниками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М. Косто­маров, В. Антонович, О. </a:t>
            </a:r>
            <a:r>
              <a:rPr lang="ru-RU" dirty="0" err="1"/>
              <a:t>Лазаревський</a:t>
            </a:r>
            <a:r>
              <a:rPr lang="ru-RU" dirty="0"/>
              <a:t>, М. Драгоманов, М. </a:t>
            </a:r>
            <a:r>
              <a:rPr lang="ru-RU" dirty="0" err="1"/>
              <a:t>Грушевський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основу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історіософських</a:t>
            </a:r>
            <a:r>
              <a:rPr lang="ru-RU" dirty="0"/>
              <a:t> </a:t>
            </a:r>
            <a:r>
              <a:rPr lang="ru-RU" dirty="0" err="1"/>
              <a:t>концепцій</a:t>
            </a:r>
            <a:r>
              <a:rPr lang="ru-RU" dirty="0"/>
              <a:t> вони ста­вили </a:t>
            </a:r>
            <a:r>
              <a:rPr lang="ru-RU" dirty="0" err="1"/>
              <a:t>діяльність</a:t>
            </a:r>
            <a:r>
              <a:rPr lang="ru-RU" dirty="0"/>
              <a:t> народу,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селянських</a:t>
            </a:r>
            <a:r>
              <a:rPr lang="ru-RU" dirty="0"/>
              <a:t> </a:t>
            </a:r>
            <a:r>
              <a:rPr lang="ru-RU" dirty="0" err="1"/>
              <a:t>мас</a:t>
            </a:r>
            <a:r>
              <a:rPr lang="ru-RU" dirty="0"/>
              <a:t>, </a:t>
            </a:r>
            <a:r>
              <a:rPr lang="ru-RU" dirty="0" err="1"/>
              <a:t>обстоюючи</a:t>
            </a:r>
            <a:r>
              <a:rPr lang="ru-RU" dirty="0"/>
              <a:t> </a:t>
            </a:r>
            <a:r>
              <a:rPr lang="ru-RU" dirty="0" err="1"/>
              <a:t>пріоритет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народу перед </a:t>
            </a:r>
            <a:r>
              <a:rPr lang="ru-RU" dirty="0" err="1"/>
              <a:t>інтересами</a:t>
            </a:r>
            <a:r>
              <a:rPr lang="ru-RU" dirty="0"/>
              <a:t> </a:t>
            </a:r>
            <a:r>
              <a:rPr lang="ru-RU" dirty="0" err="1"/>
              <a:t>нації</a:t>
            </a:r>
            <a:r>
              <a:rPr lang="ru-RU" dirty="0"/>
              <a:t> і </a:t>
            </a:r>
            <a:r>
              <a:rPr lang="ru-RU" dirty="0" err="1"/>
              <a:t>держави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8628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988840"/>
            <a:ext cx="6777317" cy="3508977"/>
          </a:xfrm>
        </p:spPr>
        <p:txBody>
          <a:bodyPr>
            <a:normAutofit fontScale="92500"/>
          </a:bodyPr>
          <a:lstStyle/>
          <a:p>
            <a:r>
              <a:rPr lang="ru-RU" dirty="0"/>
              <a:t>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народницької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, В. </a:t>
            </a:r>
            <a:r>
              <a:rPr lang="ru-RU" dirty="0" err="1"/>
              <a:t>Липин­ський</a:t>
            </a:r>
            <a:r>
              <a:rPr lang="ru-RU" dirty="0"/>
              <a:t> </a:t>
            </a:r>
            <a:r>
              <a:rPr lang="ru-RU" dirty="0" err="1"/>
              <a:t>вважав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національна</a:t>
            </a:r>
            <a:r>
              <a:rPr lang="ru-RU" dirty="0"/>
              <a:t> держава </a:t>
            </a:r>
            <a:r>
              <a:rPr lang="ru-RU" dirty="0" err="1"/>
              <a:t>відіграє</a:t>
            </a:r>
            <a:r>
              <a:rPr lang="ru-RU" dirty="0"/>
              <a:t> </a:t>
            </a:r>
            <a:r>
              <a:rPr lang="ru-RU" dirty="0" err="1"/>
              <a:t>творчу</a:t>
            </a:r>
            <a:r>
              <a:rPr lang="ru-RU" dirty="0"/>
              <a:t> роль 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.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здобутки</a:t>
            </a:r>
            <a:r>
              <a:rPr lang="ru-RU" dirty="0"/>
              <a:t> в </a:t>
            </a:r>
            <a:r>
              <a:rPr lang="ru-RU" dirty="0" err="1"/>
              <a:t>культурі</a:t>
            </a:r>
            <a:r>
              <a:rPr lang="ru-RU" dirty="0"/>
              <a:t>, </a:t>
            </a:r>
            <a:r>
              <a:rPr lang="ru-RU" dirty="0" err="1"/>
              <a:t>економіці</a:t>
            </a:r>
            <a:r>
              <a:rPr lang="ru-RU" dirty="0"/>
              <a:t>, </a:t>
            </a:r>
            <a:r>
              <a:rPr lang="ru-RU" dirty="0" err="1"/>
              <a:t>полі­тиці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 й </a:t>
            </a:r>
            <a:r>
              <a:rPr lang="ru-RU" dirty="0" err="1"/>
              <a:t>сучасності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пов'язував</a:t>
            </a:r>
            <a:r>
              <a:rPr lang="ru-RU" dirty="0"/>
              <a:t> з </a:t>
            </a:r>
            <a:r>
              <a:rPr lang="ru-RU" dirty="0" err="1"/>
              <a:t>тими</a:t>
            </a:r>
            <a:r>
              <a:rPr lang="ru-RU" dirty="0"/>
              <a:t> </a:t>
            </a:r>
            <a:r>
              <a:rPr lang="ru-RU" dirty="0" err="1"/>
              <a:t>періодами</a:t>
            </a:r>
            <a:r>
              <a:rPr lang="ru-RU" dirty="0"/>
              <a:t>, коли </a:t>
            </a:r>
            <a:r>
              <a:rPr lang="ru-RU" dirty="0" err="1"/>
              <a:t>Україна</a:t>
            </a:r>
            <a:r>
              <a:rPr lang="ru-RU" dirty="0"/>
              <a:t> мала </a:t>
            </a:r>
            <a:r>
              <a:rPr lang="ru-RU" dirty="0" err="1"/>
              <a:t>власну</a:t>
            </a:r>
            <a:r>
              <a:rPr lang="ru-RU" dirty="0"/>
              <a:t> </a:t>
            </a:r>
            <a:r>
              <a:rPr lang="ru-RU" dirty="0" err="1"/>
              <a:t>державність</a:t>
            </a:r>
            <a:r>
              <a:rPr lang="ru-RU" dirty="0"/>
              <a:t>. </a:t>
            </a:r>
            <a:r>
              <a:rPr lang="ru-RU" dirty="0" err="1"/>
              <a:t>Перебування</a:t>
            </a:r>
            <a:r>
              <a:rPr lang="ru-RU" dirty="0"/>
              <a:t> в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сусідніх</a:t>
            </a:r>
            <a:r>
              <a:rPr lang="ru-RU" dirty="0"/>
              <a:t> держав </a:t>
            </a:r>
            <a:r>
              <a:rPr lang="ru-RU" dirty="0" err="1"/>
              <a:t>призвело</a:t>
            </a:r>
            <a:r>
              <a:rPr lang="ru-RU" dirty="0"/>
              <a:t>, на </a:t>
            </a:r>
            <a:r>
              <a:rPr lang="ru-RU" dirty="0" err="1"/>
              <a:t>його</a:t>
            </a:r>
            <a:r>
              <a:rPr lang="ru-RU" dirty="0"/>
              <a:t> думку, </a:t>
            </a:r>
            <a:r>
              <a:rPr lang="ru-RU" dirty="0" err="1"/>
              <a:t>українське</a:t>
            </a:r>
            <a:r>
              <a:rPr lang="ru-RU" dirty="0"/>
              <a:t> </a:t>
            </a:r>
            <a:r>
              <a:rPr lang="ru-RU" dirty="0" err="1"/>
              <a:t>суспіль­ство</a:t>
            </a:r>
            <a:r>
              <a:rPr lang="ru-RU" dirty="0"/>
              <a:t> до </a:t>
            </a:r>
            <a:r>
              <a:rPr lang="ru-RU" dirty="0" err="1"/>
              <a:t>деградації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859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988840"/>
            <a:ext cx="6777317" cy="350897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Як </a:t>
            </a:r>
            <a:r>
              <a:rPr lang="ru-RU" dirty="0" err="1"/>
              <a:t>історик</a:t>
            </a:r>
            <a:r>
              <a:rPr lang="ru-RU" dirty="0"/>
              <a:t> В. </a:t>
            </a:r>
            <a:r>
              <a:rPr lang="ru-RU" dirty="0" err="1"/>
              <a:t>Липинський</a:t>
            </a:r>
            <a:r>
              <a:rPr lang="ru-RU" dirty="0"/>
              <a:t> </a:t>
            </a:r>
            <a:r>
              <a:rPr lang="ru-RU" dirty="0" err="1"/>
              <a:t>дебютував</a:t>
            </a:r>
            <a:r>
              <a:rPr lang="ru-RU" dirty="0"/>
              <a:t> </a:t>
            </a:r>
            <a:r>
              <a:rPr lang="ru-RU" dirty="0" err="1"/>
              <a:t>публікацією</a:t>
            </a:r>
            <a:r>
              <a:rPr lang="ru-RU" dirty="0"/>
              <a:t> у </a:t>
            </a:r>
            <a:r>
              <a:rPr lang="ru-RU" dirty="0" err="1"/>
              <a:t>львівському</a:t>
            </a:r>
            <a:r>
              <a:rPr lang="ru-RU" dirty="0"/>
              <a:t> «</a:t>
            </a:r>
            <a:r>
              <a:rPr lang="ru-RU" dirty="0" err="1"/>
              <a:t>Літературно-науковому</a:t>
            </a:r>
            <a:r>
              <a:rPr lang="ru-RU" dirty="0"/>
              <a:t> </a:t>
            </a:r>
            <a:r>
              <a:rPr lang="ru-RU" dirty="0" err="1"/>
              <a:t>віснику</a:t>
            </a:r>
            <a:r>
              <a:rPr lang="ru-RU" dirty="0"/>
              <a:t>» </a:t>
            </a:r>
            <a:r>
              <a:rPr lang="ru-RU" dirty="0" err="1"/>
              <a:t>дослідження</a:t>
            </a:r>
            <a:r>
              <a:rPr lang="ru-RU" dirty="0"/>
              <a:t> «Данило </a:t>
            </a:r>
            <a:r>
              <a:rPr lang="ru-RU" dirty="0" err="1"/>
              <a:t>Братковський</a:t>
            </a:r>
            <a:r>
              <a:rPr lang="ru-RU" dirty="0"/>
              <a:t> —</a:t>
            </a:r>
            <a:r>
              <a:rPr lang="ru-RU" dirty="0" err="1"/>
              <a:t>суспільний</a:t>
            </a:r>
            <a:r>
              <a:rPr lang="ru-RU" dirty="0"/>
              <a:t> </a:t>
            </a:r>
            <a:r>
              <a:rPr lang="ru-RU" dirty="0" err="1"/>
              <a:t>діяч</a:t>
            </a:r>
            <a:r>
              <a:rPr lang="ru-RU" dirty="0"/>
              <a:t> і </a:t>
            </a:r>
            <a:r>
              <a:rPr lang="ru-RU" dirty="0" err="1"/>
              <a:t>письменник</a:t>
            </a:r>
            <a:r>
              <a:rPr lang="ru-RU" dirty="0"/>
              <a:t> </a:t>
            </a:r>
            <a:r>
              <a:rPr lang="en-US" dirty="0"/>
              <a:t>XVII </a:t>
            </a:r>
            <a:r>
              <a:rPr lang="ru-RU" dirty="0"/>
              <a:t>ст.» (1909 р.). У </a:t>
            </a:r>
            <a:r>
              <a:rPr lang="ru-RU" dirty="0" err="1"/>
              <a:t>цьому</a:t>
            </a:r>
            <a:r>
              <a:rPr lang="ru-RU" dirty="0"/>
              <a:t> самому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стаття</a:t>
            </a:r>
            <a:r>
              <a:rPr lang="ru-RU" dirty="0"/>
              <a:t> «Генерал </a:t>
            </a:r>
            <a:r>
              <a:rPr lang="ru-RU" dirty="0" err="1"/>
              <a:t>артилерії</a:t>
            </a:r>
            <a:r>
              <a:rPr lang="ru-RU" dirty="0"/>
              <a:t> Великого </a:t>
            </a:r>
            <a:r>
              <a:rPr lang="ru-RU" dirty="0" err="1"/>
              <a:t>Князівства</a:t>
            </a:r>
            <a:r>
              <a:rPr lang="ru-RU" dirty="0"/>
              <a:t> </a:t>
            </a:r>
            <a:r>
              <a:rPr lang="ru-RU" dirty="0" err="1"/>
              <a:t>Руського</a:t>
            </a:r>
            <a:r>
              <a:rPr lang="ru-RU" dirty="0"/>
              <a:t>. З </a:t>
            </a:r>
            <a:r>
              <a:rPr lang="ru-RU" dirty="0" err="1"/>
              <a:t>архіву</a:t>
            </a:r>
            <a:r>
              <a:rPr lang="ru-RU" dirty="0"/>
              <a:t> </a:t>
            </a:r>
            <a:r>
              <a:rPr lang="ru-RU" dirty="0" err="1"/>
              <a:t>Немировичів</a:t>
            </a:r>
            <a:r>
              <a:rPr lang="ru-RU" dirty="0"/>
              <a:t>», а через </a:t>
            </a:r>
            <a:r>
              <a:rPr lang="ru-RU" dirty="0" err="1"/>
              <a:t>рік</a:t>
            </a:r>
            <a:r>
              <a:rPr lang="ru-RU" dirty="0"/>
              <a:t> — «</a:t>
            </a:r>
            <a:r>
              <a:rPr lang="ru-RU" dirty="0" err="1"/>
              <a:t>Аріянський</a:t>
            </a:r>
            <a:r>
              <a:rPr lang="ru-RU" dirty="0"/>
              <a:t> </a:t>
            </a:r>
            <a:r>
              <a:rPr lang="ru-RU" dirty="0" err="1"/>
              <a:t>соймик</a:t>
            </a:r>
            <a:r>
              <a:rPr lang="ru-RU" dirty="0"/>
              <a:t> в </a:t>
            </a:r>
            <a:r>
              <a:rPr lang="ru-RU" dirty="0" err="1"/>
              <a:t>Киселені</a:t>
            </a:r>
            <a:r>
              <a:rPr lang="ru-RU" dirty="0"/>
              <a:t> на </a:t>
            </a:r>
            <a:r>
              <a:rPr lang="ru-RU" dirty="0" err="1"/>
              <a:t>Волині</a:t>
            </a:r>
            <a:r>
              <a:rPr lang="ru-RU" dirty="0"/>
              <a:t> в </a:t>
            </a:r>
            <a:r>
              <a:rPr lang="ru-RU" dirty="0" err="1"/>
              <a:t>травні</a:t>
            </a:r>
            <a:r>
              <a:rPr lang="ru-RU" dirty="0"/>
              <a:t> 1638 р. </a:t>
            </a:r>
            <a:r>
              <a:rPr lang="ru-RU" dirty="0" err="1"/>
              <a:t>Причинки</a:t>
            </a:r>
            <a:r>
              <a:rPr lang="ru-RU" dirty="0"/>
              <a:t> до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аріянства</a:t>
            </a:r>
            <a:r>
              <a:rPr lang="ru-RU" dirty="0"/>
              <a:t> на </a:t>
            </a:r>
            <a:r>
              <a:rPr lang="ru-RU" dirty="0" err="1"/>
              <a:t>Україні</a:t>
            </a:r>
            <a:r>
              <a:rPr lang="ru-RU" dirty="0"/>
              <a:t>».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5353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060848"/>
            <a:ext cx="6984892" cy="3771781"/>
          </a:xfrm>
        </p:spPr>
        <p:txBody>
          <a:bodyPr/>
          <a:lstStyle/>
          <a:p>
            <a:r>
              <a:rPr lang="ru-RU" dirty="0"/>
              <a:t>У 1909 р. В. </a:t>
            </a:r>
            <a:r>
              <a:rPr lang="ru-RU" dirty="0" err="1"/>
              <a:t>Липинський</a:t>
            </a:r>
            <a:r>
              <a:rPr lang="ru-RU" dirty="0"/>
              <a:t> </a:t>
            </a:r>
            <a:r>
              <a:rPr lang="ru-RU" dirty="0" err="1"/>
              <a:t>видав</a:t>
            </a:r>
            <a:r>
              <a:rPr lang="ru-RU" dirty="0"/>
              <a:t> </a:t>
            </a:r>
            <a:r>
              <a:rPr lang="ru-RU" dirty="0" err="1"/>
              <a:t>польською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книжку «Шляхта на </a:t>
            </a:r>
            <a:r>
              <a:rPr lang="ru-RU" dirty="0" err="1"/>
              <a:t>Україні</a:t>
            </a:r>
            <a:r>
              <a:rPr lang="ru-RU" dirty="0"/>
              <a:t>»,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висунув</a:t>
            </a:r>
            <a:r>
              <a:rPr lang="ru-RU" dirty="0"/>
              <a:t> й </a:t>
            </a:r>
            <a:r>
              <a:rPr lang="ru-RU" dirty="0" err="1"/>
              <a:t>обґрунтував</a:t>
            </a:r>
            <a:r>
              <a:rPr lang="ru-RU" dirty="0"/>
              <a:t> </a:t>
            </a:r>
            <a:r>
              <a:rPr lang="ru-RU" dirty="0" err="1"/>
              <a:t>ідею</a:t>
            </a:r>
            <a:r>
              <a:rPr lang="ru-RU" dirty="0"/>
              <a:t> </a:t>
            </a:r>
            <a:r>
              <a:rPr lang="ru-RU" dirty="0" err="1"/>
              <a:t>актив­ної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шляхетської</a:t>
            </a:r>
            <a:r>
              <a:rPr lang="ru-RU" dirty="0"/>
              <a:t> </a:t>
            </a:r>
            <a:r>
              <a:rPr lang="ru-RU" dirty="0" err="1"/>
              <a:t>верстви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в </a:t>
            </a:r>
            <a:r>
              <a:rPr lang="ru-RU" dirty="0" err="1"/>
              <a:t>політичному</a:t>
            </a:r>
            <a:r>
              <a:rPr lang="ru-RU" dirty="0"/>
              <a:t> та </a:t>
            </a:r>
            <a:r>
              <a:rPr lang="ru-RU" dirty="0" err="1"/>
              <a:t>на­ціональному</a:t>
            </a:r>
            <a:r>
              <a:rPr lang="ru-RU" dirty="0"/>
              <a:t> </a:t>
            </a:r>
            <a:r>
              <a:rPr lang="ru-RU" dirty="0" err="1"/>
              <a:t>відродженні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4938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44824"/>
            <a:ext cx="6777317" cy="3508977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Збірник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праць</a:t>
            </a:r>
            <a:r>
              <a:rPr lang="ru-RU" dirty="0"/>
              <a:t> «З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» (1912) </a:t>
            </a:r>
            <a:r>
              <a:rPr lang="ru-RU" dirty="0" err="1"/>
              <a:t>присвя­тив</a:t>
            </a:r>
            <a:r>
              <a:rPr lang="ru-RU" dirty="0"/>
              <a:t> </a:t>
            </a:r>
            <a:r>
              <a:rPr lang="ru-RU" dirty="0" err="1"/>
              <a:t>пам'яті</a:t>
            </a:r>
            <a:r>
              <a:rPr lang="ru-RU" dirty="0"/>
              <a:t> В. Антоновича, П. </a:t>
            </a:r>
            <a:r>
              <a:rPr lang="ru-RU" dirty="0" err="1"/>
              <a:t>Свєнціцького</a:t>
            </a:r>
            <a:r>
              <a:rPr lang="ru-RU" dirty="0"/>
              <a:t> і Т. </a:t>
            </a:r>
            <a:r>
              <a:rPr lang="ru-RU" dirty="0" err="1"/>
              <a:t>Рильського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повернулися</a:t>
            </a:r>
            <a:r>
              <a:rPr lang="ru-RU" dirty="0"/>
              <a:t> до </a:t>
            </a:r>
            <a:r>
              <a:rPr lang="ru-RU" dirty="0" err="1"/>
              <a:t>рідного</a:t>
            </a:r>
            <a:r>
              <a:rPr lang="ru-RU" dirty="0"/>
              <a:t> народу, </a:t>
            </a:r>
            <a:r>
              <a:rPr lang="ru-RU" dirty="0" err="1"/>
              <a:t>залишивши</a:t>
            </a:r>
            <a:r>
              <a:rPr lang="ru-RU" dirty="0"/>
              <a:t> </a:t>
            </a:r>
            <a:r>
              <a:rPr lang="ru-RU" dirty="0" err="1"/>
              <a:t>спольщене</a:t>
            </a:r>
            <a:r>
              <a:rPr lang="ru-RU" dirty="0"/>
              <a:t> </a:t>
            </a:r>
            <a:r>
              <a:rPr lang="ru-RU" dirty="0" err="1"/>
              <a:t>сере­довище</a:t>
            </a:r>
            <a:r>
              <a:rPr lang="ru-RU" dirty="0"/>
              <a:t> </a:t>
            </a:r>
            <a:r>
              <a:rPr lang="ru-RU" dirty="0" err="1"/>
              <a:t>тодішньої</a:t>
            </a:r>
            <a:r>
              <a:rPr lang="ru-RU" dirty="0"/>
              <a:t> </a:t>
            </a:r>
            <a:r>
              <a:rPr lang="ru-RU" dirty="0" err="1"/>
              <a:t>шляхти</a:t>
            </a:r>
            <a:r>
              <a:rPr lang="ru-RU" dirty="0"/>
              <a:t>. Лейтмотивом книги є </a:t>
            </a:r>
            <a:r>
              <a:rPr lang="ru-RU" dirty="0" err="1"/>
              <a:t>переконання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, коли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національно-визвольна</a:t>
            </a:r>
            <a:r>
              <a:rPr lang="ru-RU" dirty="0"/>
              <a:t> </a:t>
            </a:r>
            <a:r>
              <a:rPr lang="ru-RU" dirty="0" err="1"/>
              <a:t>бороть­ба</a:t>
            </a:r>
            <a:r>
              <a:rPr lang="ru-RU" dirty="0"/>
              <a:t>, </a:t>
            </a:r>
            <a:r>
              <a:rPr lang="ru-RU" dirty="0" err="1"/>
              <a:t>прагнення</a:t>
            </a:r>
            <a:r>
              <a:rPr lang="ru-RU" dirty="0"/>
              <a:t> до </a:t>
            </a:r>
            <a:r>
              <a:rPr lang="ru-RU" dirty="0" err="1"/>
              <a:t>відбудови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ре­ального </a:t>
            </a:r>
            <a:r>
              <a:rPr lang="ru-RU" dirty="0" err="1"/>
              <a:t>втілення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3999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56</TotalTime>
  <Words>792</Words>
  <Application>Microsoft Office PowerPoint</Application>
  <PresentationFormat>Экран (4:3)</PresentationFormat>
  <Paragraphs>22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Остин</vt:lpstr>
      <vt:lpstr>Липинський В'ячеслав Казимирович</vt:lpstr>
      <vt:lpstr>Ранні роки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SanBuild &amp; 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Липинський В'ячеслав Казимирович</dc:title>
  <dc:creator>Admin</dc:creator>
  <cp:lastModifiedBy>Admin</cp:lastModifiedBy>
  <cp:revision>5</cp:revision>
  <dcterms:created xsi:type="dcterms:W3CDTF">2014-02-10T14:16:18Z</dcterms:created>
  <dcterms:modified xsi:type="dcterms:W3CDTF">2014-02-10T15:12:33Z</dcterms:modified>
</cp:coreProperties>
</file>