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157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BFCA-1E64-40D4-B2D2-76B91A9A5172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C1783-D76E-4AA0-9F5A-5FE6DF568D8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BFCA-1E64-40D4-B2D2-76B91A9A5172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C1783-D76E-4AA0-9F5A-5FE6DF568D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BFCA-1E64-40D4-B2D2-76B91A9A5172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C1783-D76E-4AA0-9F5A-5FE6DF568D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BFCA-1E64-40D4-B2D2-76B91A9A5172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C1783-D76E-4AA0-9F5A-5FE6DF568D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BFCA-1E64-40D4-B2D2-76B91A9A5172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C1783-D76E-4AA0-9F5A-5FE6DF568D8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BFCA-1E64-40D4-B2D2-76B91A9A5172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C1783-D76E-4AA0-9F5A-5FE6DF568D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BFCA-1E64-40D4-B2D2-76B91A9A5172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C1783-D76E-4AA0-9F5A-5FE6DF568D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BFCA-1E64-40D4-B2D2-76B91A9A5172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5C1783-D76E-4AA0-9F5A-5FE6DF568D8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BFCA-1E64-40D4-B2D2-76B91A9A5172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C1783-D76E-4AA0-9F5A-5FE6DF568D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BFCA-1E64-40D4-B2D2-76B91A9A5172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665C1783-D76E-4AA0-9F5A-5FE6DF568D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2B78BFCA-1E64-40D4-B2D2-76B91A9A5172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C1783-D76E-4AA0-9F5A-5FE6DF568D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B78BFCA-1E64-40D4-B2D2-76B91A9A5172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65C1783-D76E-4AA0-9F5A-5FE6DF568D8E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4.jpeg"/><Relationship Id="rId7" Type="http://schemas.openxmlformats.org/officeDocument/2006/relationships/image" Target="../media/image7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2571744"/>
            <a:ext cx="6480048" cy="2301240"/>
          </a:xfrm>
        </p:spPr>
        <p:txBody>
          <a:bodyPr/>
          <a:lstStyle/>
          <a:p>
            <a:r>
              <a:rPr lang="ru-RU" dirty="0" smtClean="0"/>
              <a:t>Художники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28794" y="2571744"/>
            <a:ext cx="6480048" cy="1752600"/>
          </a:xfrm>
        </p:spPr>
        <p:txBody>
          <a:bodyPr>
            <a:normAutofit/>
          </a:bodyPr>
          <a:lstStyle/>
          <a:p>
            <a:r>
              <a:rPr lang="ru-RU" sz="4000" dirty="0" smtClean="0">
                <a:cs typeface="Aharoni" pitchFamily="2" charset="-79"/>
              </a:rPr>
              <a:t>Портретисты</a:t>
            </a:r>
            <a:endParaRPr lang="ru-RU" sz="4000" dirty="0"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Художники портретисты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8076" indent="-571500"/>
            <a:r>
              <a:rPr lang="ru-RU" dirty="0" smtClean="0"/>
              <a:t>Художники портретисты- </a:t>
            </a:r>
            <a:r>
              <a:rPr lang="ru-RU" dirty="0" smtClean="0"/>
              <a:t> Художник, посвятивший себя писанию </a:t>
            </a:r>
            <a:r>
              <a:rPr lang="ru-RU" dirty="0" smtClean="0"/>
              <a:t>портретов. Мастер в исполнении (исключительно) портретов</a:t>
            </a:r>
            <a:endParaRPr lang="ru-RU" dirty="0"/>
          </a:p>
        </p:txBody>
      </p:sp>
      <p:pic>
        <p:nvPicPr>
          <p:cNvPr id="7" name="Рисунок 6" descr="797679.6.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29454" y="3571876"/>
            <a:ext cx="1857388" cy="2452677"/>
          </a:xfrm>
          <a:prstGeom prst="rect">
            <a:avLst/>
          </a:prstGeom>
        </p:spPr>
      </p:pic>
      <p:pic>
        <p:nvPicPr>
          <p:cNvPr id="8" name="Рисунок 7" descr="799052.3.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43306" y="4095744"/>
            <a:ext cx="3683008" cy="2762256"/>
          </a:xfrm>
          <a:prstGeom prst="rect">
            <a:avLst/>
          </a:prstGeom>
        </p:spPr>
      </p:pic>
      <p:pic>
        <p:nvPicPr>
          <p:cNvPr id="9" name="Рисунок 8" descr="799770.3.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7158" y="3643314"/>
            <a:ext cx="3500462" cy="262534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Художники портретисты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Портрет-</a:t>
            </a:r>
            <a:r>
              <a:rPr lang="ru-RU" dirty="0" smtClean="0"/>
              <a:t> «воспроизводить что-либо черта в черту</a:t>
            </a:r>
            <a:r>
              <a:rPr lang="ru-RU" dirty="0" smtClean="0"/>
              <a:t>»(</a:t>
            </a:r>
            <a:r>
              <a:rPr lang="ru-RU" dirty="0" smtClean="0"/>
              <a:t>изображение или описание какого-либо человека либо группы людей, существующих или существовавших в реальной </a:t>
            </a:r>
            <a:r>
              <a:rPr lang="ru-RU" dirty="0" smtClean="0"/>
              <a:t>действительности</a:t>
            </a:r>
            <a:r>
              <a:rPr lang="ru-RU" baseline="30000" dirty="0" smtClean="0"/>
              <a:t>)</a:t>
            </a:r>
            <a:endParaRPr lang="ru-RU" dirty="0"/>
          </a:p>
        </p:txBody>
      </p:sp>
      <p:pic>
        <p:nvPicPr>
          <p:cNvPr id="4" name="Рисунок 3" descr="250px-Young_painter_by_Ivan_Firsov_(1760s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57752" y="4233865"/>
            <a:ext cx="3524258" cy="26241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43834" y="2786058"/>
            <a:ext cx="1500166" cy="178595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Художники портретисты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Исторический портрет</a:t>
            </a:r>
            <a:r>
              <a:rPr lang="ru-RU" dirty="0" smtClean="0"/>
              <a:t> </a:t>
            </a:r>
            <a:r>
              <a:rPr lang="ru-RU" sz="1600" dirty="0" smtClean="0"/>
              <a:t>—</a:t>
            </a:r>
            <a:r>
              <a:rPr lang="ru-RU" sz="2000" dirty="0" smtClean="0"/>
              <a:t> изображает какого-либо деятеля прошлого и создаваемого по воспоминаниям или воображению мастера, на основе вспомогательного (литературно-художественного, документального и т. п.) материала. В сочетании портрета с бытовым или историческим жанром модель часто вступает во взаимодействие с вымышленными персонажами.</a:t>
            </a:r>
          </a:p>
          <a:p>
            <a:r>
              <a:rPr lang="ru-RU" b="1" dirty="0" smtClean="0"/>
              <a:t>Посмертный (ретроспективный) портрет</a:t>
            </a:r>
            <a:r>
              <a:rPr lang="ru-RU" dirty="0" smtClean="0"/>
              <a:t> </a:t>
            </a:r>
            <a:r>
              <a:rPr lang="ru-RU" sz="2000" dirty="0" smtClean="0"/>
              <a:t>— сделан после смерти изображённых людей по их прижизненным изображениям или даже полностью сочинённый.</a:t>
            </a:r>
          </a:p>
          <a:p>
            <a:r>
              <a:rPr lang="ru-RU" b="1" dirty="0" smtClean="0"/>
              <a:t>Портрет-картина</a:t>
            </a:r>
            <a:r>
              <a:rPr lang="ru-RU" sz="1600" dirty="0" smtClean="0"/>
              <a:t> — </a:t>
            </a:r>
            <a:r>
              <a:rPr lang="ru-RU" sz="2000" dirty="0" smtClean="0"/>
              <a:t>портретируемый представлен в смысловой и сюжетной взаимосвязи с окружающими его миром вещей, природой, архитектурными мотивами и другими людьми (последнее — групповой </a:t>
            </a:r>
            <a:r>
              <a:rPr lang="ru-RU" sz="2000" i="1" dirty="0" smtClean="0"/>
              <a:t>портрет-картина</a:t>
            </a:r>
            <a:r>
              <a:rPr lang="ru-RU" sz="2000" dirty="0" smtClean="0"/>
              <a:t>).</a:t>
            </a:r>
          </a:p>
          <a:p>
            <a:pPr lvl="1"/>
            <a:r>
              <a:rPr lang="ru-RU" i="1" dirty="0" smtClean="0"/>
              <a:t>Портрет-прогулка</a:t>
            </a:r>
            <a:r>
              <a:rPr lang="ru-RU" dirty="0" smtClean="0"/>
              <a:t> </a:t>
            </a:r>
            <a:r>
              <a:rPr lang="ru-RU" sz="1600" dirty="0" smtClean="0"/>
              <a:t>— изображение гуляющего человека на фоне природы возникло в Англии в XVIII веке и стало популярным в эпоху сентиментализма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Рисунок 4" descr="i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00794" y="5500702"/>
            <a:ext cx="2643206" cy="1357298"/>
          </a:xfrm>
          <a:prstGeom prst="rect">
            <a:avLst/>
          </a:prstGeom>
        </p:spPr>
      </p:pic>
      <p:pic>
        <p:nvPicPr>
          <p:cNvPr id="6" name="Рисунок 5" descr="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4282" y="5572140"/>
            <a:ext cx="1643074" cy="12858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Художники портретисты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Портрет-тип</a:t>
            </a:r>
            <a:r>
              <a:rPr lang="ru-RU" dirty="0" smtClean="0"/>
              <a:t> — </a:t>
            </a:r>
            <a:r>
              <a:rPr lang="ru-RU" sz="1400" dirty="0" smtClean="0"/>
              <a:t>собирательный</a:t>
            </a:r>
            <a:r>
              <a:rPr lang="ru-RU" dirty="0" smtClean="0"/>
              <a:t> </a:t>
            </a:r>
            <a:r>
              <a:rPr lang="ru-RU" sz="1400" dirty="0" smtClean="0"/>
              <a:t>образ, структурно близкий портрету.</a:t>
            </a:r>
          </a:p>
          <a:p>
            <a:r>
              <a:rPr lang="ru-RU" b="1" dirty="0" smtClean="0"/>
              <a:t>Костюмированный портрет</a:t>
            </a:r>
            <a:r>
              <a:rPr lang="ru-RU" dirty="0" smtClean="0"/>
              <a:t> </a:t>
            </a:r>
            <a:r>
              <a:rPr lang="ru-RU" sz="1800" dirty="0" smtClean="0"/>
              <a:t>— человек представлен в виде аллегорического, мифологического, исторического, театрального или литературного персонажа. (В наименования таких портретов обычно включаются слова «в виде» или «в образе», например, «Екатерина II в виде Минервы»). Различают:</a:t>
            </a:r>
          </a:p>
          <a:p>
            <a:pPr lvl="1"/>
            <a:r>
              <a:rPr lang="ru-RU" sz="1800" i="1" dirty="0" smtClean="0"/>
              <a:t>Аллегорический</a:t>
            </a:r>
            <a:endParaRPr lang="ru-RU" sz="1800" dirty="0" smtClean="0"/>
          </a:p>
          <a:p>
            <a:pPr lvl="1"/>
            <a:r>
              <a:rPr lang="ru-RU" sz="1800" i="1" dirty="0" smtClean="0"/>
              <a:t>Мифологический</a:t>
            </a:r>
            <a:endParaRPr lang="ru-RU" sz="1800" dirty="0" smtClean="0"/>
          </a:p>
          <a:p>
            <a:pPr lvl="1"/>
            <a:r>
              <a:rPr lang="ru-RU" sz="1800" i="1" dirty="0" smtClean="0"/>
              <a:t>Исторический</a:t>
            </a:r>
            <a:endParaRPr lang="ru-RU" sz="1800" dirty="0" smtClean="0"/>
          </a:p>
          <a:p>
            <a:r>
              <a:rPr lang="ru-RU" b="1" dirty="0" smtClean="0"/>
              <a:t>Семейный портрет</a:t>
            </a:r>
            <a:endParaRPr lang="ru-RU" dirty="0"/>
          </a:p>
        </p:txBody>
      </p:sp>
      <p:pic>
        <p:nvPicPr>
          <p:cNvPr id="4" name="Рисунок 3" descr="i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43636" y="0"/>
            <a:ext cx="1643050" cy="1643050"/>
          </a:xfrm>
          <a:prstGeom prst="rect">
            <a:avLst/>
          </a:prstGeom>
        </p:spPr>
      </p:pic>
      <p:pic>
        <p:nvPicPr>
          <p:cNvPr id="5" name="Рисунок 4" descr="i (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72396" y="1000108"/>
            <a:ext cx="1211580" cy="1143000"/>
          </a:xfrm>
          <a:prstGeom prst="rect">
            <a:avLst/>
          </a:prstGeom>
        </p:spPr>
      </p:pic>
      <p:pic>
        <p:nvPicPr>
          <p:cNvPr id="6" name="Рисунок 5" descr="171218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00826" y="4000504"/>
            <a:ext cx="2463164" cy="26431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Композиция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Композиция</a:t>
            </a:r>
          </a:p>
          <a:p>
            <a:r>
              <a:rPr lang="ru-RU" dirty="0" smtClean="0"/>
              <a:t>Композиционным инвариантом портрета выступает такое построение, в результате которого в центре композиции, в фокусе зрительского восприятия оказывается лицо модели. Исторические каноны в сфере композиции портрета предписывают определённую трактовку центрального положения лица по отношению к позе, одежде, окружению, фону и т. п</a:t>
            </a:r>
            <a:r>
              <a:rPr lang="ru-RU" dirty="0" smtClean="0"/>
              <a:t>.</a:t>
            </a:r>
            <a:endParaRPr lang="ru-RU" dirty="0" smtClean="0"/>
          </a:p>
          <a:p>
            <a:r>
              <a:rPr lang="ru-RU" b="1" dirty="0" smtClean="0"/>
              <a:t>По </a:t>
            </a:r>
            <a:r>
              <a:rPr lang="ru-RU" b="1" dirty="0" smtClean="0"/>
              <a:t>формату</a:t>
            </a:r>
            <a:r>
              <a:rPr lang="ru-RU" dirty="0" smtClean="0"/>
              <a:t> (живописные):</a:t>
            </a:r>
          </a:p>
          <a:p>
            <a:pPr lvl="1"/>
            <a:r>
              <a:rPr lang="ru-RU" b="1" dirty="0" smtClean="0"/>
              <a:t>головные (</a:t>
            </a:r>
            <a:r>
              <a:rPr lang="ru-RU" b="1" dirty="0" err="1" smtClean="0"/>
              <a:t>оплечные</a:t>
            </a:r>
            <a:r>
              <a:rPr lang="ru-RU" b="1" dirty="0" smtClean="0"/>
              <a:t>)</a:t>
            </a:r>
          </a:p>
          <a:p>
            <a:pPr lvl="1"/>
            <a:r>
              <a:rPr lang="ru-RU" b="1" dirty="0" err="1" smtClean="0"/>
              <a:t>погрудные</a:t>
            </a:r>
            <a:endParaRPr lang="ru-RU" b="1" dirty="0" smtClean="0"/>
          </a:p>
          <a:p>
            <a:pPr lvl="1"/>
            <a:r>
              <a:rPr lang="ru-RU" b="1" dirty="0" smtClean="0"/>
              <a:t>поясные</a:t>
            </a:r>
          </a:p>
          <a:p>
            <a:pPr lvl="1"/>
            <a:r>
              <a:rPr lang="ru-RU" b="1" dirty="0" smtClean="0"/>
              <a:t>по бедра</a:t>
            </a:r>
          </a:p>
          <a:p>
            <a:pPr lvl="1"/>
            <a:r>
              <a:rPr lang="ru-RU" b="1" dirty="0" smtClean="0"/>
              <a:t>поколенные</a:t>
            </a:r>
          </a:p>
          <a:p>
            <a:pPr lvl="1"/>
            <a:r>
              <a:rPr lang="ru-RU" b="1" dirty="0" smtClean="0"/>
              <a:t>во весь рост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Самые известные Портретисты и портреты (писателей)</a:t>
            </a:r>
            <a:endParaRPr lang="ru-RU" dirty="0"/>
          </a:p>
        </p:txBody>
      </p:sp>
      <p:pic>
        <p:nvPicPr>
          <p:cNvPr id="4" name="Содержимое 3" descr="push_kipre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1714488"/>
            <a:ext cx="2000264" cy="2762248"/>
          </a:xfrm>
        </p:spPr>
      </p:pic>
      <p:sp>
        <p:nvSpPr>
          <p:cNvPr id="5" name="Прямоугольник 4"/>
          <p:cNvSpPr/>
          <p:nvPr/>
        </p:nvSpPr>
        <p:spPr>
          <a:xfrm>
            <a:off x="2786050" y="1785926"/>
            <a:ext cx="550072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Портрета А.С. “</a:t>
            </a:r>
            <a:r>
              <a:rPr lang="ru-RU" dirty="0" err="1"/>
              <a:t>Солнышкой-русской-поэзии</a:t>
            </a:r>
            <a:r>
              <a:rPr lang="ru-RU" dirty="0"/>
              <a:t>” Пушкина принадлежит кисти Ореста Адамовича Кипренского. Написан в 1827 году. Кипренский был признан как один из лучших, если не лучший отечественный портретист своего времени.</a:t>
            </a:r>
          </a:p>
        </p:txBody>
      </p:sp>
      <p:pic>
        <p:nvPicPr>
          <p:cNvPr id="6" name="Рисунок 5" descr="Oscar_Wilde_portrai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7224" y="3571876"/>
            <a:ext cx="1857388" cy="279306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357554" y="4143380"/>
            <a:ext cx="51435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Это фото Оскара Уайльда, кажется, сводило с ума многих девушек. Сделано оно было в 1882 году американским литографом и фотографом Наполеоном </a:t>
            </a:r>
            <a:r>
              <a:rPr lang="ru-RU" dirty="0" err="1"/>
              <a:t>Сарони</a:t>
            </a:r>
            <a:r>
              <a:rPr lang="ru-RU" dirty="0"/>
              <a:t> </a:t>
            </a:r>
            <a:endParaRPr lang="ru-RU" dirty="0" smtClean="0"/>
          </a:p>
          <a:p>
            <a:r>
              <a:rPr lang="ru-RU" dirty="0" smtClean="0"/>
              <a:t>(фото тоже ПОРТРЕТ)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ГАЛКИН-Илья.-Николай-II-150x15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3504" y="928670"/>
            <a:ext cx="1857388" cy="18573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Самые </a:t>
            </a:r>
            <a:r>
              <a:rPr lang="ru-RU" dirty="0" smtClean="0"/>
              <a:t>известные Портреты Императоров (</a:t>
            </a:r>
            <a:r>
              <a:rPr lang="ru-RU" dirty="0" err="1" smtClean="0"/>
              <a:t>романовы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071810"/>
            <a:ext cx="7467600" cy="4525963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/>
              <a:t>Скоро будет отмечаться 400-летие дома Романовых. Более трехсот лет правления царей, императоров и императриц оставили яркий след в истории Российского государства, да и в мировой истории тоже.</a:t>
            </a:r>
            <a:endParaRPr lang="ru-RU" sz="1800" dirty="0"/>
          </a:p>
        </p:txBody>
      </p:sp>
      <p:pic>
        <p:nvPicPr>
          <p:cNvPr id="4" name="Рисунок 3" descr="Вел.-Князь-Александр-Николаевич.-КРЮГЕР-Франц-150x15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00166" y="5072074"/>
            <a:ext cx="1643066" cy="1428760"/>
          </a:xfrm>
          <a:prstGeom prst="rect">
            <a:avLst/>
          </a:prstGeom>
        </p:spPr>
      </p:pic>
      <p:pic>
        <p:nvPicPr>
          <p:cNvPr id="6" name="Рисунок 5" descr="Император-Александр-II-150x15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4282" y="4071942"/>
            <a:ext cx="1500194" cy="1500194"/>
          </a:xfrm>
          <a:prstGeom prst="rect">
            <a:avLst/>
          </a:prstGeom>
        </p:spPr>
      </p:pic>
      <p:pic>
        <p:nvPicPr>
          <p:cNvPr id="7" name="Рисунок 6" descr="НИКИТИН-Иван-Портрет-Петра-I.-150x15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143768" y="4929198"/>
            <a:ext cx="1571636" cy="1571636"/>
          </a:xfrm>
          <a:prstGeom prst="rect">
            <a:avLst/>
          </a:prstGeom>
        </p:spPr>
      </p:pic>
      <p:pic>
        <p:nvPicPr>
          <p:cNvPr id="8" name="Рисунок 7" descr="ЩУКИН-Степан-Портрет-Александра-I.-150x150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715140" y="1643050"/>
            <a:ext cx="2185975" cy="1528758"/>
          </a:xfrm>
          <a:prstGeom prst="rect">
            <a:avLst/>
          </a:prstGeom>
        </p:spPr>
      </p:pic>
      <p:pic>
        <p:nvPicPr>
          <p:cNvPr id="11" name="Рисунок 10" descr="i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71472" y="1500174"/>
            <a:ext cx="1428760" cy="1635985"/>
          </a:xfrm>
          <a:prstGeom prst="rect">
            <a:avLst/>
          </a:prstGeom>
        </p:spPr>
      </p:pic>
      <p:pic>
        <p:nvPicPr>
          <p:cNvPr id="12" name="Рисунок 11" descr="Император-Николай-II-150x150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286512" y="4143380"/>
            <a:ext cx="1143000" cy="1143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 под конец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Портрет является неотъемлемой частью как и сомой истории так и мировой художественной культуры</a:t>
            </a:r>
            <a:endParaRPr lang="ru-RU" dirty="0"/>
          </a:p>
        </p:txBody>
      </p:sp>
      <p:pic>
        <p:nvPicPr>
          <p:cNvPr id="4" name="Рисунок 3" descr="i (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00298" y="3214686"/>
            <a:ext cx="4000528" cy="278605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40</TotalTime>
  <Words>184</Words>
  <Application>Microsoft Office PowerPoint</Application>
  <PresentationFormat>Экран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Техническая</vt:lpstr>
      <vt:lpstr>Художники</vt:lpstr>
      <vt:lpstr>Художники портретисты</vt:lpstr>
      <vt:lpstr>Художники портретисты</vt:lpstr>
      <vt:lpstr>Художники портретисты</vt:lpstr>
      <vt:lpstr>Художники портретисты</vt:lpstr>
      <vt:lpstr>Композиция</vt:lpstr>
      <vt:lpstr>Самые известные Портретисты и портреты (писателей)</vt:lpstr>
      <vt:lpstr>Самые известные Портреты Императоров (романовы)</vt:lpstr>
      <vt:lpstr>И под конец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Художники</dc:title>
  <dc:creator>Asad</dc:creator>
  <cp:lastModifiedBy>Asad</cp:lastModifiedBy>
  <cp:revision>5</cp:revision>
  <dcterms:created xsi:type="dcterms:W3CDTF">2012-12-03T17:03:37Z</dcterms:created>
  <dcterms:modified xsi:type="dcterms:W3CDTF">2012-12-03T17:44:01Z</dcterms:modified>
</cp:coreProperties>
</file>