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8" r:id="rId4"/>
    <p:sldId id="258" r:id="rId5"/>
    <p:sldId id="269" r:id="rId6"/>
    <p:sldId id="260" r:id="rId7"/>
    <p:sldId id="261" r:id="rId8"/>
    <p:sldId id="262" r:id="rId9"/>
    <p:sldId id="272" r:id="rId10"/>
    <p:sldId id="273" r:id="rId11"/>
    <p:sldId id="263" r:id="rId12"/>
    <p:sldId id="271" r:id="rId13"/>
    <p:sldId id="265" r:id="rId14"/>
    <p:sldId id="264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>
        <p:scale>
          <a:sx n="90" d="100"/>
          <a:sy n="90" d="100"/>
        </p:scale>
        <p:origin x="-152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1A8F99-B83D-4B28-A9DE-482119D7D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4D4B-3D21-45AE-85E0-4F5B84682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B8DE3-CD90-49E8-95B3-A52550608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CA554-E097-4A7F-91A0-7D251255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03078-8AB4-4D8B-AB86-CE8B34EDD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9195E-4C22-4D89-96C7-13083CD40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55BE-7C9C-4D31-997A-692F1DF5A7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A19F-D79B-45AB-888B-E391278EC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5DD38-5205-4C16-B902-4A16BF511B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54B7-D352-4B70-85C7-E03BB41A1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8DF26-B1BE-44BE-ABC5-177B5D3FAE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587801-C3AA-4139-904E-21E2B6C39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988" y="836712"/>
            <a:ext cx="91440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uk-UA" sz="4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Batang" pitchFamily="18" charset="-127"/>
              </a:rPr>
              <a:t> Поняття нації. Етнічна та політична нація. Нація та націоналізм. Формування політичної нації в Україні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2690"/>
            <a:ext cx="3336032" cy="223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7313"/>
            <a:ext cx="3528392" cy="219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73" y="3861048"/>
            <a:ext cx="219075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6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"/>
            <a:ext cx="9158535" cy="6853637"/>
          </a:xfrm>
        </p:spPr>
      </p:pic>
    </p:spTree>
    <p:extLst>
      <p:ext uri="{BB962C8B-B14F-4D97-AF65-F5344CB8AC3E}">
        <p14:creationId xmlns:p14="http://schemas.microsoft.com/office/powerpoint/2010/main" val="252990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-171400"/>
            <a:ext cx="85407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Націоналізм</a:t>
            </a:r>
            <a:endParaRPr lang="ru-RU" sz="66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764704"/>
            <a:ext cx="91440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i="1" u="sng" dirty="0" err="1" smtClean="0"/>
              <a:t>Націоналізм</a:t>
            </a:r>
            <a:r>
              <a:rPr lang="ru-RU" altLang="ru-RU" dirty="0" smtClean="0"/>
              <a:t> — </a:t>
            </a:r>
            <a:r>
              <a:rPr lang="ru-RU" altLang="ru-RU" dirty="0" err="1" smtClean="0"/>
              <a:t>ідеологія</a:t>
            </a:r>
            <a:r>
              <a:rPr lang="ru-RU" altLang="ru-RU" dirty="0" smtClean="0"/>
              <a:t> і </a:t>
            </a:r>
            <a:r>
              <a:rPr lang="ru-RU" altLang="ru-RU" dirty="0" err="1" smtClean="0"/>
              <a:t>напрямок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політики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базовим</a:t>
            </a:r>
            <a:r>
              <a:rPr lang="ru-RU" altLang="ru-RU" dirty="0" smtClean="0"/>
              <a:t> принципом </a:t>
            </a:r>
            <a:r>
              <a:rPr lang="ru-RU" altLang="ru-RU" dirty="0" err="1" smtClean="0"/>
              <a:t>яких</a:t>
            </a:r>
            <a:r>
              <a:rPr lang="ru-RU" altLang="ru-RU" dirty="0" smtClean="0"/>
              <a:t> є теза про </a:t>
            </a:r>
            <a:r>
              <a:rPr lang="ru-RU" altLang="ru-RU" dirty="0" err="1" smtClean="0"/>
              <a:t>цінність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 як </a:t>
            </a:r>
            <a:r>
              <a:rPr lang="ru-RU" altLang="ru-RU" dirty="0" err="1" smtClean="0"/>
              <a:t>вищої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форми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суспільної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єдності</a:t>
            </a:r>
            <a:r>
              <a:rPr lang="ru-RU" altLang="ru-RU" dirty="0" smtClean="0"/>
              <a:t> і </a:t>
            </a:r>
            <a:r>
              <a:rPr lang="ru-RU" altLang="ru-RU" dirty="0" err="1" smtClean="0"/>
              <a:t>її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первинності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державотворчому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процесі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Відрізняється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різноманіттям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течій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деякі</a:t>
            </a:r>
            <a:r>
              <a:rPr lang="ru-RU" altLang="ru-RU" dirty="0" smtClean="0"/>
              <a:t> з них </a:t>
            </a:r>
            <a:r>
              <a:rPr lang="ru-RU" altLang="ru-RU" dirty="0" err="1" smtClean="0"/>
              <a:t>суперечать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одне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одній</a:t>
            </a:r>
            <a:r>
              <a:rPr lang="ru-RU" altLang="ru-RU" dirty="0" smtClean="0"/>
              <a:t>. Як </a:t>
            </a:r>
            <a:r>
              <a:rPr lang="ru-RU" altLang="ru-RU" dirty="0" err="1" smtClean="0"/>
              <a:t>політичний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рух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націоналізм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прагне</a:t>
            </a:r>
            <a:r>
              <a:rPr lang="ru-RU" altLang="ru-RU" dirty="0" smtClean="0"/>
              <a:t> до </a:t>
            </a:r>
            <a:r>
              <a:rPr lang="ru-RU" altLang="ru-RU" dirty="0" err="1" smtClean="0"/>
              <a:t>відстоювання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інтересів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національної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спільноти</a:t>
            </a:r>
            <a:r>
              <a:rPr lang="ru-RU" altLang="ru-RU" dirty="0" smtClean="0"/>
              <a:t> у </a:t>
            </a:r>
            <a:r>
              <a:rPr lang="ru-RU" altLang="ru-RU" dirty="0" err="1" smtClean="0"/>
              <a:t>відносинах</a:t>
            </a:r>
            <a:r>
              <a:rPr lang="ru-RU" altLang="ru-RU" dirty="0" smtClean="0"/>
              <a:t> з державною </a:t>
            </a:r>
            <a:r>
              <a:rPr lang="ru-RU" altLang="ru-RU" dirty="0" err="1" smtClean="0"/>
              <a:t>владою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У </a:t>
            </a:r>
            <a:r>
              <a:rPr lang="ru-RU" altLang="ru-RU" dirty="0" err="1" smtClean="0"/>
              <a:t>своїй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основі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націоналізм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проповідує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вірність</a:t>
            </a:r>
            <a:r>
              <a:rPr lang="ru-RU" altLang="ru-RU" dirty="0" smtClean="0"/>
              <a:t> і </a:t>
            </a:r>
            <a:r>
              <a:rPr lang="ru-RU" altLang="ru-RU" dirty="0" err="1" smtClean="0"/>
              <a:t>відданість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своїй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політичну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незалежність</a:t>
            </a:r>
            <a:r>
              <a:rPr lang="ru-RU" altLang="ru-RU" dirty="0" smtClean="0"/>
              <a:t> і роботу на благо </a:t>
            </a:r>
            <a:r>
              <a:rPr lang="ru-RU" altLang="ru-RU" dirty="0" err="1" smtClean="0"/>
              <a:t>власного</a:t>
            </a:r>
            <a:r>
              <a:rPr lang="ru-RU" altLang="ru-RU" dirty="0" smtClean="0"/>
              <a:t> народу, </a:t>
            </a:r>
            <a:r>
              <a:rPr lang="ru-RU" altLang="ru-RU" dirty="0" err="1" smtClean="0"/>
              <a:t>об'єднання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національної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самосвідомості</a:t>
            </a:r>
            <a:r>
              <a:rPr lang="ru-RU" altLang="ru-RU" dirty="0" smtClean="0"/>
              <a:t> для </a:t>
            </a:r>
            <a:r>
              <a:rPr lang="ru-RU" altLang="ru-RU" dirty="0" err="1" smtClean="0"/>
              <a:t>практичної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захисту</a:t>
            </a:r>
            <a:r>
              <a:rPr lang="ru-RU" altLang="ru-RU" dirty="0" smtClean="0"/>
              <a:t> умов </a:t>
            </a:r>
            <a:r>
              <a:rPr lang="ru-RU" altLang="ru-RU" dirty="0" err="1" smtClean="0"/>
              <a:t>життя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її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території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проживання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економічних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ресурсів</a:t>
            </a:r>
            <a:r>
              <a:rPr lang="ru-RU" altLang="ru-RU" dirty="0" smtClean="0"/>
              <a:t> та </a:t>
            </a:r>
            <a:r>
              <a:rPr lang="ru-RU" altLang="ru-RU" dirty="0" err="1" smtClean="0"/>
              <a:t>духовних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цінностей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Він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спирається</a:t>
            </a:r>
            <a:r>
              <a:rPr lang="ru-RU" altLang="ru-RU" dirty="0" smtClean="0"/>
              <a:t> на </a:t>
            </a:r>
            <a:r>
              <a:rPr lang="ru-RU" altLang="ru-RU" dirty="0" err="1" smtClean="0"/>
              <a:t>національне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почуття</a:t>
            </a:r>
            <a:r>
              <a:rPr lang="ru-RU" altLang="ru-RU" dirty="0" smtClean="0"/>
              <a:t>, яке </a:t>
            </a:r>
            <a:r>
              <a:rPr lang="ru-RU" altLang="ru-RU" dirty="0" err="1" smtClean="0"/>
              <a:t>споріднене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патріотизму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Ця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ідеологія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прагне</a:t>
            </a:r>
            <a:r>
              <a:rPr lang="ru-RU" altLang="ru-RU" dirty="0" smtClean="0"/>
              <a:t> до </a:t>
            </a:r>
            <a:r>
              <a:rPr lang="ru-RU" altLang="ru-RU" dirty="0" err="1" smtClean="0"/>
              <a:t>об'єднання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різних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верств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суспільства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незважаючи</a:t>
            </a:r>
            <a:r>
              <a:rPr lang="ru-RU" altLang="ru-RU" dirty="0" smtClean="0"/>
              <a:t> на </a:t>
            </a:r>
            <a:r>
              <a:rPr lang="ru-RU" altLang="ru-RU" dirty="0" err="1" smtClean="0"/>
              <a:t>протилежні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класові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інтереси</a:t>
            </a:r>
            <a:r>
              <a:rPr lang="ru-RU" altLang="ru-RU" dirty="0" smtClean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4678"/>
            <a:ext cx="2463744" cy="2463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79766"/>
            <a:ext cx="2664296" cy="258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6423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+mn-cs"/>
              </a:rPr>
              <a:t>В силу того, </a:t>
            </a:r>
            <a:r>
              <a:rPr lang="ru-RU" sz="2000" dirty="0" err="1">
                <a:latin typeface="+mn-lt"/>
                <a:cs typeface="+mn-cs"/>
              </a:rPr>
              <a:t>що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багато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сучасних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радикальних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рухів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підкреслюють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своє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націоналістичне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забарвлення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націоналізм</a:t>
            </a:r>
            <a:r>
              <a:rPr lang="ru-RU" sz="2000" dirty="0">
                <a:latin typeface="+mn-lt"/>
                <a:cs typeface="+mn-cs"/>
              </a:rPr>
              <a:t> часто </a:t>
            </a:r>
            <a:r>
              <a:rPr lang="ru-RU" sz="2000" dirty="0" err="1">
                <a:latin typeface="+mn-lt"/>
                <a:cs typeface="+mn-cs"/>
              </a:rPr>
              <a:t>асоціюється</a:t>
            </a:r>
            <a:r>
              <a:rPr lang="ru-RU" sz="2000" dirty="0">
                <a:latin typeface="+mn-lt"/>
                <a:cs typeface="+mn-cs"/>
              </a:rPr>
              <a:t> з </a:t>
            </a:r>
            <a:r>
              <a:rPr lang="ru-RU" sz="2000" dirty="0" err="1">
                <a:latin typeface="+mn-lt"/>
                <a:cs typeface="+mn-cs"/>
              </a:rPr>
              <a:t>етнічною</a:t>
            </a:r>
            <a:r>
              <a:rPr lang="ru-RU" sz="2000" dirty="0">
                <a:latin typeface="+mn-lt"/>
                <a:cs typeface="+mn-cs"/>
              </a:rPr>
              <a:t>, культурною та </a:t>
            </a:r>
            <a:r>
              <a:rPr lang="ru-RU" sz="2000" dirty="0" err="1">
                <a:latin typeface="+mn-lt"/>
                <a:cs typeface="+mn-cs"/>
              </a:rPr>
              <a:t>релігійною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нетерпимістю</a:t>
            </a:r>
            <a:r>
              <a:rPr lang="ru-RU" sz="2000" dirty="0">
                <a:latin typeface="+mn-lt"/>
                <a:cs typeface="+mn-cs"/>
              </a:rPr>
              <a:t>. </a:t>
            </a:r>
          </a:p>
          <a:p>
            <a:pPr algn="ctr">
              <a:defRPr/>
            </a:pPr>
            <a:r>
              <a:rPr lang="ru-RU" sz="2000" dirty="0" err="1">
                <a:latin typeface="+mn-lt"/>
                <a:cs typeface="+mn-cs"/>
              </a:rPr>
              <a:t>Україно</a:t>
            </a:r>
            <a:r>
              <a:rPr lang="ru-RU" sz="2000" dirty="0">
                <a:latin typeface="+mn-lt"/>
                <a:cs typeface="+mn-cs"/>
              </a:rPr>
              <a:t>- і </a:t>
            </a:r>
            <a:r>
              <a:rPr lang="ru-RU" sz="2000" dirty="0" err="1">
                <a:latin typeface="+mn-lt"/>
                <a:cs typeface="+mn-cs"/>
              </a:rPr>
              <a:t>російськомовні</a:t>
            </a:r>
            <a:r>
              <a:rPr lang="ru-RU" sz="2000" dirty="0">
                <a:latin typeface="+mn-lt"/>
                <a:cs typeface="+mn-cs"/>
              </a:rPr>
              <a:t> ЗМІ </a:t>
            </a:r>
            <a:r>
              <a:rPr lang="ru-RU" sz="2000" dirty="0" err="1">
                <a:latin typeface="+mn-lt"/>
                <a:cs typeface="+mn-cs"/>
              </a:rPr>
              <a:t>помилково</a:t>
            </a:r>
            <a:r>
              <a:rPr lang="ru-RU" sz="2000" dirty="0">
                <a:latin typeface="+mn-lt"/>
                <a:cs typeface="+mn-cs"/>
              </a:rPr>
              <a:t> «</a:t>
            </a:r>
            <a:r>
              <a:rPr lang="ru-RU" sz="2000" dirty="0" err="1">
                <a:latin typeface="+mn-lt"/>
                <a:cs typeface="+mn-cs"/>
              </a:rPr>
              <a:t>націоналізмом</a:t>
            </a:r>
            <a:r>
              <a:rPr lang="ru-RU" sz="2000" dirty="0">
                <a:latin typeface="+mn-lt"/>
                <a:cs typeface="+mn-cs"/>
              </a:rPr>
              <a:t>» часто </a:t>
            </a:r>
            <a:r>
              <a:rPr lang="ru-RU" sz="2000" dirty="0" err="1">
                <a:latin typeface="+mn-lt"/>
                <a:cs typeface="+mn-cs"/>
              </a:rPr>
              <a:t>називають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етнонаціоналізм</a:t>
            </a:r>
            <a:r>
              <a:rPr lang="ru-RU" sz="2000" dirty="0">
                <a:latin typeface="+mn-lt"/>
                <a:cs typeface="+mn-cs"/>
              </a:rPr>
              <a:t>, особливо </a:t>
            </a:r>
            <a:r>
              <a:rPr lang="ru-RU" sz="2000" dirty="0" err="1">
                <a:latin typeface="+mn-lt"/>
                <a:cs typeface="+mn-cs"/>
              </a:rPr>
              <a:t>його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крайні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форми</a:t>
            </a:r>
            <a:r>
              <a:rPr lang="ru-RU" sz="2000" dirty="0">
                <a:latin typeface="+mn-lt"/>
                <a:cs typeface="+mn-cs"/>
              </a:rPr>
              <a:t> (</a:t>
            </a:r>
            <a:r>
              <a:rPr lang="ru-RU" sz="2000" dirty="0" err="1">
                <a:latin typeface="+mn-lt"/>
                <a:cs typeface="+mn-cs"/>
              </a:rPr>
              <a:t>шовінізм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ксенофобія</a:t>
            </a:r>
            <a:r>
              <a:rPr lang="ru-RU" sz="2000" dirty="0">
                <a:latin typeface="+mn-lt"/>
                <a:cs typeface="+mn-cs"/>
              </a:rPr>
              <a:t>), </a:t>
            </a:r>
            <a:r>
              <a:rPr lang="ru-RU" sz="2000" dirty="0" err="1">
                <a:latin typeface="+mn-lt"/>
                <a:cs typeface="+mn-cs"/>
              </a:rPr>
              <a:t>які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роблять</a:t>
            </a:r>
            <a:r>
              <a:rPr lang="ru-RU" sz="2000" dirty="0">
                <a:latin typeface="+mn-lt"/>
                <a:cs typeface="+mn-cs"/>
              </a:rPr>
              <a:t> акцент на </a:t>
            </a:r>
            <a:r>
              <a:rPr lang="ru-RU" sz="2000" dirty="0" err="1">
                <a:latin typeface="+mn-lt"/>
                <a:cs typeface="+mn-cs"/>
              </a:rPr>
              <a:t>перевазі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однієї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національності</a:t>
            </a:r>
            <a:r>
              <a:rPr lang="ru-RU" sz="2000" dirty="0">
                <a:latin typeface="+mn-lt"/>
                <a:cs typeface="+mn-cs"/>
              </a:rPr>
              <a:t> над </a:t>
            </a:r>
            <a:r>
              <a:rPr lang="ru-RU" sz="2000" dirty="0" err="1">
                <a:latin typeface="+mn-lt"/>
                <a:cs typeface="+mn-cs"/>
              </a:rPr>
              <a:t>іншими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Багато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проявів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крайнього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етнонаціоналізму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включаючи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розпалювання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міжнаціональної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ворожнечі</a:t>
            </a:r>
            <a:r>
              <a:rPr lang="ru-RU" sz="2000" dirty="0">
                <a:latin typeface="+mn-lt"/>
                <a:cs typeface="+mn-cs"/>
              </a:rPr>
              <a:t> та </a:t>
            </a:r>
            <a:r>
              <a:rPr lang="ru-RU" sz="2000" dirty="0" err="1">
                <a:latin typeface="+mn-lt"/>
                <a:cs typeface="+mn-cs"/>
              </a:rPr>
              <a:t>етнічну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дискримінацію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відносяться</a:t>
            </a:r>
            <a:r>
              <a:rPr lang="ru-RU" sz="2000" dirty="0">
                <a:latin typeface="+mn-lt"/>
                <a:cs typeface="+mn-cs"/>
              </a:rPr>
              <a:t> до </a:t>
            </a:r>
            <a:r>
              <a:rPr lang="ru-RU" sz="2000" dirty="0" err="1">
                <a:latin typeface="+mn-lt"/>
                <a:cs typeface="+mn-cs"/>
              </a:rPr>
              <a:t>міжнародних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правопорушень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87801"/>
            <a:ext cx="3529087" cy="2909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90957"/>
            <a:ext cx="3762457" cy="280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3250" y="6021388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mtClean="0"/>
              <a:t>            </a:t>
            </a:r>
            <a:r>
              <a:rPr lang="uk-UA" altLang="ru-RU" sz="3600" b="1" smtClean="0"/>
              <a:t>Українські націоналісти</a:t>
            </a:r>
            <a:endParaRPr lang="ru-RU" altLang="ru-RU" sz="3600" b="1" smtClean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883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573405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z="3600" b="1" dirty="0" smtClean="0"/>
              <a:t>Англійські </a:t>
            </a:r>
            <a:r>
              <a:rPr lang="uk-UA" altLang="ru-RU" sz="3600" b="1" dirty="0" smtClean="0"/>
              <a:t>націоналісти</a:t>
            </a:r>
            <a:endParaRPr lang="ru-RU" altLang="ru-RU" sz="3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42456" cy="515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5876925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mtClean="0"/>
              <a:t>         </a:t>
            </a:r>
            <a:r>
              <a:rPr lang="uk-UA" altLang="ru-RU" sz="3600" b="1" smtClean="0"/>
              <a:t>Французькі націоналісти</a:t>
            </a:r>
            <a:endParaRPr lang="ru-RU" altLang="ru-RU" sz="3600" b="1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25854" cy="495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6021388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mtClean="0"/>
              <a:t>              </a:t>
            </a:r>
            <a:r>
              <a:rPr lang="uk-UA" altLang="ru-RU" sz="3600" b="1" smtClean="0"/>
              <a:t>Грецькі націоналісти</a:t>
            </a:r>
            <a:endParaRPr lang="ru-RU" altLang="ru-RU" sz="3600" b="1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534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424847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підсумовуючи</a:t>
            </a:r>
            <a:r>
              <a:rPr lang="ru-RU" dirty="0"/>
              <a:t> </a:t>
            </a:r>
            <a:r>
              <a:rPr lang="ru-RU" dirty="0" err="1"/>
              <a:t>вищесказане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є одними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політичних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шлях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— </a:t>
            </a:r>
            <a:r>
              <a:rPr lang="ru-RU" dirty="0" err="1"/>
              <a:t>етногенезу</a:t>
            </a:r>
            <a:r>
              <a:rPr lang="ru-RU" dirty="0"/>
              <a:t>. Кожному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домінуючі</a:t>
            </a:r>
            <a:r>
              <a:rPr lang="ru-RU" dirty="0"/>
              <a:t>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вдосконалюючись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один в одного, </a:t>
            </a:r>
            <a:r>
              <a:rPr lang="ru-RU" dirty="0" err="1"/>
              <a:t>змінюючи</a:t>
            </a:r>
            <a:r>
              <a:rPr lang="ru-RU" dirty="0"/>
              <a:t> свою форму,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стверджувати</a:t>
            </a:r>
            <a:r>
              <a:rPr lang="ru-RU" dirty="0"/>
              <a:t> про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етнічності</a:t>
            </a:r>
            <a:r>
              <a:rPr lang="ru-RU" dirty="0"/>
              <a:t> як </a:t>
            </a:r>
            <a:r>
              <a:rPr lang="ru-RU" dirty="0" err="1"/>
              <a:t>явища</a:t>
            </a:r>
            <a:r>
              <a:rPr lang="ru-RU" dirty="0"/>
              <a:t>. Так, </a:t>
            </a:r>
            <a:r>
              <a:rPr lang="ru-RU" dirty="0" err="1"/>
              <a:t>родова</a:t>
            </a:r>
            <a:r>
              <a:rPr lang="ru-RU" dirty="0"/>
              <a:t> община </a:t>
            </a:r>
            <a:r>
              <a:rPr lang="ru-RU" dirty="0" err="1"/>
              <a:t>дає</a:t>
            </a:r>
            <a:r>
              <a:rPr lang="ru-RU" dirty="0"/>
              <a:t> початок </a:t>
            </a:r>
            <a:r>
              <a:rPr lang="ru-RU" dirty="0" err="1"/>
              <a:t>племені</a:t>
            </a:r>
            <a:r>
              <a:rPr lang="ru-RU" dirty="0"/>
              <a:t>, яке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народність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націю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є </a:t>
            </a:r>
            <a:r>
              <a:rPr lang="ru-RU" dirty="0" err="1"/>
              <a:t>домінуючою</a:t>
            </a:r>
            <a:r>
              <a:rPr lang="ru-RU" dirty="0"/>
              <a:t> </a:t>
            </a:r>
            <a:r>
              <a:rPr lang="ru-RU" dirty="0" err="1"/>
              <a:t>етнічною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 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етногенезу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і роль у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71" y="4196847"/>
            <a:ext cx="3600400" cy="2649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" y="4370646"/>
            <a:ext cx="2487354" cy="24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404664"/>
            <a:ext cx="8540750" cy="1368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i="1" dirty="0" smtClean="0"/>
              <a:t>      </a:t>
            </a:r>
            <a:r>
              <a:rPr lang="ru-RU" altLang="ru-RU" b="1" i="1" u="sng" dirty="0" err="1" smtClean="0"/>
              <a:t>Нація</a:t>
            </a:r>
            <a:r>
              <a:rPr lang="ru-RU" altLang="ru-RU" u="sng" dirty="0" smtClean="0"/>
              <a:t> </a:t>
            </a:r>
            <a:r>
              <a:rPr lang="ru-RU" altLang="ru-RU" dirty="0" smtClean="0"/>
              <a:t>(</a:t>
            </a:r>
            <a:r>
              <a:rPr lang="ru-RU" altLang="ru-RU" dirty="0" err="1" smtClean="0"/>
              <a:t>від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латин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natio</a:t>
            </a:r>
            <a:r>
              <a:rPr lang="ru-RU" altLang="ru-RU" dirty="0" smtClean="0"/>
              <a:t> — </a:t>
            </a:r>
            <a:r>
              <a:rPr lang="ru-RU" altLang="ru-RU" dirty="0" err="1" smtClean="0"/>
              <a:t>плем'я</a:t>
            </a:r>
            <a:r>
              <a:rPr lang="ru-RU" altLang="ru-RU" dirty="0" smtClean="0"/>
              <a:t>, народ) - </a:t>
            </a:r>
            <a:r>
              <a:rPr lang="ru-RU" altLang="ru-RU" dirty="0" err="1" smtClean="0"/>
              <a:t>історична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спільність</a:t>
            </a:r>
            <a:r>
              <a:rPr lang="ru-RU" altLang="ru-RU" dirty="0" smtClean="0"/>
              <a:t> людей,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складається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ході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формування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спільності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їх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території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економічних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зв'язків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літературної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мови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деяких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особливостей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культури</a:t>
            </a:r>
            <a:r>
              <a:rPr lang="ru-RU" altLang="ru-RU" dirty="0" smtClean="0"/>
              <a:t> і характеру, </a:t>
            </a:r>
            <a:r>
              <a:rPr lang="ru-RU" altLang="ru-RU" dirty="0" err="1" smtClean="0"/>
              <a:t>які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складають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її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ознаки</a:t>
            </a:r>
            <a:r>
              <a:rPr lang="ru-RU" altLang="ru-RU" dirty="0" smtClean="0"/>
              <a:t>.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056437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Чинники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націю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Спільність походження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Спільність мови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Спільність культури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Спільність релігії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33" y="1268760"/>
            <a:ext cx="223224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9514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8792"/>
            <a:ext cx="3096344" cy="288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57338"/>
            <a:ext cx="4572000" cy="4852987"/>
          </a:xfrm>
        </p:spPr>
        <p:txBody>
          <a:bodyPr/>
          <a:lstStyle/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altLang="ru-RU" sz="2800" dirty="0" err="1" smtClean="0"/>
              <a:t>Політична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спільнота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громадян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певної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держави</a:t>
            </a:r>
            <a:r>
              <a:rPr lang="ru-RU" altLang="ru-RU" sz="2800" dirty="0" smtClean="0"/>
              <a:t> — </a:t>
            </a:r>
            <a:r>
              <a:rPr lang="ru-RU" altLang="ru-RU" sz="2800" dirty="0" err="1" smtClean="0"/>
              <a:t>політична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нація</a:t>
            </a:r>
            <a:r>
              <a:rPr lang="ru-RU" altLang="ru-RU" sz="2800" dirty="0" smtClean="0"/>
              <a:t>. Часто </a:t>
            </a:r>
            <a:r>
              <a:rPr lang="ru-RU" altLang="ru-RU" sz="2800" dirty="0" err="1" smtClean="0"/>
              <a:t>вживається</a:t>
            </a:r>
            <a:r>
              <a:rPr lang="ru-RU" altLang="ru-RU" sz="2800" dirty="0" smtClean="0"/>
              <a:t> як </a:t>
            </a:r>
            <a:r>
              <a:rPr lang="ru-RU" altLang="ru-RU" sz="2800" dirty="0" err="1" smtClean="0"/>
              <a:t>синонім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терміну</a:t>
            </a:r>
            <a:r>
              <a:rPr lang="ru-RU" altLang="ru-RU" sz="2800" dirty="0" smtClean="0"/>
              <a:t> держава, коли </a:t>
            </a:r>
            <a:r>
              <a:rPr lang="ru-RU" altLang="ru-RU" sz="2800" dirty="0" err="1" smtClean="0"/>
              <a:t>мається</a:t>
            </a:r>
            <a:r>
              <a:rPr lang="ru-RU" altLang="ru-RU" sz="2800" dirty="0" smtClean="0"/>
              <a:t> на </a:t>
            </a:r>
            <a:r>
              <a:rPr lang="ru-RU" altLang="ru-RU" sz="2800" dirty="0" err="1" smtClean="0"/>
              <a:t>увазі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її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населення</a:t>
            </a:r>
            <a:r>
              <a:rPr lang="ru-RU" altLang="ru-RU" sz="2800" dirty="0" smtClean="0"/>
              <a:t>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74086" y="1628775"/>
            <a:ext cx="4752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800" dirty="0" err="1" smtClean="0">
                <a:latin typeface="+mn-lt"/>
                <a:cs typeface="+mn-cs"/>
              </a:rPr>
              <a:t>Етнічна</a:t>
            </a:r>
            <a:r>
              <a:rPr lang="ru-RU" sz="2800" dirty="0" smtClean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спільнота</a:t>
            </a:r>
            <a:r>
              <a:rPr lang="ru-RU" sz="2800" dirty="0">
                <a:latin typeface="+mn-lt"/>
                <a:cs typeface="+mn-cs"/>
              </a:rPr>
              <a:t> (</a:t>
            </a:r>
            <a:r>
              <a:rPr lang="ru-RU" sz="2800" dirty="0" err="1">
                <a:latin typeface="+mn-lt"/>
                <a:cs typeface="+mn-cs"/>
              </a:rPr>
              <a:t>етнос</a:t>
            </a:r>
            <a:r>
              <a:rPr lang="ru-RU" sz="2800" dirty="0">
                <a:latin typeface="+mn-lt"/>
                <a:cs typeface="+mn-cs"/>
              </a:rPr>
              <a:t>) з </a:t>
            </a:r>
            <a:r>
              <a:rPr lang="ru-RU" sz="2800" dirty="0" err="1">
                <a:latin typeface="+mn-lt"/>
                <a:cs typeface="+mn-cs"/>
              </a:rPr>
              <a:t>єдиною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мовою</a:t>
            </a:r>
            <a:r>
              <a:rPr lang="ru-RU" sz="2800" dirty="0">
                <a:latin typeface="+mn-lt"/>
                <a:cs typeface="+mn-cs"/>
              </a:rPr>
              <a:t> і </a:t>
            </a:r>
            <a:r>
              <a:rPr lang="ru-RU" sz="2800" dirty="0" err="1">
                <a:latin typeface="+mn-lt"/>
                <a:cs typeface="+mn-cs"/>
              </a:rPr>
              <a:t>самосвідомістю</a:t>
            </a:r>
            <a:r>
              <a:rPr lang="ru-RU" sz="2800" dirty="0">
                <a:latin typeface="+mn-lt"/>
                <a:cs typeface="+mn-cs"/>
              </a:rPr>
              <a:t> (як </a:t>
            </a:r>
            <a:r>
              <a:rPr lang="ru-RU" sz="2800" dirty="0" err="1">
                <a:latin typeface="+mn-lt"/>
                <a:cs typeface="+mn-cs"/>
              </a:rPr>
              <a:t>особистим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відчуттям</a:t>
            </a:r>
            <a:r>
              <a:rPr lang="ru-RU" sz="2800" dirty="0">
                <a:latin typeface="+mn-lt"/>
                <a:cs typeface="+mn-cs"/>
              </a:rPr>
              <a:t> «</a:t>
            </a:r>
            <a:r>
              <a:rPr lang="ru-RU" sz="2800" dirty="0" err="1">
                <a:latin typeface="+mn-lt"/>
                <a:cs typeface="+mn-cs"/>
              </a:rPr>
              <a:t>національної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ідентичності</a:t>
            </a:r>
            <a:r>
              <a:rPr lang="ru-RU" sz="2800" dirty="0">
                <a:latin typeface="+mn-lt"/>
                <a:cs typeface="+mn-cs"/>
              </a:rPr>
              <a:t>» так і </a:t>
            </a:r>
            <a:r>
              <a:rPr lang="ru-RU" sz="2800" dirty="0" err="1">
                <a:latin typeface="+mn-lt"/>
                <a:cs typeface="+mn-cs"/>
              </a:rPr>
              <a:t>колективним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усвідомленням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своєї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єдності</a:t>
            </a:r>
            <a:r>
              <a:rPr lang="ru-RU" sz="2800" dirty="0">
                <a:latin typeface="+mn-lt"/>
                <a:cs typeface="+mn-cs"/>
              </a:rPr>
              <a:t> і </a:t>
            </a:r>
            <a:r>
              <a:rPr lang="ru-RU" sz="2800" dirty="0" err="1">
                <a:latin typeface="+mn-lt"/>
                <a:cs typeface="+mn-cs"/>
              </a:rPr>
              <a:t>відмінності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від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інших</a:t>
            </a:r>
            <a:r>
              <a:rPr lang="ru-RU" sz="2800" dirty="0">
                <a:latin typeface="+mn-lt"/>
                <a:cs typeface="+mn-cs"/>
              </a:rPr>
              <a:t>). У </a:t>
            </a:r>
            <a:r>
              <a:rPr lang="ru-RU" sz="2800" dirty="0" err="1">
                <a:latin typeface="+mn-lt"/>
                <a:cs typeface="+mn-cs"/>
              </a:rPr>
              <a:t>цьому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значенні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фактично</a:t>
            </a:r>
            <a:r>
              <a:rPr lang="ru-RU" sz="2800" dirty="0">
                <a:latin typeface="+mn-lt"/>
                <a:cs typeface="+mn-cs"/>
              </a:rPr>
              <a:t> є </a:t>
            </a:r>
            <a:r>
              <a:rPr lang="ru-RU" sz="2800" dirty="0" err="1">
                <a:latin typeface="+mn-lt"/>
                <a:cs typeface="+mn-cs"/>
              </a:rPr>
              <a:t>синонімом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терміну</a:t>
            </a:r>
            <a:r>
              <a:rPr lang="ru-RU" sz="2800" dirty="0">
                <a:latin typeface="+mn-lt"/>
                <a:cs typeface="+mn-cs"/>
              </a:rPr>
              <a:t> народ.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32656"/>
            <a:ext cx="4347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Види нації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04813"/>
            <a:ext cx="864235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+mn-cs"/>
              </a:rPr>
              <a:t>У 60-80-і роки в СРСР на </a:t>
            </a:r>
            <a:r>
              <a:rPr lang="ru-RU" sz="2000" dirty="0" err="1">
                <a:latin typeface="+mn-lt"/>
                <a:cs typeface="+mn-cs"/>
              </a:rPr>
              <a:t>основі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сталінського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визначення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був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вироблений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Етнологічний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підхід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Згідно</a:t>
            </a:r>
            <a:r>
              <a:rPr lang="ru-RU" sz="2000" dirty="0">
                <a:latin typeface="+mn-lt"/>
                <a:cs typeface="+mn-cs"/>
              </a:rPr>
              <a:t> з </a:t>
            </a:r>
            <a:r>
              <a:rPr lang="ru-RU" sz="2000" dirty="0" err="1">
                <a:latin typeface="+mn-lt"/>
                <a:cs typeface="+mn-cs"/>
              </a:rPr>
              <a:t>цим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підходом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нація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являє</a:t>
            </a:r>
            <a:r>
              <a:rPr lang="ru-RU" sz="2000" dirty="0">
                <a:latin typeface="+mn-lt"/>
                <a:cs typeface="+mn-cs"/>
              </a:rPr>
              <a:t> собою </a:t>
            </a:r>
            <a:r>
              <a:rPr lang="ru-RU" sz="2000" dirty="0" err="1">
                <a:latin typeface="+mn-lt"/>
                <a:cs typeface="+mn-cs"/>
              </a:rPr>
              <a:t>етносоціальну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спільноту</a:t>
            </a:r>
            <a:r>
              <a:rPr lang="ru-RU" sz="2000" dirty="0">
                <a:latin typeface="+mn-lt"/>
                <a:cs typeface="+mn-cs"/>
              </a:rPr>
              <a:t>, яка </a:t>
            </a:r>
            <a:r>
              <a:rPr lang="ru-RU" sz="2000" dirty="0" err="1">
                <a:latin typeface="+mn-lt"/>
                <a:cs typeface="+mn-cs"/>
              </a:rPr>
              <a:t>характеризується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нерозривною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єдністю</a:t>
            </a:r>
            <a:r>
              <a:rPr lang="ru-RU" sz="2000" dirty="0">
                <a:latin typeface="+mn-lt"/>
                <a:cs typeface="+mn-cs"/>
              </a:rPr>
              <a:t> (</a:t>
            </a:r>
            <a:r>
              <a:rPr lang="ru-RU" sz="2000" dirty="0" err="1">
                <a:latin typeface="+mn-lt"/>
                <a:cs typeface="+mn-cs"/>
              </a:rPr>
              <a:t>взаємодією</a:t>
            </a:r>
            <a:r>
              <a:rPr lang="ru-RU" sz="2000" dirty="0">
                <a:latin typeface="+mn-lt"/>
                <a:cs typeface="+mn-cs"/>
              </a:rPr>
              <a:t>) </a:t>
            </a:r>
            <a:r>
              <a:rPr lang="ru-RU" sz="2000" dirty="0" err="1">
                <a:latin typeface="+mn-lt"/>
                <a:cs typeface="+mn-cs"/>
              </a:rPr>
              <a:t>соціально-економічних</a:t>
            </a:r>
            <a:r>
              <a:rPr lang="ru-RU" sz="2000" dirty="0">
                <a:latin typeface="+mn-lt"/>
                <a:cs typeface="+mn-cs"/>
              </a:rPr>
              <a:t> і </a:t>
            </a:r>
            <a:r>
              <a:rPr lang="ru-RU" sz="2000" dirty="0" err="1">
                <a:latin typeface="+mn-lt"/>
                <a:cs typeface="+mn-cs"/>
              </a:rPr>
              <a:t>культурних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властивостей</a:t>
            </a:r>
            <a:r>
              <a:rPr lang="ru-RU" sz="2000" dirty="0">
                <a:latin typeface="+mn-lt"/>
                <a:cs typeface="+mn-cs"/>
              </a:rPr>
              <a:t>. До </a:t>
            </a:r>
            <a:r>
              <a:rPr lang="ru-RU" sz="2000" dirty="0" err="1">
                <a:latin typeface="+mn-lt"/>
                <a:cs typeface="+mn-cs"/>
              </a:rPr>
              <a:t>суттєвих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ознак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відноситься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також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спільність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самосвідомості</a:t>
            </a:r>
            <a:r>
              <a:rPr lang="ru-RU" sz="2000" dirty="0">
                <a:latin typeface="+mn-lt"/>
                <a:cs typeface="+mn-cs"/>
              </a:rPr>
              <a:t> і </a:t>
            </a:r>
            <a:r>
              <a:rPr lang="ru-RU" sz="2000" dirty="0" err="1">
                <a:latin typeface="+mn-lt"/>
                <a:cs typeface="+mn-cs"/>
              </a:rPr>
              <a:t>соціальної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структури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Таке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формулювання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ознак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відображало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певне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ідеологічне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замовлення</a:t>
            </a:r>
            <a:r>
              <a:rPr lang="ru-RU" sz="2000" dirty="0">
                <a:latin typeface="+mn-lt"/>
                <a:cs typeface="+mn-cs"/>
              </a:rPr>
              <a:t> на </a:t>
            </a:r>
            <a:r>
              <a:rPr lang="ru-RU" sz="2000" dirty="0" err="1">
                <a:latin typeface="+mn-lt"/>
                <a:cs typeface="+mn-cs"/>
              </a:rPr>
              <a:t>ідею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злиття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націй</a:t>
            </a:r>
            <a:r>
              <a:rPr lang="ru-RU" sz="2000" dirty="0">
                <a:latin typeface="+mn-lt"/>
                <a:cs typeface="+mn-cs"/>
              </a:rPr>
              <a:t> (</a:t>
            </a:r>
            <a:r>
              <a:rPr lang="ru-RU" sz="2000" dirty="0" err="1">
                <a:latin typeface="+mn-lt"/>
                <a:cs typeface="+mn-cs"/>
              </a:rPr>
              <a:t>соціалістичних</a:t>
            </a:r>
            <a:r>
              <a:rPr lang="ru-RU" sz="2000" dirty="0">
                <a:latin typeface="+mn-lt"/>
                <a:cs typeface="+mn-cs"/>
              </a:rPr>
              <a:t>) в «</a:t>
            </a:r>
            <a:r>
              <a:rPr lang="ru-RU" sz="2000" dirty="0" err="1">
                <a:latin typeface="+mn-lt"/>
                <a:cs typeface="+mn-cs"/>
              </a:rPr>
              <a:t>нову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історичну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спільноту</a:t>
            </a:r>
            <a:r>
              <a:rPr lang="ru-RU" sz="2000" dirty="0">
                <a:latin typeface="+mn-lt"/>
                <a:cs typeface="+mn-cs"/>
              </a:rPr>
              <a:t> —</a:t>
            </a:r>
            <a:r>
              <a:rPr lang="ru-RU" sz="2000" dirty="0" err="1">
                <a:latin typeface="+mn-lt"/>
                <a:cs typeface="+mn-cs"/>
              </a:rPr>
              <a:t>радянський</a:t>
            </a:r>
            <a:r>
              <a:rPr lang="ru-RU" sz="2000" dirty="0">
                <a:latin typeface="+mn-lt"/>
                <a:cs typeface="+mn-cs"/>
              </a:rPr>
              <a:t> народ».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68638"/>
            <a:ext cx="54864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-315416"/>
            <a:ext cx="7799294" cy="146124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alpha val="90000"/>
                  </a:schemeClr>
                </a:solidFill>
              </a:rPr>
              <a:t>Розвиток національної свідомості</a:t>
            </a:r>
            <a:r>
              <a:rPr lang="ru-RU" sz="4000" dirty="0" smtClean="0">
                <a:solidFill>
                  <a:schemeClr val="tx1">
                    <a:alpha val="9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alpha val="90000"/>
                  </a:schemeClr>
                </a:solidFill>
              </a:rPr>
            </a:br>
            <a:endParaRPr lang="ru-RU" sz="4000" dirty="0" smtClean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108520" y="530135"/>
            <a:ext cx="5616624" cy="63367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dirty="0" smtClean="0"/>
              <a:t>         </a:t>
            </a:r>
            <a:r>
              <a:rPr lang="ru-RU" altLang="ru-RU" dirty="0" err="1" smtClean="0"/>
              <a:t>Поняття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 (</a:t>
            </a:r>
            <a:r>
              <a:rPr lang="ru-RU" altLang="ru-RU" dirty="0" err="1" smtClean="0"/>
              <a:t>нім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Volk</a:t>
            </a:r>
            <a:r>
              <a:rPr lang="ru-RU" altLang="ru-RU" dirty="0" smtClean="0"/>
              <a:t>), як </a:t>
            </a:r>
            <a:r>
              <a:rPr lang="ru-RU" altLang="ru-RU" dirty="0" err="1" smtClean="0"/>
              <a:t>важливої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ідеї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з'явилося</a:t>
            </a:r>
            <a:r>
              <a:rPr lang="ru-RU" altLang="ru-RU" dirty="0" smtClean="0"/>
              <a:t> у XVIII </a:t>
            </a:r>
            <a:r>
              <a:rPr lang="ru-RU" altLang="ru-RU" dirty="0" err="1" smtClean="0"/>
              <a:t>столітті</a:t>
            </a:r>
            <a:r>
              <a:rPr lang="ru-RU" altLang="ru-RU" dirty="0" smtClean="0"/>
              <a:t> в роботах </a:t>
            </a:r>
            <a:r>
              <a:rPr lang="ru-RU" altLang="ru-RU" dirty="0" err="1" smtClean="0"/>
              <a:t>німецького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філософа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Йогана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Готфріда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Гернера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який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доклав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зусиль</a:t>
            </a:r>
            <a:r>
              <a:rPr lang="ru-RU" altLang="ru-RU" dirty="0" smtClean="0"/>
              <a:t> до </a:t>
            </a:r>
            <a:r>
              <a:rPr lang="ru-RU" altLang="ru-RU" dirty="0" err="1" smtClean="0"/>
              <a:t>формування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поняття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національної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держави</a:t>
            </a:r>
            <a:r>
              <a:rPr lang="ru-RU" altLang="ru-RU" dirty="0" smtClean="0"/>
              <a:t>. В </a:t>
            </a:r>
            <a:r>
              <a:rPr lang="ru-RU" altLang="ru-RU" dirty="0" err="1" smtClean="0"/>
              <a:t>цей</a:t>
            </a:r>
            <a:r>
              <a:rPr lang="ru-RU" altLang="ru-RU" dirty="0" smtClean="0"/>
              <a:t> час </a:t>
            </a:r>
            <a:r>
              <a:rPr lang="ru-RU" altLang="ru-RU" dirty="0" err="1" smtClean="0"/>
              <a:t>тривала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промислова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революція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дала початок </a:t>
            </a:r>
            <a:r>
              <a:rPr lang="ru-RU" altLang="ru-RU" dirty="0" err="1" smtClean="0"/>
              <a:t>індустріальному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суспільству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Ці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зміни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спричинили</a:t>
            </a:r>
            <a:r>
              <a:rPr lang="ru-RU" altLang="ru-RU" dirty="0" smtClean="0"/>
              <a:t> до росту </a:t>
            </a:r>
            <a:r>
              <a:rPr lang="ru-RU" altLang="ru-RU" dirty="0" err="1" smtClean="0"/>
              <a:t>національної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самосвідомості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Європі</a:t>
            </a:r>
            <a:r>
              <a:rPr lang="ru-RU" altLang="ru-RU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err="1" smtClean="0"/>
              <a:t>Індустріалізація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супроводжувалась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урбанізацією</a:t>
            </a:r>
            <a:r>
              <a:rPr lang="ru-RU" altLang="ru-RU" dirty="0" smtClean="0"/>
              <a:t>, а та в свою </a:t>
            </a:r>
            <a:r>
              <a:rPr lang="ru-RU" altLang="ru-RU" dirty="0" err="1" smtClean="0"/>
              <a:t>чергу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спричиняла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розпад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традиційних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сільських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спільнот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Хоча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місто</a:t>
            </a:r>
            <a:r>
              <a:rPr lang="ru-RU" altLang="ru-RU" dirty="0" smtClean="0"/>
              <a:t> не </a:t>
            </a:r>
            <a:r>
              <a:rPr lang="ru-RU" altLang="ru-RU" dirty="0" err="1" smtClean="0"/>
              <a:t>сприяло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об'єднанню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спільноти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товариства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поняття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компенсувало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цю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втрату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В </a:t>
            </a:r>
            <a:r>
              <a:rPr lang="ru-RU" altLang="ru-RU" dirty="0" err="1" smtClean="0"/>
              <a:t>індустріальному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суспільстві</a:t>
            </a:r>
            <a:r>
              <a:rPr lang="ru-RU" altLang="ru-RU" dirty="0" smtClean="0"/>
              <a:t> становий </a:t>
            </a:r>
            <a:r>
              <a:rPr lang="ru-RU" altLang="ru-RU" dirty="0" err="1" smtClean="0"/>
              <a:t>поділ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втратив</a:t>
            </a:r>
            <a:r>
              <a:rPr lang="ru-RU" altLang="ru-RU" dirty="0" smtClean="0"/>
              <a:t> свою </a:t>
            </a:r>
            <a:r>
              <a:rPr lang="ru-RU" altLang="ru-RU" dirty="0" err="1" smtClean="0"/>
              <a:t>стійкість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спричинило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зміну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почуття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тотожності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Окремі</a:t>
            </a:r>
            <a:r>
              <a:rPr lang="ru-RU" altLang="ru-RU" dirty="0" smtClean="0"/>
              <a:t> люди переставали </a:t>
            </a:r>
            <a:r>
              <a:rPr lang="ru-RU" altLang="ru-RU" dirty="0" err="1" smtClean="0"/>
              <a:t>мислити</a:t>
            </a:r>
            <a:r>
              <a:rPr lang="ru-RU" altLang="ru-RU" dirty="0" smtClean="0"/>
              <a:t> себе селянами </a:t>
            </a:r>
            <a:r>
              <a:rPr lang="ru-RU" altLang="ru-RU" dirty="0" err="1" smtClean="0"/>
              <a:t>чи</a:t>
            </a:r>
            <a:r>
              <a:rPr lang="ru-RU" altLang="ru-RU" dirty="0" smtClean="0"/>
              <a:t> аристократами, але починали </a:t>
            </a:r>
            <a:r>
              <a:rPr lang="ru-RU" altLang="ru-RU" dirty="0" err="1" smtClean="0"/>
              <a:t>мислити</a:t>
            </a:r>
            <a:r>
              <a:rPr lang="ru-RU" altLang="ru-RU" dirty="0" smtClean="0"/>
              <a:t> себе </a:t>
            </a:r>
            <a:r>
              <a:rPr lang="ru-RU" altLang="ru-RU" dirty="0" err="1" smtClean="0"/>
              <a:t>частиною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нації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Сприяла</a:t>
            </a:r>
            <a:r>
              <a:rPr lang="ru-RU" altLang="ru-RU" dirty="0" smtClean="0"/>
              <a:t> тому й </a:t>
            </a:r>
            <a:r>
              <a:rPr lang="ru-RU" altLang="ru-RU" dirty="0" err="1" smtClean="0"/>
              <a:t>поширювана</a:t>
            </a:r>
            <a:r>
              <a:rPr lang="ru-RU" altLang="ru-RU" dirty="0" smtClean="0"/>
              <a:t> з </a:t>
            </a:r>
            <a:r>
              <a:rPr lang="ru-RU" altLang="ru-RU" dirty="0" err="1" smtClean="0"/>
              <a:t>часів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Французької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революції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ідея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братерства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err="1" smtClean="0"/>
              <a:t>Розвиток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освіти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сприяв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поширенню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національних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мов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супроводжувався</a:t>
            </a:r>
            <a:r>
              <a:rPr lang="ru-RU" altLang="ru-RU" dirty="0" smtClean="0"/>
              <a:t> і </a:t>
            </a:r>
            <a:r>
              <a:rPr lang="ru-RU" altLang="ru-RU" dirty="0" err="1" smtClean="0"/>
              <a:t>поширенням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пов'язаних</a:t>
            </a:r>
            <a:r>
              <a:rPr lang="ru-RU" altLang="ru-RU" dirty="0" smtClean="0"/>
              <a:t> з </a:t>
            </a:r>
            <a:r>
              <a:rPr lang="ru-RU" altLang="ru-RU" dirty="0" err="1" smtClean="0"/>
              <a:t>цими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мовами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символічних</a:t>
            </a:r>
            <a:r>
              <a:rPr lang="ru-RU" altLang="ru-RU" dirty="0" smtClean="0"/>
              <a:t> культур.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453567" cy="433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42" y="-531440"/>
            <a:ext cx="9144000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Формування політичної нації в Україні</a:t>
            </a:r>
            <a:endParaRPr lang="ru-RU" sz="40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692696"/>
            <a:ext cx="4464496" cy="410445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err="1"/>
              <a:t>Високою</a:t>
            </a:r>
            <a:r>
              <a:rPr lang="ru-RU" sz="1800" dirty="0"/>
              <a:t> фазою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нації</a:t>
            </a:r>
            <a:r>
              <a:rPr lang="ru-RU" sz="1800" dirty="0"/>
              <a:t> є </a:t>
            </a:r>
            <a:r>
              <a:rPr lang="ru-RU" sz="1800" dirty="0" err="1"/>
              <a:t>нація</a:t>
            </a:r>
            <a:r>
              <a:rPr lang="ru-RU" sz="1800" dirty="0"/>
              <a:t> </a:t>
            </a:r>
            <a:r>
              <a:rPr lang="ru-RU" sz="1800" dirty="0" err="1"/>
              <a:t>політична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згуртування</a:t>
            </a:r>
            <a:r>
              <a:rPr lang="ru-RU" sz="1800" dirty="0"/>
              <a:t> у </a:t>
            </a:r>
            <a:r>
              <a:rPr lang="ru-RU" sz="1800" dirty="0" err="1"/>
              <a:t>спільних</a:t>
            </a:r>
            <a:r>
              <a:rPr lang="ru-RU" sz="1800" dirty="0"/>
              <a:t> </a:t>
            </a:r>
            <a:r>
              <a:rPr lang="ru-RU" sz="1800" dirty="0" err="1"/>
              <a:t>інтересах</a:t>
            </a:r>
            <a:r>
              <a:rPr lang="ru-RU" sz="1800" dirty="0"/>
              <a:t> в </a:t>
            </a:r>
            <a:r>
              <a:rPr lang="ru-RU" sz="1800" dirty="0" err="1"/>
              <a:t>одній</a:t>
            </a:r>
            <a:r>
              <a:rPr lang="ru-RU" sz="1800" dirty="0"/>
              <a:t> </a:t>
            </a:r>
            <a:r>
              <a:rPr lang="ru-RU" sz="1800" dirty="0" err="1"/>
              <a:t>державі</a:t>
            </a:r>
            <a:r>
              <a:rPr lang="ru-RU" sz="1800" dirty="0"/>
              <a:t> </a:t>
            </a:r>
            <a:r>
              <a:rPr lang="ru-RU" sz="1800" dirty="0" err="1"/>
              <a:t>різнокультурних</a:t>
            </a:r>
            <a:r>
              <a:rPr lang="ru-RU" sz="1800" dirty="0"/>
              <a:t> громад 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рівності</a:t>
            </a:r>
            <a:r>
              <a:rPr lang="ru-RU" sz="1800" dirty="0"/>
              <a:t> </a:t>
            </a:r>
            <a:r>
              <a:rPr lang="ru-RU" sz="1800" dirty="0" err="1"/>
              <a:t>громадянських</a:t>
            </a:r>
            <a:r>
              <a:rPr lang="ru-RU" sz="1800" dirty="0"/>
              <a:t> прав та </a:t>
            </a:r>
            <a:r>
              <a:rPr lang="ru-RU" sz="1800" dirty="0" err="1"/>
              <a:t>взаємоповаги</a:t>
            </a:r>
            <a:r>
              <a:rPr lang="ru-RU" sz="1800" dirty="0"/>
              <a:t>. До </a:t>
            </a:r>
            <a:r>
              <a:rPr lang="ru-RU" sz="1800" dirty="0" err="1"/>
              <a:t>політичної</a:t>
            </a:r>
            <a:r>
              <a:rPr lang="ru-RU" sz="1800" dirty="0"/>
              <a:t> </a:t>
            </a:r>
            <a:r>
              <a:rPr lang="ru-RU" sz="1800" dirty="0" err="1"/>
              <a:t>нації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належать </a:t>
            </a:r>
            <a:r>
              <a:rPr lang="ru-RU" sz="1800" dirty="0" err="1"/>
              <a:t>українці</a:t>
            </a:r>
            <a:r>
              <a:rPr lang="ru-RU" sz="1800" dirty="0"/>
              <a:t>, </a:t>
            </a:r>
            <a:r>
              <a:rPr lang="ru-RU" sz="1800" dirty="0" err="1"/>
              <a:t>росіяни</a:t>
            </a:r>
            <a:r>
              <a:rPr lang="ru-RU" sz="1800" dirty="0"/>
              <a:t>, </a:t>
            </a:r>
            <a:r>
              <a:rPr lang="ru-RU" sz="1800" dirty="0" err="1"/>
              <a:t>білоруси</a:t>
            </a:r>
            <a:r>
              <a:rPr lang="ru-RU" sz="1800" dirty="0"/>
              <a:t>, </a:t>
            </a:r>
            <a:r>
              <a:rPr lang="ru-RU" sz="1800" dirty="0" err="1"/>
              <a:t>румуни</a:t>
            </a:r>
            <a:r>
              <a:rPr lang="ru-RU" sz="1800" dirty="0"/>
              <a:t>, </a:t>
            </a:r>
            <a:r>
              <a:rPr lang="ru-RU" sz="1800" dirty="0" err="1"/>
              <a:t>угорці</a:t>
            </a:r>
            <a:r>
              <a:rPr lang="ru-RU" sz="1800" dirty="0"/>
              <a:t>, </a:t>
            </a:r>
            <a:r>
              <a:rPr lang="ru-RU" sz="1800" dirty="0" err="1"/>
              <a:t>євреї</a:t>
            </a:r>
            <a:r>
              <a:rPr lang="ru-RU" sz="1800" dirty="0"/>
              <a:t>, </a:t>
            </a:r>
            <a:r>
              <a:rPr lang="ru-RU" sz="1800" dirty="0" err="1"/>
              <a:t>кримські</a:t>
            </a:r>
            <a:r>
              <a:rPr lang="ru-RU" sz="1800" dirty="0"/>
              <a:t> </a:t>
            </a:r>
            <a:r>
              <a:rPr lang="ru-RU" sz="1800" dirty="0" err="1"/>
              <a:t>татари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етнічні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808312" cy="4230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18520"/>
            <a:ext cx="3528392" cy="233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80408" y="2636912"/>
            <a:ext cx="5611490" cy="181820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dirty="0"/>
              <a:t>В </a:t>
            </a:r>
            <a:r>
              <a:rPr lang="ru-RU" sz="2300" dirty="0" err="1"/>
              <a:t>українському</a:t>
            </a:r>
            <a:r>
              <a:rPr lang="ru-RU" sz="2300" dirty="0"/>
              <a:t> </a:t>
            </a:r>
            <a:r>
              <a:rPr lang="ru-RU" sz="2300" dirty="0" err="1"/>
              <a:t>суспільстві</a:t>
            </a:r>
            <a:r>
              <a:rPr lang="ru-RU" sz="2300" dirty="0"/>
              <a:t>, у </a:t>
            </a:r>
            <a:r>
              <a:rPr lang="ru-RU" sz="2300" dirty="0" err="1"/>
              <a:t>всіх</a:t>
            </a:r>
            <a:r>
              <a:rPr lang="ru-RU" sz="2300" dirty="0"/>
              <a:t> </a:t>
            </a:r>
            <a:r>
              <a:rPr lang="ru-RU" sz="2300" dirty="0" err="1"/>
              <a:t>його</a:t>
            </a:r>
            <a:r>
              <a:rPr lang="ru-RU" sz="2300" dirty="0"/>
              <a:t> </a:t>
            </a:r>
            <a:r>
              <a:rPr lang="ru-RU" sz="2300" dirty="0" err="1"/>
              <a:t>осередках</a:t>
            </a:r>
            <a:r>
              <a:rPr lang="ru-RU" sz="2300" dirty="0"/>
              <a:t> то </a:t>
            </a:r>
            <a:r>
              <a:rPr lang="ru-RU" sz="2300" dirty="0" err="1"/>
              <a:t>затихає</a:t>
            </a:r>
            <a:r>
              <a:rPr lang="ru-RU" sz="2300" dirty="0"/>
              <a:t>, то </a:t>
            </a:r>
            <a:r>
              <a:rPr lang="ru-RU" sz="2300" dirty="0" err="1"/>
              <a:t>спалахує</a:t>
            </a:r>
            <a:r>
              <a:rPr lang="ru-RU" sz="2300" dirty="0"/>
              <a:t> з новою силою </a:t>
            </a:r>
            <a:r>
              <a:rPr lang="ru-RU" sz="2300" dirty="0" err="1"/>
              <a:t>дискусія</a:t>
            </a:r>
            <a:r>
              <a:rPr lang="ru-RU" sz="2300" dirty="0"/>
              <a:t> з </a:t>
            </a:r>
            <a:r>
              <a:rPr lang="ru-RU" sz="2300" dirty="0" err="1"/>
              <a:t>мовного</a:t>
            </a:r>
            <a:r>
              <a:rPr lang="ru-RU" sz="2300" dirty="0"/>
              <a:t> </a:t>
            </a:r>
            <a:r>
              <a:rPr lang="ru-RU" sz="2300" dirty="0" err="1"/>
              <a:t>питання</a:t>
            </a:r>
            <a:r>
              <a:rPr lang="ru-RU" sz="2300" dirty="0"/>
              <a:t>. </a:t>
            </a:r>
            <a:r>
              <a:rPr lang="ru-RU" sz="2300" dirty="0" err="1"/>
              <a:t>Зазвичай</a:t>
            </a:r>
            <a:r>
              <a:rPr lang="ru-RU" sz="2300" dirty="0"/>
              <a:t> </a:t>
            </a:r>
            <a:r>
              <a:rPr lang="ru-RU" sz="2300" dirty="0" err="1"/>
              <a:t>висловлюють</a:t>
            </a:r>
            <a:r>
              <a:rPr lang="ru-RU" sz="2300" dirty="0"/>
              <a:t> </a:t>
            </a:r>
            <a:r>
              <a:rPr lang="ru-RU" sz="2300" dirty="0" err="1"/>
              <a:t>дві</a:t>
            </a:r>
            <a:r>
              <a:rPr lang="ru-RU" sz="2300" dirty="0"/>
              <a:t> точки </a:t>
            </a:r>
            <a:r>
              <a:rPr lang="ru-RU" sz="2300" dirty="0" err="1"/>
              <a:t>зору</a:t>
            </a:r>
            <a:r>
              <a:rPr lang="ru-RU" sz="2300" dirty="0"/>
              <a:t>. Перша: </a:t>
            </a:r>
            <a:r>
              <a:rPr lang="ru-RU" sz="2300" dirty="0" err="1"/>
              <a:t>російській</a:t>
            </a:r>
            <a:r>
              <a:rPr lang="ru-RU" sz="2300" dirty="0"/>
              <a:t> </a:t>
            </a:r>
            <a:r>
              <a:rPr lang="ru-RU" sz="2300" dirty="0" err="1"/>
              <a:t>мові</a:t>
            </a:r>
            <a:r>
              <a:rPr lang="ru-RU" sz="2300" dirty="0"/>
              <a:t> </a:t>
            </a:r>
            <a:r>
              <a:rPr lang="ru-RU" sz="2300" dirty="0" err="1"/>
              <a:t>слід</a:t>
            </a:r>
            <a:r>
              <a:rPr lang="ru-RU" sz="2300" dirty="0"/>
              <a:t> </a:t>
            </a:r>
            <a:r>
              <a:rPr lang="ru-RU" sz="2300" dirty="0" err="1"/>
              <a:t>надати</a:t>
            </a:r>
            <a:r>
              <a:rPr lang="ru-RU" sz="2300" dirty="0"/>
              <a:t> статус </a:t>
            </a:r>
            <a:r>
              <a:rPr lang="ru-RU" sz="2300" dirty="0" err="1"/>
              <a:t>державної</a:t>
            </a:r>
            <a:r>
              <a:rPr lang="ru-RU" sz="2300" dirty="0"/>
              <a:t> </a:t>
            </a:r>
            <a:r>
              <a:rPr lang="ru-RU" sz="2300" dirty="0" err="1"/>
              <a:t>нарівні</a:t>
            </a:r>
            <a:r>
              <a:rPr lang="ru-RU" sz="2300" dirty="0"/>
              <a:t> з </a:t>
            </a:r>
            <a:r>
              <a:rPr lang="ru-RU" sz="2300" dirty="0" err="1"/>
              <a:t>українською</a:t>
            </a:r>
            <a:r>
              <a:rPr lang="ru-RU" sz="2300" dirty="0"/>
              <a:t>. Друга: </a:t>
            </a:r>
            <a:r>
              <a:rPr lang="ru-RU" sz="2300" dirty="0" err="1"/>
              <a:t>слід</a:t>
            </a:r>
            <a:r>
              <a:rPr lang="ru-RU" sz="2300" dirty="0"/>
              <a:t> </a:t>
            </a:r>
            <a:r>
              <a:rPr lang="ru-RU" sz="2300" dirty="0" err="1"/>
              <a:t>обмежити</a:t>
            </a:r>
            <a:r>
              <a:rPr lang="ru-RU" sz="2300" dirty="0"/>
              <a:t> сферу </a:t>
            </a:r>
            <a:r>
              <a:rPr lang="ru-RU" sz="2300" dirty="0" err="1"/>
              <a:t>впливу</a:t>
            </a:r>
            <a:r>
              <a:rPr lang="ru-RU" sz="2300" dirty="0"/>
              <a:t> </a:t>
            </a:r>
            <a:r>
              <a:rPr lang="ru-RU" sz="2300" dirty="0" err="1"/>
              <a:t>російської</a:t>
            </a:r>
            <a:r>
              <a:rPr lang="ru-RU" sz="2300" dirty="0"/>
              <a:t> </a:t>
            </a:r>
            <a:r>
              <a:rPr lang="ru-RU" sz="2300" dirty="0" err="1"/>
              <a:t>мови</a:t>
            </a:r>
            <a:r>
              <a:rPr lang="ru-RU" sz="2300" dirty="0"/>
              <a:t>, </a:t>
            </a:r>
            <a:r>
              <a:rPr lang="ru-RU" sz="2300" dirty="0" err="1"/>
              <a:t>інакше</a:t>
            </a:r>
            <a:r>
              <a:rPr lang="ru-RU" sz="2300" dirty="0"/>
              <a:t> </a:t>
            </a:r>
            <a:r>
              <a:rPr lang="ru-RU" sz="2300" dirty="0" err="1"/>
              <a:t>потерпатиме</a:t>
            </a:r>
            <a:r>
              <a:rPr lang="ru-RU" sz="2300" dirty="0"/>
              <a:t> </a:t>
            </a:r>
            <a:r>
              <a:rPr lang="ru-RU" sz="2300" dirty="0" err="1"/>
              <a:t>українська</a:t>
            </a:r>
            <a:r>
              <a:rPr lang="ru-RU" sz="2300" dirty="0"/>
              <a:t>.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3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240360" cy="2430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5652"/>
            <a:ext cx="2381250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4" y="4293096"/>
            <a:ext cx="5017244" cy="2508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11" y="4293096"/>
            <a:ext cx="3549937" cy="2508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71" y="90664"/>
            <a:ext cx="2118462" cy="244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365" cy="6858000"/>
          </a:xfrm>
        </p:spPr>
      </p:pic>
    </p:spTree>
    <p:extLst>
      <p:ext uri="{BB962C8B-B14F-4D97-AF65-F5344CB8AC3E}">
        <p14:creationId xmlns:p14="http://schemas.microsoft.com/office/powerpoint/2010/main" val="322024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446</TotalTime>
  <Words>805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Tahoma</vt:lpstr>
      <vt:lpstr>Arial</vt:lpstr>
      <vt:lpstr>Calibri</vt:lpstr>
      <vt:lpstr>Cambria</vt:lpstr>
      <vt:lpstr>Wingdings</vt:lpstr>
      <vt:lpstr>Bookman Old Style</vt:lpstr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Розвиток національної свідомості </vt:lpstr>
      <vt:lpstr>Формування політичної нації в Україні</vt:lpstr>
      <vt:lpstr>Презентация PowerPoint</vt:lpstr>
      <vt:lpstr>Презентация PowerPoint</vt:lpstr>
      <vt:lpstr>Презентация PowerPoint</vt:lpstr>
      <vt:lpstr>Націоналізм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Siv</dc:creator>
  <cp:lastModifiedBy>Natalia</cp:lastModifiedBy>
  <cp:revision>11</cp:revision>
  <dcterms:created xsi:type="dcterms:W3CDTF">2012-12-20T17:37:47Z</dcterms:created>
  <dcterms:modified xsi:type="dcterms:W3CDTF">2014-04-28T17:11:20Z</dcterms:modified>
</cp:coreProperties>
</file>