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1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0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31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07.05.2014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07.05.2014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07.05.2014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07.05.2014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07.05.2014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07.05.2014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07.05.2014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07.05.2014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07.05.2014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07.05.2014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07.05.2014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07.05.2014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71600" y="1124744"/>
            <a:ext cx="7772400" cy="2592288"/>
          </a:xfrm>
        </p:spPr>
        <p:txBody>
          <a:bodyPr>
            <a:normAutofit fontScale="90000"/>
          </a:bodyPr>
          <a:lstStyle/>
          <a:p>
            <a:r>
              <a:rPr lang="ru-RU" b="1" dirty="0" err="1" smtClean="0"/>
              <a:t>Екологія-наука</a:t>
            </a:r>
            <a:r>
              <a:rPr lang="ru-RU" b="1" dirty="0" smtClean="0"/>
              <a:t> про </a:t>
            </a:r>
            <a:r>
              <a:rPr lang="ru-RU" b="1" dirty="0" err="1" smtClean="0"/>
              <a:t>довкілля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/>
              <a:t>Структура науки про </a:t>
            </a:r>
            <a:r>
              <a:rPr lang="ru-RU" b="1" dirty="0" err="1" smtClean="0"/>
              <a:t>довкілля</a:t>
            </a:r>
            <a:r>
              <a:rPr lang="ru-RU" b="1" dirty="0" smtClean="0"/>
              <a:t>, </a:t>
            </a:r>
            <a:r>
              <a:rPr lang="ru-RU" b="1" dirty="0" err="1" smtClean="0"/>
              <a:t>місце</a:t>
            </a:r>
            <a:r>
              <a:rPr lang="ru-RU" b="1" dirty="0" smtClean="0"/>
              <a:t> </a:t>
            </a:r>
            <a:r>
              <a:rPr lang="ru-RU" b="1" dirty="0" err="1" smtClean="0"/>
              <a:t>екології</a:t>
            </a:r>
            <a:r>
              <a:rPr lang="ru-RU" b="1" dirty="0" smtClean="0"/>
              <a:t> в </a:t>
            </a:r>
            <a:r>
              <a:rPr lang="ru-RU" b="1" dirty="0" err="1" smtClean="0"/>
              <a:t>системі</a:t>
            </a:r>
            <a:r>
              <a:rPr lang="ru-RU" b="1" dirty="0" smtClean="0"/>
              <a:t> наук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508104" y="4149080"/>
            <a:ext cx="3488432" cy="913656"/>
          </a:xfrm>
        </p:spPr>
        <p:txBody>
          <a:bodyPr>
            <a:normAutofit lnSpcReduction="10000"/>
          </a:bodyPr>
          <a:lstStyle/>
          <a:p>
            <a:r>
              <a:rPr lang="uk-UA" dirty="0" smtClean="0"/>
              <a:t>Мельникова Катерина </a:t>
            </a:r>
          </a:p>
          <a:p>
            <a:pPr algn="r"/>
            <a:r>
              <a:rPr lang="uk-UA" dirty="0" smtClean="0"/>
              <a:t>11-А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5656" y="764704"/>
            <a:ext cx="7498080" cy="1143000"/>
          </a:xfrm>
        </p:spPr>
        <p:txBody>
          <a:bodyPr>
            <a:normAutofit fontScale="90000"/>
          </a:bodyPr>
          <a:lstStyle/>
          <a:p>
            <a:r>
              <a:rPr lang="ru-RU" sz="3900" dirty="0" smtClean="0"/>
              <a:t>Таким чином, схема </a:t>
            </a:r>
            <a:r>
              <a:rPr lang="ru-RU" sz="3900" dirty="0" err="1" smtClean="0"/>
              <a:t>демонструє</a:t>
            </a:r>
            <a:r>
              <a:rPr lang="ru-RU" sz="3900" dirty="0" smtClean="0"/>
              <a:t> </a:t>
            </a:r>
            <a:r>
              <a:rPr lang="ru-RU" sz="3900" dirty="0" err="1" smtClean="0"/>
              <a:t>лише</a:t>
            </a:r>
            <a:r>
              <a:rPr lang="ru-RU" sz="3900" dirty="0" smtClean="0"/>
              <a:t> </a:t>
            </a:r>
            <a:r>
              <a:rPr lang="ru-RU" sz="3900" dirty="0" err="1" smtClean="0"/>
              <a:t>найголовніші</a:t>
            </a:r>
            <a:r>
              <a:rPr lang="ru-RU" sz="3900" dirty="0" smtClean="0"/>
              <a:t> </a:t>
            </a:r>
            <a:r>
              <a:rPr lang="ru-RU" sz="3900" dirty="0" err="1" smtClean="0"/>
              <a:t>з</a:t>
            </a:r>
            <a:r>
              <a:rPr lang="ru-RU" sz="3900" dirty="0" smtClean="0"/>
              <a:t> </a:t>
            </a:r>
            <a:r>
              <a:rPr lang="ru-RU" sz="3900" dirty="0" err="1" smtClean="0"/>
              <a:t>існуючих</a:t>
            </a:r>
            <a:r>
              <a:rPr lang="ru-RU" sz="3900" dirty="0" smtClean="0"/>
              <a:t> </a:t>
            </a:r>
            <a:r>
              <a:rPr lang="ru-RU" sz="3900" dirty="0" err="1" smtClean="0"/>
              <a:t>напрямків</a:t>
            </a:r>
            <a:r>
              <a:rPr lang="ru-RU" sz="3900" dirty="0" smtClean="0"/>
              <a:t> </a:t>
            </a:r>
            <a:r>
              <a:rPr lang="ru-RU" sz="3900" dirty="0" err="1" smtClean="0"/>
              <a:t>розвитку</a:t>
            </a:r>
            <a:r>
              <a:rPr lang="ru-RU" sz="3900" dirty="0" smtClean="0"/>
              <a:t> </a:t>
            </a:r>
            <a:r>
              <a:rPr lang="ru-RU" sz="3900" dirty="0" err="1" smtClean="0"/>
              <a:t>екології</a:t>
            </a:r>
            <a:r>
              <a:rPr lang="ru-RU" sz="3900" dirty="0" smtClean="0"/>
              <a:t> як мета </a:t>
            </a:r>
            <a:r>
              <a:rPr lang="ru-RU" sz="3900" dirty="0" smtClean="0"/>
              <a:t>науки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Рисунок 3" descr="http://osvita.ua/doc/images/news/188/18867/4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2204864"/>
            <a:ext cx="6408712" cy="39378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/>
              <a:t>Місце</a:t>
            </a:r>
            <a:r>
              <a:rPr lang="ru-RU" dirty="0" smtClean="0"/>
              <a:t> </a:t>
            </a:r>
            <a:r>
              <a:rPr lang="ru-RU" dirty="0" err="1" smtClean="0"/>
              <a:t>екології</a:t>
            </a:r>
            <a:r>
              <a:rPr lang="ru-RU" dirty="0" smtClean="0"/>
              <a:t> в </a:t>
            </a:r>
            <a:r>
              <a:rPr lang="ru-RU" dirty="0" err="1" smtClean="0"/>
              <a:t>системі</a:t>
            </a:r>
            <a:r>
              <a:rPr lang="ru-RU" dirty="0" smtClean="0"/>
              <a:t> наук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Рисунок 3" descr="http://osvita.ua/doc/images/news/188/18867/5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1124744"/>
            <a:ext cx="7488832" cy="5472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93022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За </a:t>
            </a:r>
            <a:r>
              <a:rPr lang="ru-RU" dirty="0" err="1" smtClean="0"/>
              <a:t>відношенням</a:t>
            </a:r>
            <a:r>
              <a:rPr lang="ru-RU" dirty="0" smtClean="0"/>
              <a:t> до предмета </a:t>
            </a:r>
            <a:r>
              <a:rPr lang="ru-RU" dirty="0" err="1" smtClean="0"/>
              <a:t>вивчення</a:t>
            </a:r>
            <a:r>
              <a:rPr lang="ru-RU" dirty="0" smtClean="0"/>
              <a:t> </a:t>
            </a:r>
            <a:r>
              <a:rPr lang="ru-RU" dirty="0" err="1" smtClean="0"/>
              <a:t>біоекологію</a:t>
            </a:r>
            <a:r>
              <a:rPr lang="ru-RU" dirty="0" smtClean="0"/>
              <a:t> </a:t>
            </a:r>
            <a:r>
              <a:rPr lang="ru-RU" dirty="0" err="1" smtClean="0"/>
              <a:t>поділяють</a:t>
            </a:r>
            <a:r>
              <a:rPr lang="ru-RU" dirty="0" smtClean="0"/>
              <a:t> на: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03648" y="1916832"/>
            <a:ext cx="7498080" cy="4800600"/>
          </a:xfrm>
        </p:spPr>
        <p:txBody>
          <a:bodyPr/>
          <a:lstStyle/>
          <a:p>
            <a:pPr lvl="0"/>
            <a:r>
              <a:rPr lang="ru-RU" dirty="0" err="1" smtClean="0"/>
              <a:t>екологію</a:t>
            </a:r>
            <a:r>
              <a:rPr lang="ru-RU" dirty="0" smtClean="0"/>
              <a:t> </a:t>
            </a:r>
            <a:r>
              <a:rPr lang="ru-RU" dirty="0" err="1" smtClean="0"/>
              <a:t>мікроорганізмів</a:t>
            </a:r>
            <a:r>
              <a:rPr lang="ru-RU" dirty="0" smtClean="0"/>
              <a:t>;</a:t>
            </a:r>
          </a:p>
          <a:p>
            <a:pPr lvl="0"/>
            <a:r>
              <a:rPr lang="ru-RU" dirty="0" err="1" smtClean="0"/>
              <a:t>екологію</a:t>
            </a:r>
            <a:r>
              <a:rPr lang="ru-RU" dirty="0" smtClean="0"/>
              <a:t> </a:t>
            </a:r>
            <a:r>
              <a:rPr lang="ru-RU" dirty="0" err="1" smtClean="0"/>
              <a:t>грибів</a:t>
            </a:r>
            <a:r>
              <a:rPr lang="ru-RU" dirty="0" smtClean="0"/>
              <a:t>;</a:t>
            </a:r>
          </a:p>
          <a:p>
            <a:pPr lvl="0"/>
            <a:r>
              <a:rPr lang="ru-RU" dirty="0" err="1" smtClean="0"/>
              <a:t>екологію</a:t>
            </a:r>
            <a:r>
              <a:rPr lang="ru-RU" dirty="0" smtClean="0"/>
              <a:t> </a:t>
            </a:r>
            <a:r>
              <a:rPr lang="ru-RU" dirty="0" err="1" smtClean="0"/>
              <a:t>рослин</a:t>
            </a:r>
            <a:r>
              <a:rPr lang="ru-RU" dirty="0" smtClean="0"/>
              <a:t>;</a:t>
            </a:r>
          </a:p>
          <a:p>
            <a:pPr lvl="0"/>
            <a:r>
              <a:rPr lang="ru-RU" dirty="0" err="1" smtClean="0"/>
              <a:t>екологію</a:t>
            </a:r>
            <a:r>
              <a:rPr lang="ru-RU" dirty="0" smtClean="0"/>
              <a:t> </a:t>
            </a:r>
            <a:r>
              <a:rPr lang="ru-RU" dirty="0" err="1" smtClean="0"/>
              <a:t>тварин</a:t>
            </a:r>
            <a:r>
              <a:rPr lang="ru-RU" dirty="0" smtClean="0"/>
              <a:t>;</a:t>
            </a:r>
          </a:p>
          <a:p>
            <a:pPr lvl="0"/>
            <a:r>
              <a:rPr lang="ru-RU" dirty="0" err="1" smtClean="0"/>
              <a:t>екологію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5656" y="404664"/>
            <a:ext cx="7498080" cy="1714202"/>
          </a:xfrm>
        </p:spPr>
        <p:txBody>
          <a:bodyPr>
            <a:normAutofit fontScale="90000"/>
          </a:bodyPr>
          <a:lstStyle/>
          <a:p>
            <a:r>
              <a:rPr lang="ru-RU" dirty="0" err="1" smtClean="0"/>
              <a:t>Прикладну</a:t>
            </a:r>
            <a:r>
              <a:rPr lang="ru-RU" dirty="0" smtClean="0"/>
              <a:t> </a:t>
            </a:r>
            <a:r>
              <a:rPr lang="ru-RU" dirty="0" err="1" smtClean="0"/>
              <a:t>екологію</a:t>
            </a:r>
            <a:r>
              <a:rPr lang="ru-RU" dirty="0" smtClean="0"/>
              <a:t> за </a:t>
            </a:r>
            <a:r>
              <a:rPr lang="ru-RU" dirty="0" err="1" smtClean="0"/>
              <a:t>відношенням</a:t>
            </a:r>
            <a:r>
              <a:rPr lang="ru-RU" dirty="0" smtClean="0"/>
              <a:t> до предмета </a:t>
            </a:r>
            <a:r>
              <a:rPr lang="ru-RU" dirty="0" err="1" smtClean="0"/>
              <a:t>вивчення</a:t>
            </a:r>
            <a:r>
              <a:rPr lang="ru-RU" dirty="0" smtClean="0"/>
              <a:t> </a:t>
            </a:r>
            <a:r>
              <a:rPr lang="ru-RU" dirty="0" err="1" smtClean="0"/>
              <a:t>поділяють</a:t>
            </a:r>
            <a:r>
              <a:rPr lang="ru-RU" dirty="0" smtClean="0"/>
              <a:t> на: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03648" y="2057400"/>
            <a:ext cx="7498080" cy="4800600"/>
          </a:xfrm>
        </p:spPr>
        <p:txBody>
          <a:bodyPr/>
          <a:lstStyle/>
          <a:p>
            <a:pPr lvl="0"/>
            <a:r>
              <a:rPr lang="ru-RU" dirty="0" err="1" smtClean="0"/>
              <a:t>промислову</a:t>
            </a:r>
            <a:r>
              <a:rPr lang="ru-RU" dirty="0" smtClean="0"/>
              <a:t>,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інженерну</a:t>
            </a:r>
            <a:r>
              <a:rPr lang="ru-RU" dirty="0" smtClean="0"/>
              <a:t>;</a:t>
            </a:r>
          </a:p>
          <a:p>
            <a:pPr lvl="0"/>
            <a:r>
              <a:rPr lang="ru-RU" dirty="0" err="1" smtClean="0"/>
              <a:t>транспортну</a:t>
            </a:r>
            <a:r>
              <a:rPr lang="ru-RU" dirty="0" smtClean="0"/>
              <a:t>;</a:t>
            </a:r>
          </a:p>
          <a:p>
            <a:pPr lvl="0"/>
            <a:r>
              <a:rPr lang="ru-RU" dirty="0" err="1" smtClean="0"/>
              <a:t>сільськогосподарську</a:t>
            </a:r>
            <a:r>
              <a:rPr lang="ru-RU" dirty="0" smtClean="0"/>
              <a:t>;</a:t>
            </a:r>
          </a:p>
          <a:p>
            <a:pPr lvl="0"/>
            <a:r>
              <a:rPr lang="ru-RU" dirty="0" err="1" smtClean="0"/>
              <a:t>медичну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5656" y="1052736"/>
            <a:ext cx="7498080" cy="1143000"/>
          </a:xfrm>
        </p:spPr>
        <p:txBody>
          <a:bodyPr>
            <a:normAutofit fontScale="90000"/>
          </a:bodyPr>
          <a:lstStyle/>
          <a:p>
            <a:r>
              <a:rPr lang="ru-RU" dirty="0" err="1" smtClean="0"/>
              <a:t>Екологія</a:t>
            </a:r>
            <a:r>
              <a:rPr lang="ru-RU" dirty="0" smtClean="0"/>
              <a:t> як наука </a:t>
            </a:r>
            <a:r>
              <a:rPr lang="ru-RU" dirty="0" err="1" smtClean="0"/>
              <a:t>постійно</a:t>
            </a:r>
            <a:r>
              <a:rPr lang="ru-RU" dirty="0" smtClean="0"/>
              <a:t> </a:t>
            </a:r>
            <a:r>
              <a:rPr lang="ru-RU" dirty="0" err="1" smtClean="0"/>
              <a:t>розвивається</a:t>
            </a:r>
            <a:r>
              <a:rPr lang="ru-RU" dirty="0" smtClean="0"/>
              <a:t>, </a:t>
            </a:r>
            <a:r>
              <a:rPr lang="ru-RU" dirty="0" err="1" smtClean="0"/>
              <a:t>з’являються</a:t>
            </a:r>
            <a:r>
              <a:rPr lang="ru-RU" dirty="0" smtClean="0"/>
              <a:t> все </a:t>
            </a:r>
            <a:r>
              <a:rPr lang="ru-RU" dirty="0" err="1" smtClean="0"/>
              <a:t>нові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розділи</a:t>
            </a:r>
            <a:r>
              <a:rPr lang="ru-RU" dirty="0" smtClean="0"/>
              <a:t>, </a:t>
            </a:r>
            <a:r>
              <a:rPr lang="ru-RU" dirty="0" err="1" smtClean="0"/>
              <a:t>найважливішими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яких</a:t>
            </a:r>
            <a:r>
              <a:rPr lang="ru-RU" dirty="0" smtClean="0"/>
              <a:t> є: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75656" y="2636912"/>
            <a:ext cx="7498080" cy="4800600"/>
          </a:xfrm>
        </p:spPr>
        <p:txBody>
          <a:bodyPr/>
          <a:lstStyle/>
          <a:p>
            <a:pPr lvl="0"/>
            <a:r>
              <a:rPr lang="ru-RU" dirty="0" err="1" smtClean="0"/>
              <a:t>соціоекологія</a:t>
            </a:r>
            <a:r>
              <a:rPr lang="ru-RU" dirty="0" smtClean="0"/>
              <a:t>;</a:t>
            </a:r>
          </a:p>
          <a:p>
            <a:pPr lvl="0"/>
            <a:r>
              <a:rPr lang="ru-RU" dirty="0" err="1" smtClean="0"/>
              <a:t>мілітаризаційна</a:t>
            </a:r>
            <a:r>
              <a:rPr lang="ru-RU" dirty="0" smtClean="0"/>
              <a:t> </a:t>
            </a:r>
            <a:r>
              <a:rPr lang="ru-RU" dirty="0" err="1" smtClean="0"/>
              <a:t>екологія</a:t>
            </a:r>
            <a:r>
              <a:rPr lang="ru-RU" dirty="0" smtClean="0"/>
              <a:t>;</a:t>
            </a:r>
          </a:p>
          <a:p>
            <a:pPr lvl="0"/>
            <a:r>
              <a:rPr lang="ru-RU" dirty="0" err="1" smtClean="0"/>
              <a:t>радіоекологія</a:t>
            </a:r>
            <a:r>
              <a:rPr lang="ru-RU" dirty="0" smtClean="0"/>
              <a:t>;</a:t>
            </a:r>
          </a:p>
          <a:p>
            <a:pPr lvl="0"/>
            <a:r>
              <a:rPr lang="ru-RU" dirty="0" err="1" smtClean="0"/>
              <a:t>космічна</a:t>
            </a:r>
            <a:r>
              <a:rPr lang="ru-RU" dirty="0" smtClean="0"/>
              <a:t> </a:t>
            </a:r>
            <a:r>
              <a:rPr lang="ru-RU" dirty="0" err="1" smtClean="0"/>
              <a:t>екологія</a:t>
            </a:r>
            <a:r>
              <a:rPr lang="ru-RU" dirty="0" smtClean="0"/>
              <a:t>;</a:t>
            </a:r>
          </a:p>
          <a:p>
            <a:pPr lvl="0"/>
            <a:r>
              <a:rPr lang="ru-RU" dirty="0" err="1" smtClean="0"/>
              <a:t>урбоекологія</a:t>
            </a:r>
            <a:r>
              <a:rPr lang="ru-RU" dirty="0" smtClean="0"/>
              <a:t>;</a:t>
            </a:r>
          </a:p>
          <a:p>
            <a:pPr lvl="0"/>
            <a:r>
              <a:rPr lang="ru-RU" dirty="0" err="1" smtClean="0"/>
              <a:t>ландшафтна</a:t>
            </a:r>
            <a:r>
              <a:rPr lang="ru-RU" dirty="0" smtClean="0"/>
              <a:t> </a:t>
            </a:r>
            <a:r>
              <a:rPr lang="ru-RU" dirty="0" err="1" smtClean="0"/>
              <a:t>екологія</a:t>
            </a:r>
            <a:r>
              <a:rPr lang="ru-RU" dirty="0" smtClean="0"/>
              <a:t>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2636912"/>
            <a:ext cx="7498080" cy="1143000"/>
          </a:xfrm>
        </p:spPr>
        <p:txBody>
          <a:bodyPr>
            <a:noAutofit/>
          </a:bodyPr>
          <a:lstStyle/>
          <a:p>
            <a:r>
              <a:rPr lang="uk-UA" sz="7200" dirty="0" smtClean="0"/>
              <a:t>Дякую за увагу!</a:t>
            </a:r>
            <a:endParaRPr lang="ru-RU" sz="7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71600" y="836712"/>
            <a:ext cx="5184576" cy="6480719"/>
          </a:xfrm>
        </p:spPr>
        <p:txBody>
          <a:bodyPr>
            <a:normAutofit/>
          </a:bodyPr>
          <a:lstStyle/>
          <a:p>
            <a:r>
              <a:rPr lang="ru-RU" sz="39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Екологія</a:t>
            </a:r>
            <a:r>
              <a:rPr lang="ru-RU" dirty="0" smtClean="0"/>
              <a:t> (</a:t>
            </a:r>
            <a:r>
              <a:rPr lang="ru-RU" dirty="0" err="1" smtClean="0"/>
              <a:t>грец</a:t>
            </a:r>
            <a:r>
              <a:rPr lang="ru-RU" dirty="0" smtClean="0"/>
              <a:t>. «</a:t>
            </a:r>
            <a:r>
              <a:rPr lang="ru-RU" dirty="0" err="1" smtClean="0"/>
              <a:t>еко</a:t>
            </a:r>
            <a:r>
              <a:rPr lang="ru-RU" dirty="0" smtClean="0"/>
              <a:t>» - </a:t>
            </a:r>
            <a:r>
              <a:rPr lang="ru-RU" dirty="0" err="1" smtClean="0"/>
              <a:t>дім</a:t>
            </a:r>
            <a:r>
              <a:rPr lang="ru-RU" dirty="0" smtClean="0"/>
              <a:t>, «логос» - наука) - </a:t>
            </a:r>
            <a:r>
              <a:rPr lang="ru-RU" dirty="0" err="1" smtClean="0"/>
              <a:t>наука</a:t>
            </a:r>
            <a:r>
              <a:rPr lang="ru-RU" dirty="0" smtClean="0"/>
              <a:t> про </a:t>
            </a:r>
            <a:r>
              <a:rPr lang="ru-RU" dirty="0" err="1" smtClean="0"/>
              <a:t>дім</a:t>
            </a:r>
            <a:r>
              <a:rPr lang="ru-RU" dirty="0" smtClean="0"/>
              <a:t>, </a:t>
            </a:r>
            <a:r>
              <a:rPr lang="ru-RU" dirty="0" err="1" smtClean="0"/>
              <a:t>місце</a:t>
            </a:r>
            <a:r>
              <a:rPr lang="ru-RU" dirty="0" smtClean="0"/>
              <a:t> </a:t>
            </a:r>
            <a:r>
              <a:rPr lang="ru-RU" dirty="0" err="1" smtClean="0"/>
              <a:t>проживання</a:t>
            </a:r>
            <a:r>
              <a:rPr lang="ru-RU" dirty="0" smtClean="0"/>
              <a:t>, </a:t>
            </a:r>
            <a:r>
              <a:rPr lang="ru-RU" dirty="0" err="1" smtClean="0"/>
              <a:t>середовище</a:t>
            </a:r>
            <a:r>
              <a:rPr lang="ru-RU" dirty="0" smtClean="0"/>
              <a:t> </a:t>
            </a:r>
            <a:r>
              <a:rPr lang="ru-RU" dirty="0" err="1" smtClean="0"/>
              <a:t>життєдіяльності</a:t>
            </a:r>
            <a:r>
              <a:rPr lang="ru-RU" dirty="0" smtClean="0"/>
              <a:t>. Перше </a:t>
            </a:r>
            <a:r>
              <a:rPr lang="ru-RU" dirty="0" err="1" smtClean="0"/>
              <a:t>визначення</a:t>
            </a:r>
            <a:r>
              <a:rPr lang="ru-RU" dirty="0" smtClean="0"/>
              <a:t> </a:t>
            </a:r>
            <a:r>
              <a:rPr lang="ru-RU" dirty="0" err="1" smtClean="0"/>
              <a:t>екології</a:t>
            </a:r>
            <a:r>
              <a:rPr lang="ru-RU" dirty="0" smtClean="0"/>
              <a:t> як науки дав </a:t>
            </a:r>
            <a:r>
              <a:rPr lang="ru-RU" dirty="0" err="1" smtClean="0"/>
              <a:t>відомий</a:t>
            </a:r>
            <a:r>
              <a:rPr lang="ru-RU" dirty="0" smtClean="0"/>
              <a:t> </a:t>
            </a:r>
            <a:r>
              <a:rPr lang="ru-RU" dirty="0" err="1" smtClean="0"/>
              <a:t>німецький</a:t>
            </a:r>
            <a:r>
              <a:rPr lang="ru-RU" dirty="0" smtClean="0"/>
              <a:t> </a:t>
            </a:r>
            <a:r>
              <a:rPr lang="ru-RU" dirty="0" err="1" smtClean="0"/>
              <a:t>біолог</a:t>
            </a:r>
            <a:r>
              <a:rPr lang="ru-RU" dirty="0" smtClean="0"/>
              <a:t>, </a:t>
            </a:r>
            <a:r>
              <a:rPr lang="ru-RU" dirty="0" err="1" smtClean="0"/>
              <a:t>природознавець</a:t>
            </a:r>
            <a:r>
              <a:rPr lang="ru-RU" dirty="0" smtClean="0"/>
              <a:t> </a:t>
            </a:r>
            <a:r>
              <a:rPr lang="ru-RU" dirty="0" err="1" smtClean="0"/>
              <a:t>Ернст</a:t>
            </a:r>
            <a:r>
              <a:rPr lang="ru-RU" dirty="0" smtClean="0"/>
              <a:t> Геккель у 1866 р. </a:t>
            </a:r>
            <a:endParaRPr lang="ru-RU" dirty="0"/>
          </a:p>
        </p:txBody>
      </p:sp>
      <p:pic>
        <p:nvPicPr>
          <p:cNvPr id="4" name="Рисунок 3" descr="http://www.subject.com.ua/textbook/ecology/11klas/11klas.files/image006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84168" y="980728"/>
            <a:ext cx="2739117" cy="4573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87624" y="548680"/>
            <a:ext cx="7498080" cy="5976664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Знаменною </a:t>
            </a:r>
            <a:r>
              <a:rPr lang="ru-RU" dirty="0" err="1" smtClean="0"/>
              <a:t>подією</a:t>
            </a:r>
            <a:r>
              <a:rPr lang="ru-RU" dirty="0" smtClean="0"/>
              <a:t> в </a:t>
            </a:r>
            <a:r>
              <a:rPr lang="ru-RU" dirty="0" err="1" smtClean="0"/>
              <a:t>розвитку</a:t>
            </a:r>
            <a:r>
              <a:rPr lang="ru-RU" dirty="0" smtClean="0"/>
              <a:t> </a:t>
            </a:r>
            <a:r>
              <a:rPr lang="ru-RU" dirty="0" err="1" smtClean="0"/>
              <a:t>сучасної</a:t>
            </a:r>
            <a:r>
              <a:rPr lang="ru-RU" dirty="0" smtClean="0"/>
              <a:t> </a:t>
            </a:r>
            <a:r>
              <a:rPr lang="ru-RU" dirty="0" err="1" smtClean="0"/>
              <a:t>екології</a:t>
            </a:r>
            <a:r>
              <a:rPr lang="ru-RU" dirty="0" smtClean="0"/>
              <a:t> стала </a:t>
            </a:r>
            <a:r>
              <a:rPr lang="ru-RU" sz="42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Міжнародна</a:t>
            </a:r>
            <a:r>
              <a:rPr lang="ru-RU" sz="4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42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конференція</a:t>
            </a:r>
            <a:r>
              <a:rPr lang="ru-RU" sz="4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ООН </a:t>
            </a:r>
            <a:r>
              <a:rPr lang="ru-RU" sz="42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з</a:t>
            </a:r>
            <a:r>
              <a:rPr lang="ru-RU" sz="4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42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навколишнього</a:t>
            </a:r>
            <a:r>
              <a:rPr lang="ru-RU" sz="4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42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середовища</a:t>
            </a:r>
            <a:r>
              <a:rPr lang="ru-RU" sz="4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розвитку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відбулася</a:t>
            </a:r>
            <a:r>
              <a:rPr lang="ru-RU" dirty="0" smtClean="0"/>
              <a:t> в </a:t>
            </a:r>
            <a:r>
              <a:rPr lang="ru-RU" dirty="0" err="1" smtClean="0"/>
              <a:t>Ріо-де-Жанейро</a:t>
            </a:r>
            <a:r>
              <a:rPr lang="ru-RU" dirty="0" smtClean="0"/>
              <a:t> (1992). </a:t>
            </a:r>
            <a:r>
              <a:rPr lang="ru-RU" dirty="0" err="1" smtClean="0"/>
              <a:t>Резолюцією</a:t>
            </a:r>
            <a:r>
              <a:rPr lang="ru-RU" dirty="0" smtClean="0"/>
              <a:t> </a:t>
            </a:r>
            <a:r>
              <a:rPr lang="ru-RU" dirty="0" err="1" smtClean="0"/>
              <a:t>конференції</a:t>
            </a:r>
            <a:r>
              <a:rPr lang="ru-RU" dirty="0" smtClean="0"/>
              <a:t> </a:t>
            </a:r>
            <a:r>
              <a:rPr lang="ru-RU" dirty="0" err="1" smtClean="0"/>
              <a:t>проголошено</a:t>
            </a:r>
            <a:r>
              <a:rPr lang="ru-RU" dirty="0" smtClean="0"/>
              <a:t> </a:t>
            </a:r>
            <a:r>
              <a:rPr lang="ru-RU" dirty="0" err="1" smtClean="0"/>
              <a:t>міжнародні</a:t>
            </a:r>
            <a:r>
              <a:rPr lang="ru-RU" dirty="0" smtClean="0"/>
              <a:t> </a:t>
            </a:r>
            <a:r>
              <a:rPr lang="ru-RU" dirty="0" err="1" smtClean="0"/>
              <a:t>принципи</a:t>
            </a:r>
            <a:r>
              <a:rPr lang="ru-RU" dirty="0" smtClean="0"/>
              <a:t> </a:t>
            </a:r>
            <a:r>
              <a:rPr lang="ru-RU" dirty="0" err="1" smtClean="0"/>
              <a:t>екорозвитку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стали фундаментальною основою </a:t>
            </a:r>
            <a:r>
              <a:rPr lang="ru-RU" dirty="0" err="1" smtClean="0"/>
              <a:t>міжнародної</a:t>
            </a:r>
            <a:r>
              <a:rPr lang="ru-RU" dirty="0" smtClean="0"/>
              <a:t> </a:t>
            </a:r>
            <a:r>
              <a:rPr lang="ru-RU" dirty="0" err="1" smtClean="0"/>
              <a:t>стратегії</a:t>
            </a:r>
            <a:r>
              <a:rPr lang="ru-RU" dirty="0" smtClean="0"/>
              <a:t> </a:t>
            </a:r>
            <a:r>
              <a:rPr lang="ru-RU" dirty="0" err="1" smtClean="0"/>
              <a:t>сталого</a:t>
            </a:r>
            <a:r>
              <a:rPr lang="ru-RU" dirty="0" smtClean="0"/>
              <a:t> (</a:t>
            </a:r>
            <a:r>
              <a:rPr lang="ru-RU" dirty="0" err="1" smtClean="0"/>
              <a:t>узгодженого</a:t>
            </a:r>
            <a:r>
              <a:rPr lang="ru-RU" dirty="0" smtClean="0"/>
              <a:t>, </a:t>
            </a:r>
            <a:r>
              <a:rPr lang="ru-RU" dirty="0" err="1" smtClean="0"/>
              <a:t>збалансованого</a:t>
            </a:r>
            <a:r>
              <a:rPr lang="ru-RU" dirty="0" smtClean="0"/>
              <a:t>, </a:t>
            </a:r>
            <a:r>
              <a:rPr lang="ru-RU" dirty="0" err="1" smtClean="0"/>
              <a:t>виваженого</a:t>
            </a:r>
            <a:r>
              <a:rPr lang="ru-RU" dirty="0" smtClean="0"/>
              <a:t>) </a:t>
            </a:r>
            <a:r>
              <a:rPr lang="ru-RU" dirty="0" err="1" smtClean="0"/>
              <a:t>розвитку</a:t>
            </a:r>
            <a:r>
              <a:rPr lang="ru-RU" dirty="0" smtClean="0"/>
              <a:t>.</a:t>
            </a:r>
            <a:r>
              <a:rPr lang="ru-RU" dirty="0" smtClean="0"/>
              <a:t> </a:t>
            </a:r>
            <a:r>
              <a:rPr lang="ru-RU" dirty="0" err="1" smtClean="0"/>
              <a:t>Сутність</a:t>
            </a:r>
            <a:r>
              <a:rPr lang="ru-RU" dirty="0" smtClean="0"/>
              <a:t> такого </a:t>
            </a:r>
            <a:r>
              <a:rPr lang="ru-RU" dirty="0" err="1" smtClean="0"/>
              <a:t>розвитку</a:t>
            </a:r>
            <a:r>
              <a:rPr lang="ru-RU" dirty="0" smtClean="0"/>
              <a:t> </a:t>
            </a:r>
            <a:r>
              <a:rPr lang="ru-RU" dirty="0" err="1" smtClean="0"/>
              <a:t>полягає</a:t>
            </a:r>
            <a:r>
              <a:rPr lang="ru-RU" dirty="0" smtClean="0"/>
              <a:t> у </a:t>
            </a:r>
            <a:r>
              <a:rPr lang="ru-RU" dirty="0" err="1" smtClean="0"/>
              <a:t>гармонійних</a:t>
            </a:r>
            <a:r>
              <a:rPr lang="ru-RU" dirty="0" smtClean="0"/>
              <a:t> </a:t>
            </a:r>
            <a:r>
              <a:rPr lang="ru-RU" dirty="0" err="1" smtClean="0"/>
              <a:t>взаємостосунках</a:t>
            </a:r>
            <a:r>
              <a:rPr lang="ru-RU" dirty="0" smtClean="0"/>
              <a:t> </a:t>
            </a:r>
            <a:r>
              <a:rPr lang="ru-RU" dirty="0" err="1" smtClean="0"/>
              <a:t>суспільства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природи</a:t>
            </a:r>
            <a:r>
              <a:rPr lang="ru-RU" dirty="0" smtClean="0"/>
              <a:t>, </a:t>
            </a:r>
            <a:r>
              <a:rPr lang="ru-RU" dirty="0" err="1" smtClean="0"/>
              <a:t>побудованих</a:t>
            </a:r>
            <a:r>
              <a:rPr lang="ru-RU" dirty="0" smtClean="0"/>
              <a:t> на принципах </a:t>
            </a:r>
            <a:r>
              <a:rPr lang="ru-RU" dirty="0" err="1" smtClean="0"/>
              <a:t>невиснажливості</a:t>
            </a:r>
            <a:r>
              <a:rPr lang="ru-RU" dirty="0" smtClean="0"/>
              <a:t>, </a:t>
            </a:r>
            <a:r>
              <a:rPr lang="ru-RU" dirty="0" err="1" smtClean="0"/>
              <a:t>відповідальності</a:t>
            </a:r>
            <a:r>
              <a:rPr lang="ru-RU" dirty="0" smtClean="0"/>
              <a:t>, </a:t>
            </a:r>
            <a:r>
              <a:rPr lang="ru-RU" dirty="0" err="1" smtClean="0"/>
              <a:t>взаємодопомоги</a:t>
            </a:r>
            <a:r>
              <a:rPr lang="ru-RU" dirty="0" smtClean="0"/>
              <a:t>.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досліджує</a:t>
            </a:r>
            <a:r>
              <a:rPr lang="ru-RU" dirty="0" smtClean="0"/>
              <a:t> </a:t>
            </a:r>
            <a:r>
              <a:rPr lang="ru-RU" dirty="0" err="1" smtClean="0"/>
              <a:t>екологія</a:t>
            </a:r>
            <a:r>
              <a:rPr lang="ru-RU" dirty="0" smtClean="0"/>
              <a:t>?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err="1" smtClean="0"/>
              <a:t>Сучасна</a:t>
            </a:r>
            <a:r>
              <a:rPr lang="ru-RU" dirty="0" smtClean="0"/>
              <a:t> </a:t>
            </a:r>
            <a:r>
              <a:rPr lang="ru-RU" dirty="0" err="1" smtClean="0"/>
              <a:t>екологія</a:t>
            </a:r>
            <a:r>
              <a:rPr lang="ru-RU" dirty="0" smtClean="0"/>
              <a:t> </a:t>
            </a:r>
            <a:r>
              <a:rPr lang="ru-RU" dirty="0" err="1" smtClean="0"/>
              <a:t>досліджує</a:t>
            </a:r>
            <a:r>
              <a:rPr lang="ru-RU" dirty="0" smtClean="0"/>
              <a:t> </a:t>
            </a:r>
            <a:r>
              <a:rPr lang="ru-RU" dirty="0" err="1" smtClean="0"/>
              <a:t>середовище</a:t>
            </a:r>
            <a:r>
              <a:rPr lang="ru-RU" dirty="0" smtClean="0"/>
              <a:t> </a:t>
            </a:r>
            <a:r>
              <a:rPr lang="ru-RU" dirty="0" err="1" smtClean="0"/>
              <a:t>нашого</a:t>
            </a:r>
            <a:r>
              <a:rPr lang="ru-RU" dirty="0" smtClean="0"/>
              <a:t> </a:t>
            </a:r>
            <a:r>
              <a:rPr lang="ru-RU" dirty="0" err="1" smtClean="0"/>
              <a:t>проживання</a:t>
            </a:r>
            <a:r>
              <a:rPr lang="ru-RU" dirty="0" smtClean="0"/>
              <a:t>, </a:t>
            </a:r>
            <a:r>
              <a:rPr lang="ru-RU" dirty="0" err="1" smtClean="0"/>
              <a:t>його</a:t>
            </a:r>
            <a:r>
              <a:rPr lang="ru-RU" dirty="0" smtClean="0"/>
              <a:t> структуру, </a:t>
            </a:r>
            <a:r>
              <a:rPr lang="ru-RU" dirty="0" err="1" smtClean="0"/>
              <a:t>вплив</a:t>
            </a:r>
            <a:r>
              <a:rPr lang="ru-RU" dirty="0" smtClean="0"/>
              <a:t> </a:t>
            </a:r>
            <a:r>
              <a:rPr lang="ru-RU" dirty="0" err="1" smtClean="0"/>
              <a:t>компонентів</a:t>
            </a:r>
            <a:r>
              <a:rPr lang="ru-RU" dirty="0" smtClean="0"/>
              <a:t> на </a:t>
            </a:r>
            <a:r>
              <a:rPr lang="ru-RU" dirty="0" err="1" smtClean="0"/>
              <a:t>умови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 та </a:t>
            </a:r>
            <a:r>
              <a:rPr lang="ru-RU" dirty="0" err="1" smtClean="0"/>
              <a:t>розвиток</a:t>
            </a:r>
            <a:r>
              <a:rPr lang="ru-RU" dirty="0" smtClean="0"/>
              <a:t> </a:t>
            </a:r>
            <a:r>
              <a:rPr lang="ru-RU" dirty="0" err="1" smtClean="0"/>
              <a:t>різнорангових</a:t>
            </a:r>
            <a:r>
              <a:rPr lang="ru-RU" dirty="0" smtClean="0"/>
              <a:t> </a:t>
            </a:r>
            <a:r>
              <a:rPr lang="ru-RU" dirty="0" err="1" smtClean="0"/>
              <a:t>екосистем</a:t>
            </a:r>
            <a:r>
              <a:rPr lang="ru-RU" dirty="0" smtClean="0"/>
              <a:t>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75656" y="260648"/>
            <a:ext cx="7498080" cy="2880320"/>
          </a:xfrm>
        </p:spPr>
        <p:txBody>
          <a:bodyPr/>
          <a:lstStyle/>
          <a:p>
            <a:r>
              <a:rPr lang="ru-RU" sz="39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Навколишнє</a:t>
            </a:r>
            <a:r>
              <a:rPr lang="ru-RU" sz="39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39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середовище</a:t>
            </a:r>
            <a:r>
              <a:rPr lang="ru-RU" sz="39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поєднанням</a:t>
            </a:r>
            <a:r>
              <a:rPr lang="ru-RU" dirty="0" smtClean="0"/>
              <a:t> </a:t>
            </a:r>
            <a:r>
              <a:rPr lang="ru-RU" dirty="0" err="1" smtClean="0"/>
              <a:t>абіотичного</a:t>
            </a:r>
            <a:r>
              <a:rPr lang="ru-RU" dirty="0" smtClean="0"/>
              <a:t>, </a:t>
            </a:r>
            <a:r>
              <a:rPr lang="ru-RU" dirty="0" err="1" smtClean="0"/>
              <a:t>біотичного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соціального</a:t>
            </a:r>
            <a:r>
              <a:rPr lang="ru-RU" dirty="0" smtClean="0"/>
              <a:t> </a:t>
            </a:r>
            <a:r>
              <a:rPr lang="ru-RU" dirty="0" err="1" smtClean="0"/>
              <a:t>середовищ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сукупно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безпосередньо</a:t>
            </a:r>
            <a:r>
              <a:rPr lang="ru-RU" dirty="0" smtClean="0"/>
              <a:t> </a:t>
            </a:r>
            <a:r>
              <a:rPr lang="ru-RU" dirty="0" err="1" smtClean="0"/>
              <a:t>впливають</a:t>
            </a:r>
            <a:r>
              <a:rPr lang="ru-RU" dirty="0" smtClean="0"/>
              <a:t> на людей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їхнє</a:t>
            </a:r>
            <a:r>
              <a:rPr lang="ru-RU" dirty="0" smtClean="0"/>
              <a:t> </a:t>
            </a:r>
            <a:r>
              <a:rPr lang="ru-RU" dirty="0" err="1" smtClean="0"/>
              <a:t>господарство</a:t>
            </a:r>
            <a:endParaRPr lang="ru-RU" dirty="0" smtClean="0"/>
          </a:p>
          <a:p>
            <a:endParaRPr lang="ru-RU" dirty="0"/>
          </a:p>
        </p:txBody>
      </p:sp>
      <p:pic>
        <p:nvPicPr>
          <p:cNvPr id="4" name="Рисунок 3" descr="http://www.subject.com.ua/textbook/ecology/11klas/11klas.files/image007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59832" y="3140968"/>
            <a:ext cx="3672408" cy="32663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570186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Структура науки про </a:t>
            </a:r>
            <a:r>
              <a:rPr lang="ru-RU" b="1" dirty="0" err="1" smtClean="0"/>
              <a:t>довкілля</a:t>
            </a:r>
            <a:r>
              <a:rPr lang="ru-RU" b="1" dirty="0" smtClean="0"/>
              <a:t>, </a:t>
            </a:r>
            <a:r>
              <a:rPr lang="ru-RU" b="1" dirty="0" err="1" smtClean="0"/>
              <a:t>місце</a:t>
            </a:r>
            <a:r>
              <a:rPr lang="ru-RU" b="1" dirty="0" smtClean="0"/>
              <a:t> </a:t>
            </a:r>
            <a:r>
              <a:rPr lang="ru-RU" b="1" dirty="0" err="1" smtClean="0"/>
              <a:t>екології</a:t>
            </a:r>
            <a:r>
              <a:rPr lang="ru-RU" b="1" dirty="0" smtClean="0"/>
              <a:t> в </a:t>
            </a:r>
            <a:r>
              <a:rPr lang="ru-RU" b="1" dirty="0" err="1" smtClean="0"/>
              <a:t>системі</a:t>
            </a:r>
            <a:r>
              <a:rPr lang="ru-RU" b="1" dirty="0" smtClean="0"/>
              <a:t> наук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005536"/>
          </a:xfrm>
        </p:spPr>
        <p:txBody>
          <a:bodyPr>
            <a:normAutofit/>
          </a:bodyPr>
          <a:lstStyle/>
          <a:p>
            <a:r>
              <a:rPr lang="ru-RU" dirty="0" err="1" smtClean="0"/>
              <a:t>Оскільки</a:t>
            </a:r>
            <a:r>
              <a:rPr lang="ru-RU" dirty="0" smtClean="0"/>
              <a:t> </a:t>
            </a:r>
            <a:r>
              <a:rPr lang="ru-RU" dirty="0" err="1" smtClean="0"/>
              <a:t>екологія</a:t>
            </a:r>
            <a:r>
              <a:rPr lang="ru-RU" dirty="0" smtClean="0"/>
              <a:t> </a:t>
            </a:r>
            <a:r>
              <a:rPr lang="ru-RU" dirty="0" err="1" smtClean="0"/>
              <a:t>сформувалася</a:t>
            </a:r>
            <a:r>
              <a:rPr lang="ru-RU" dirty="0" smtClean="0"/>
              <a:t> в </a:t>
            </a:r>
            <a:r>
              <a:rPr lang="ru-RU" dirty="0" err="1" smtClean="0"/>
              <a:t>принципово</a:t>
            </a:r>
            <a:r>
              <a:rPr lang="ru-RU" dirty="0" smtClean="0"/>
              <a:t> </a:t>
            </a:r>
            <a:r>
              <a:rPr lang="ru-RU" dirty="0" err="1" smtClean="0"/>
              <a:t>нову</a:t>
            </a:r>
            <a:r>
              <a:rPr lang="ru-RU" dirty="0" smtClean="0"/>
              <a:t> </a:t>
            </a:r>
            <a:r>
              <a:rPr lang="ru-RU" dirty="0" err="1" smtClean="0"/>
              <a:t>інтегровану</a:t>
            </a:r>
            <a:r>
              <a:rPr lang="ru-RU" dirty="0" smtClean="0"/>
              <a:t> </a:t>
            </a:r>
            <a:r>
              <a:rPr lang="ru-RU" dirty="0" err="1" smtClean="0"/>
              <a:t>дисципліну</a:t>
            </a:r>
            <a:r>
              <a:rPr lang="ru-RU" dirty="0" smtClean="0"/>
              <a:t>, то не дивно,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існує</a:t>
            </a:r>
            <a:r>
              <a:rPr lang="ru-RU" dirty="0" smtClean="0"/>
              <a:t> </a:t>
            </a:r>
            <a:r>
              <a:rPr lang="ru-RU" dirty="0" err="1" smtClean="0"/>
              <a:t>кілька</a:t>
            </a:r>
            <a:r>
              <a:rPr lang="ru-RU" dirty="0" smtClean="0"/>
              <a:t> </a:t>
            </a:r>
            <a:r>
              <a:rPr lang="ru-RU" dirty="0" err="1" smtClean="0"/>
              <a:t>класифікацій</a:t>
            </a:r>
            <a:r>
              <a:rPr lang="ru-RU" dirty="0" smtClean="0"/>
              <a:t> </a:t>
            </a:r>
            <a:r>
              <a:rPr lang="ru-RU" dirty="0" err="1" smtClean="0"/>
              <a:t>основних</a:t>
            </a:r>
            <a:r>
              <a:rPr lang="ru-RU" dirty="0" smtClean="0"/>
              <a:t> </a:t>
            </a:r>
            <a:r>
              <a:rPr lang="ru-RU" dirty="0" err="1" smtClean="0"/>
              <a:t>складових</a:t>
            </a:r>
            <a:r>
              <a:rPr lang="ru-RU" dirty="0" smtClean="0"/>
              <a:t> </a:t>
            </a:r>
            <a:r>
              <a:rPr lang="ru-RU" dirty="0" err="1" smtClean="0"/>
              <a:t>частин</a:t>
            </a:r>
            <a:r>
              <a:rPr lang="ru-RU" dirty="0" smtClean="0"/>
              <a:t> </a:t>
            </a:r>
            <a:r>
              <a:rPr lang="ru-RU" dirty="0" err="1" smtClean="0"/>
              <a:t>екології</a:t>
            </a:r>
            <a:r>
              <a:rPr lang="ru-RU" dirty="0" smtClean="0"/>
              <a:t>. </a:t>
            </a:r>
            <a:r>
              <a:rPr lang="ru-RU" dirty="0" err="1" smtClean="0"/>
              <a:t>Одні</a:t>
            </a:r>
            <a:r>
              <a:rPr lang="ru-RU" dirty="0" smtClean="0"/>
              <a:t> </a:t>
            </a:r>
            <a:r>
              <a:rPr lang="ru-RU" dirty="0" err="1" smtClean="0"/>
              <a:t>автори</a:t>
            </a:r>
            <a:r>
              <a:rPr lang="ru-RU" dirty="0" smtClean="0"/>
              <a:t> </a:t>
            </a:r>
            <a:r>
              <a:rPr lang="ru-RU" dirty="0" err="1" smtClean="0"/>
              <a:t>приділяють</a:t>
            </a:r>
            <a:r>
              <a:rPr lang="ru-RU" dirty="0" smtClean="0"/>
              <a:t> </a:t>
            </a:r>
            <a:r>
              <a:rPr lang="ru-RU" dirty="0" err="1" smtClean="0"/>
              <a:t>більше</a:t>
            </a:r>
            <a:r>
              <a:rPr lang="ru-RU" dirty="0" smtClean="0"/>
              <a:t> </a:t>
            </a:r>
            <a:r>
              <a:rPr lang="ru-RU" dirty="0" err="1" smtClean="0"/>
              <a:t>уваги</a:t>
            </a:r>
            <a:r>
              <a:rPr lang="ru-RU" dirty="0" smtClean="0"/>
              <a:t> </a:t>
            </a:r>
            <a:r>
              <a:rPr lang="ru-RU" dirty="0" err="1" smtClean="0"/>
              <a:t>загально-філософським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культурним</a:t>
            </a:r>
            <a:r>
              <a:rPr lang="ru-RU" dirty="0" smtClean="0"/>
              <a:t> аспектам, </a:t>
            </a:r>
            <a:r>
              <a:rPr lang="ru-RU" dirty="0" err="1" smtClean="0"/>
              <a:t>другі</a:t>
            </a:r>
            <a:r>
              <a:rPr lang="ru-RU" dirty="0" smtClean="0"/>
              <a:t> - </a:t>
            </a:r>
            <a:r>
              <a:rPr lang="ru-RU" dirty="0" err="1" smtClean="0"/>
              <a:t>соціальним</a:t>
            </a:r>
            <a:r>
              <a:rPr lang="ru-RU" dirty="0" smtClean="0"/>
              <a:t>, </a:t>
            </a:r>
            <a:r>
              <a:rPr lang="ru-RU" dirty="0" err="1" smtClean="0"/>
              <a:t>треті</a:t>
            </a:r>
            <a:r>
              <a:rPr lang="ru-RU" dirty="0" smtClean="0"/>
              <a:t> - </a:t>
            </a:r>
            <a:r>
              <a:rPr lang="ru-RU" dirty="0" err="1" smtClean="0"/>
              <a:t>еколого-економічним</a:t>
            </a:r>
            <a:r>
              <a:rPr lang="ru-RU" dirty="0" smtClean="0"/>
              <a:t>, </a:t>
            </a:r>
            <a:r>
              <a:rPr lang="ru-RU" dirty="0" err="1" smtClean="0"/>
              <a:t>четверті</a:t>
            </a:r>
            <a:r>
              <a:rPr lang="ru-RU" dirty="0" smtClean="0"/>
              <a:t> - </a:t>
            </a:r>
            <a:r>
              <a:rPr lang="ru-RU" dirty="0" err="1" smtClean="0"/>
              <a:t>біоекологічній</a:t>
            </a:r>
            <a:r>
              <a:rPr lang="ru-RU" dirty="0" smtClean="0"/>
              <a:t> </a:t>
            </a:r>
            <a:r>
              <a:rPr lang="ru-RU" dirty="0" err="1" smtClean="0"/>
              <a:t>деталізації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03648" y="188640"/>
            <a:ext cx="7498080" cy="6480720"/>
          </a:xfrm>
        </p:spPr>
        <p:txBody>
          <a:bodyPr>
            <a:normAutofit/>
          </a:bodyPr>
          <a:lstStyle/>
          <a:p>
            <a:pPr lvl="0"/>
            <a:r>
              <a:rPr lang="ru-RU" dirty="0" err="1" smtClean="0"/>
              <a:t>Сучасна</a:t>
            </a:r>
            <a:r>
              <a:rPr lang="ru-RU" dirty="0" smtClean="0"/>
              <a:t> </a:t>
            </a:r>
            <a:r>
              <a:rPr lang="ru-RU" dirty="0" err="1" smtClean="0"/>
              <a:t>екологія</a:t>
            </a:r>
            <a:r>
              <a:rPr lang="ru-RU" dirty="0" smtClean="0"/>
              <a:t>, по </a:t>
            </a:r>
            <a:r>
              <a:rPr lang="ru-RU" dirty="0" err="1" smtClean="0"/>
              <a:t>суті</a:t>
            </a:r>
            <a:r>
              <a:rPr lang="ru-RU" dirty="0" smtClean="0"/>
              <a:t>, </a:t>
            </a:r>
            <a:r>
              <a:rPr lang="ru-RU" dirty="0" err="1" smtClean="0"/>
              <a:t>розчленована</a:t>
            </a:r>
            <a:r>
              <a:rPr lang="ru-RU" dirty="0" smtClean="0"/>
              <a:t> на </a:t>
            </a:r>
            <a:r>
              <a:rPr lang="ru-RU" dirty="0" err="1" smtClean="0"/>
              <a:t>чотири</a:t>
            </a:r>
            <a:r>
              <a:rPr lang="ru-RU" dirty="0" smtClean="0"/>
              <a:t> </a:t>
            </a:r>
            <a:r>
              <a:rPr lang="ru-RU" dirty="0" err="1" smtClean="0"/>
              <a:t>взаємопов’язаних</a:t>
            </a:r>
            <a:r>
              <a:rPr lang="ru-RU" dirty="0" smtClean="0"/>
              <a:t>, </a:t>
            </a:r>
            <a:r>
              <a:rPr lang="ru-RU" dirty="0" err="1" smtClean="0"/>
              <a:t>але</a:t>
            </a:r>
            <a:r>
              <a:rPr lang="ru-RU" dirty="0" smtClean="0"/>
              <a:t> до </a:t>
            </a:r>
            <a:r>
              <a:rPr lang="ru-RU" dirty="0" err="1" smtClean="0"/>
              <a:t>певної</a:t>
            </a:r>
            <a:r>
              <a:rPr lang="ru-RU" dirty="0" smtClean="0"/>
              <a:t> </a:t>
            </a:r>
            <a:r>
              <a:rPr lang="ru-RU" dirty="0" err="1" smtClean="0"/>
              <a:t>міри</a:t>
            </a:r>
            <a:r>
              <a:rPr lang="ru-RU" dirty="0" smtClean="0"/>
              <a:t> </a:t>
            </a:r>
            <a:r>
              <a:rPr lang="ru-RU" dirty="0" err="1" smtClean="0"/>
              <a:t>самостійних</a:t>
            </a:r>
            <a:r>
              <a:rPr lang="ru-RU" dirty="0" smtClean="0"/>
              <a:t>, </a:t>
            </a:r>
            <a:r>
              <a:rPr lang="ru-RU" dirty="0" err="1" smtClean="0"/>
              <a:t>розділи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логічно</a:t>
            </a:r>
            <a:r>
              <a:rPr lang="ru-RU" dirty="0" smtClean="0"/>
              <a:t> </a:t>
            </a:r>
            <a:r>
              <a:rPr lang="ru-RU" dirty="0" err="1" smtClean="0"/>
              <a:t>виходять</a:t>
            </a:r>
            <a:r>
              <a:rPr lang="ru-RU" dirty="0" smtClean="0"/>
              <a:t> один </a:t>
            </a:r>
            <a:r>
              <a:rPr lang="ru-RU" dirty="0" err="1" smtClean="0"/>
              <a:t>з</a:t>
            </a:r>
            <a:r>
              <a:rPr lang="ru-RU" dirty="0" smtClean="0"/>
              <a:t> одного,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поділяють</a:t>
            </a:r>
            <a:r>
              <a:rPr lang="ru-RU" dirty="0" smtClean="0"/>
              <a:t> </a:t>
            </a:r>
            <a:r>
              <a:rPr lang="ru-RU" dirty="0" err="1" smtClean="0"/>
              <a:t>екологію</a:t>
            </a:r>
            <a:r>
              <a:rPr lang="ru-RU" dirty="0" smtClean="0"/>
              <a:t> за </a:t>
            </a:r>
            <a:r>
              <a:rPr lang="ru-RU" dirty="0" err="1" smtClean="0"/>
              <a:t>розмірами</a:t>
            </a:r>
            <a:r>
              <a:rPr lang="ru-RU" dirty="0" smtClean="0"/>
              <a:t> </a:t>
            </a:r>
            <a:r>
              <a:rPr lang="ru-RU" dirty="0" err="1" smtClean="0"/>
              <a:t>об’єктів</a:t>
            </a:r>
            <a:r>
              <a:rPr lang="ru-RU" dirty="0" smtClean="0"/>
              <a:t> </a:t>
            </a:r>
            <a:r>
              <a:rPr lang="ru-RU" dirty="0" err="1" smtClean="0"/>
              <a:t>вивчення</a:t>
            </a:r>
            <a:r>
              <a:rPr lang="ru-RU" dirty="0" smtClean="0"/>
              <a:t>: </a:t>
            </a:r>
          </a:p>
          <a:p>
            <a:pPr lvl="0"/>
            <a:r>
              <a:rPr lang="ru-RU" sz="39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Аутекологія</a:t>
            </a:r>
            <a:endParaRPr lang="ru-RU" sz="39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lvl="0"/>
            <a:r>
              <a:rPr lang="ru-RU" sz="39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Демекологія</a:t>
            </a:r>
            <a:endParaRPr lang="ru-RU" sz="39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lvl="0"/>
            <a:r>
              <a:rPr lang="ru-RU" sz="39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Синекологія</a:t>
            </a:r>
            <a:endParaRPr lang="ru-RU" sz="39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lvl="0"/>
            <a:r>
              <a:rPr lang="ru-RU" sz="39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Біосферологія</a:t>
            </a:r>
            <a:endParaRPr lang="ru-RU" sz="39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908720"/>
            <a:ext cx="749808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К. М. Ситник та М. І. </a:t>
            </a:r>
            <a:r>
              <a:rPr lang="ru-RU" b="1" dirty="0" err="1" smtClean="0"/>
              <a:t>Будико</a:t>
            </a:r>
            <a:r>
              <a:rPr lang="ru-RU" b="1" dirty="0" smtClean="0"/>
              <a:t> </a:t>
            </a:r>
            <a:r>
              <a:rPr lang="ru-RU" b="1" dirty="0" err="1" smtClean="0"/>
              <a:t>розділяють</a:t>
            </a:r>
            <a:r>
              <a:rPr lang="ru-RU" b="1" dirty="0" smtClean="0"/>
              <a:t> </a:t>
            </a:r>
            <a:r>
              <a:rPr lang="ru-RU" b="1" dirty="0" err="1" smtClean="0"/>
              <a:t>екологію</a:t>
            </a:r>
            <a:r>
              <a:rPr lang="ru-RU" b="1" dirty="0" smtClean="0"/>
              <a:t> на три </a:t>
            </a:r>
            <a:r>
              <a:rPr lang="ru-RU" b="1" dirty="0" err="1" smtClean="0"/>
              <a:t>частини</a:t>
            </a:r>
            <a:r>
              <a:rPr lang="ru-RU" b="1" dirty="0" smtClean="0"/>
              <a:t>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03648" y="2420888"/>
            <a:ext cx="7498080" cy="4800600"/>
          </a:xfrm>
        </p:spPr>
        <p:txBody>
          <a:bodyPr>
            <a:normAutofit/>
          </a:bodyPr>
          <a:lstStyle/>
          <a:p>
            <a:pPr lvl="0"/>
            <a:r>
              <a:rPr lang="ru-RU" sz="39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загальна</a:t>
            </a:r>
            <a:r>
              <a:rPr lang="ru-RU" sz="39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39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екологія</a:t>
            </a:r>
            <a:endParaRPr lang="ru-RU" sz="39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lvl="0"/>
            <a:r>
              <a:rPr lang="ru-RU" sz="39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глобальна </a:t>
            </a:r>
            <a:r>
              <a:rPr lang="ru-RU" sz="39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екологія</a:t>
            </a:r>
            <a:endParaRPr lang="ru-RU" sz="39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lvl="0"/>
            <a:r>
              <a:rPr lang="ru-RU" sz="39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прикладна</a:t>
            </a:r>
            <a:r>
              <a:rPr lang="ru-RU" sz="39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39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екологія</a:t>
            </a:r>
            <a:endParaRPr lang="ru-RU" sz="39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836712"/>
            <a:ext cx="749808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Г. </a:t>
            </a:r>
            <a:r>
              <a:rPr lang="ru-RU" dirty="0" err="1" smtClean="0"/>
              <a:t>Білявського</a:t>
            </a:r>
            <a:r>
              <a:rPr lang="ru-RU" dirty="0" smtClean="0"/>
              <a:t> та М. Падуна </a:t>
            </a:r>
            <a:r>
              <a:rPr lang="ru-RU" dirty="0" err="1" smtClean="0"/>
              <a:t>виділяють</a:t>
            </a:r>
            <a:r>
              <a:rPr lang="ru-RU" dirty="0" smtClean="0"/>
              <a:t> </a:t>
            </a:r>
            <a:r>
              <a:rPr lang="ru-RU" dirty="0" smtClean="0"/>
              <a:t>в </a:t>
            </a:r>
            <a:r>
              <a:rPr lang="ru-RU" dirty="0" err="1" smtClean="0"/>
              <a:t>екології</a:t>
            </a:r>
            <a:r>
              <a:rPr lang="ru-RU" dirty="0" smtClean="0"/>
              <a:t> </a:t>
            </a:r>
            <a:r>
              <a:rPr lang="ru-RU" dirty="0" err="1" smtClean="0"/>
              <a:t>п’ять</a:t>
            </a:r>
            <a:r>
              <a:rPr lang="ru-RU" dirty="0" smtClean="0"/>
              <a:t> </a:t>
            </a:r>
            <a:r>
              <a:rPr lang="ru-RU" dirty="0" err="1" smtClean="0"/>
              <a:t>основних</a:t>
            </a:r>
            <a:r>
              <a:rPr lang="ru-RU" dirty="0" smtClean="0"/>
              <a:t> </a:t>
            </a:r>
            <a:r>
              <a:rPr lang="ru-RU" dirty="0" err="1" smtClean="0"/>
              <a:t>блоків</a:t>
            </a:r>
            <a:r>
              <a:rPr lang="ru-RU" dirty="0" smtClean="0"/>
              <a:t>: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03648" y="2057400"/>
            <a:ext cx="7498080" cy="4800600"/>
          </a:xfrm>
        </p:spPr>
        <p:txBody>
          <a:bodyPr/>
          <a:lstStyle/>
          <a:p>
            <a:pPr lvl="0"/>
            <a:r>
              <a:rPr lang="ru-RU" sz="39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біоекологія</a:t>
            </a:r>
            <a:r>
              <a:rPr lang="ru-RU" sz="39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;</a:t>
            </a:r>
          </a:p>
          <a:p>
            <a:pPr lvl="0"/>
            <a:r>
              <a:rPr lang="ru-RU" sz="39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геоекологія</a:t>
            </a:r>
            <a:r>
              <a:rPr lang="ru-RU" sz="39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;</a:t>
            </a:r>
          </a:p>
          <a:p>
            <a:pPr lvl="0"/>
            <a:r>
              <a:rPr lang="ru-RU" sz="39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техноекологія</a:t>
            </a:r>
            <a:r>
              <a:rPr lang="ru-RU" sz="39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;</a:t>
            </a:r>
          </a:p>
          <a:p>
            <a:pPr lvl="0"/>
            <a:r>
              <a:rPr lang="ru-RU" sz="39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соціоекологія</a:t>
            </a:r>
            <a:r>
              <a:rPr lang="ru-RU" sz="39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;</a:t>
            </a:r>
          </a:p>
          <a:p>
            <a:pPr lvl="0"/>
            <a:r>
              <a:rPr lang="ru-RU" sz="39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космічна</a:t>
            </a:r>
            <a:r>
              <a:rPr lang="ru-RU" sz="39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39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екологія</a:t>
            </a:r>
            <a:endParaRPr lang="ru-RU" sz="39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16</TotalTime>
  <Words>386</Words>
  <Application>Microsoft Office PowerPoint</Application>
  <PresentationFormat>Экран (4:3)</PresentationFormat>
  <Paragraphs>46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Солнцестояние</vt:lpstr>
      <vt:lpstr>Екологія-наука про довкілля Структура науки про довкілля, місце екології в системі наук </vt:lpstr>
      <vt:lpstr>Слайд 2</vt:lpstr>
      <vt:lpstr>Слайд 3</vt:lpstr>
      <vt:lpstr>Що досліджує екологія? </vt:lpstr>
      <vt:lpstr>Слайд 5</vt:lpstr>
      <vt:lpstr>Структура науки про довкілля, місце екології в системі наук </vt:lpstr>
      <vt:lpstr>Слайд 7</vt:lpstr>
      <vt:lpstr>К. М. Ситник та М. І. Будико розділяють екологію на три частини: </vt:lpstr>
      <vt:lpstr>Г. Білявського та М. Падуна виділяють в екології п’ять основних блоків: </vt:lpstr>
      <vt:lpstr>Таким чином, схема демонструє лише найголовніші з існуючих напрямків розвитку екології як мета науки </vt:lpstr>
      <vt:lpstr>Місце екології в системі наук </vt:lpstr>
      <vt:lpstr>За відношенням до предмета вивчення біоекологію поділяють на: </vt:lpstr>
      <vt:lpstr>Прикладну екологію за відношенням до предмета вивчення поділяють на: </vt:lpstr>
      <vt:lpstr>Екологія як наука постійно розвивається, з’являються все нові її розділи, найважливішими з яких є: </vt:lpstr>
      <vt:lpstr>Дякую за увагу!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Екологія-наука про довкілля Структура науки про довкілля, місце екології в системі наук </dc:title>
  <dc:creator>Володя</dc:creator>
  <cp:lastModifiedBy>Володя</cp:lastModifiedBy>
  <cp:revision>3</cp:revision>
  <dcterms:created xsi:type="dcterms:W3CDTF">2014-05-07T19:25:03Z</dcterms:created>
  <dcterms:modified xsi:type="dcterms:W3CDTF">2014-05-07T19:51:27Z</dcterms:modified>
</cp:coreProperties>
</file>