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9" r:id="rId3"/>
    <p:sldId id="260" r:id="rId4"/>
    <p:sldId id="261" r:id="rId5"/>
    <p:sldId id="262" r:id="rId6"/>
    <p:sldId id="264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29.09.2013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29.09.2013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29.09.2013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29.09.2013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29.09.2013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29.09.2013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29.09.2013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29.09.2013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29.09.2013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29.09.2013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29.09.2013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29.09.2013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Бутлеров, </a:t>
            </a:r>
            <a:r>
              <a:rPr lang="uk-UA" dirty="0" err="1"/>
              <a:t>Александр</a:t>
            </a:r>
            <a:r>
              <a:rPr lang="uk-UA" dirty="0"/>
              <a:t> Михайлович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502069"/>
            <a:ext cx="5904656" cy="5172447"/>
          </a:xfrm>
        </p:spPr>
      </p:pic>
    </p:spTree>
    <p:extLst>
      <p:ext uri="{BB962C8B-B14F-4D97-AF65-F5344CB8AC3E}">
        <p14:creationId xmlns:p14="http://schemas.microsoft.com/office/powerpoint/2010/main" val="913516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6632"/>
            <a:ext cx="8219256" cy="6741368"/>
          </a:xfrm>
        </p:spPr>
        <p:txBody>
          <a:bodyPr>
            <a:noAutofit/>
          </a:bodyPr>
          <a:lstStyle/>
          <a:p>
            <a:r>
              <a:rPr lang="ru-RU" sz="1400" dirty="0">
                <a:latin typeface="Arial Black" pitchFamily="34" charset="0"/>
              </a:rPr>
              <a:t>Дата рождения:	</a:t>
            </a:r>
          </a:p>
          <a:p>
            <a:r>
              <a:rPr lang="ru-RU" sz="1400" dirty="0"/>
              <a:t>3 сентября (15 сентября) 1828</a:t>
            </a:r>
          </a:p>
          <a:p>
            <a:r>
              <a:rPr lang="ru-RU" sz="1400" dirty="0">
                <a:latin typeface="Arial Black" pitchFamily="34" charset="0"/>
              </a:rPr>
              <a:t>Место рождения:	</a:t>
            </a:r>
          </a:p>
          <a:p>
            <a:r>
              <a:rPr lang="ru-RU" sz="1400" dirty="0"/>
              <a:t>Чистополь,</a:t>
            </a:r>
          </a:p>
          <a:p>
            <a:r>
              <a:rPr lang="ru-RU" sz="1400" dirty="0"/>
              <a:t>Казанская губерния,</a:t>
            </a:r>
          </a:p>
          <a:p>
            <a:r>
              <a:rPr lang="ru-RU" sz="1400" dirty="0"/>
              <a:t>Российская империя</a:t>
            </a:r>
          </a:p>
          <a:p>
            <a:r>
              <a:rPr lang="ru-RU" sz="1400" dirty="0">
                <a:latin typeface="Arial Black" pitchFamily="34" charset="0"/>
              </a:rPr>
              <a:t>Дата смерти:</a:t>
            </a:r>
            <a:r>
              <a:rPr lang="ru-RU" sz="1400" dirty="0"/>
              <a:t>	</a:t>
            </a:r>
          </a:p>
          <a:p>
            <a:r>
              <a:rPr lang="ru-RU" sz="1400" dirty="0"/>
              <a:t>5 (17) августа 1886 (57 лет)</a:t>
            </a:r>
          </a:p>
          <a:p>
            <a:r>
              <a:rPr lang="ru-RU" sz="1400" dirty="0">
                <a:latin typeface="Arial Black" pitchFamily="34" charset="0"/>
              </a:rPr>
              <a:t>Место смерти:	</a:t>
            </a:r>
          </a:p>
          <a:p>
            <a:r>
              <a:rPr lang="ru-RU" sz="1400" dirty="0" err="1"/>
              <a:t>Бутлеровка</a:t>
            </a:r>
            <a:r>
              <a:rPr lang="ru-RU" sz="1400" dirty="0"/>
              <a:t>,</a:t>
            </a:r>
          </a:p>
          <a:p>
            <a:r>
              <a:rPr lang="ru-RU" sz="1400" dirty="0"/>
              <a:t>Казанская губерния,</a:t>
            </a:r>
          </a:p>
          <a:p>
            <a:r>
              <a:rPr lang="ru-RU" sz="1400" dirty="0"/>
              <a:t>Российская империя</a:t>
            </a:r>
          </a:p>
          <a:p>
            <a:r>
              <a:rPr lang="ru-RU" sz="1400" dirty="0">
                <a:latin typeface="Arial Black" pitchFamily="34" charset="0"/>
              </a:rPr>
              <a:t>Страна:</a:t>
            </a:r>
            <a:r>
              <a:rPr lang="ru-RU" sz="1400" dirty="0"/>
              <a:t>	</a:t>
            </a:r>
          </a:p>
          <a:p>
            <a:r>
              <a:rPr lang="ru-RU" sz="1400" dirty="0" smtClean="0"/>
              <a:t>Российская </a:t>
            </a:r>
            <a:r>
              <a:rPr lang="ru-RU" sz="1400" dirty="0"/>
              <a:t>империя</a:t>
            </a:r>
          </a:p>
          <a:p>
            <a:r>
              <a:rPr lang="ru-RU" sz="1400" dirty="0">
                <a:latin typeface="Arial Black" pitchFamily="34" charset="0"/>
              </a:rPr>
              <a:t>Научная сфера:</a:t>
            </a:r>
            <a:r>
              <a:rPr lang="ru-RU" sz="1400" dirty="0"/>
              <a:t>	</a:t>
            </a:r>
          </a:p>
          <a:p>
            <a:r>
              <a:rPr lang="ru-RU" sz="1400" dirty="0"/>
              <a:t>Химия</a:t>
            </a:r>
          </a:p>
          <a:p>
            <a:r>
              <a:rPr lang="ru-RU" sz="1400" dirty="0"/>
              <a:t>Альма-матер:	</a:t>
            </a:r>
          </a:p>
          <a:p>
            <a:r>
              <a:rPr lang="ru-RU" sz="1400" dirty="0"/>
              <a:t>Казанский университет</a:t>
            </a:r>
          </a:p>
          <a:p>
            <a:r>
              <a:rPr lang="ru-RU" sz="1400" dirty="0">
                <a:latin typeface="Arial Black" pitchFamily="34" charset="0"/>
              </a:rPr>
              <a:t>Известные ученики:</a:t>
            </a:r>
            <a:r>
              <a:rPr lang="ru-RU" sz="1400" dirty="0"/>
              <a:t>	</a:t>
            </a:r>
          </a:p>
          <a:p>
            <a:r>
              <a:rPr lang="ru-RU" sz="1400" dirty="0"/>
              <a:t>В. В. Марковников, А. Н. Попов, А. М. Зайцев, А. Е. Фаворский, М. Д. Львов, И. Л. Кондаков, Е. Е. Вагнер, Д. П. Коновалов, Ф. М. </a:t>
            </a:r>
            <a:r>
              <a:rPr lang="ru-RU" sz="1400" dirty="0" err="1"/>
              <a:t>Флавицкий</a:t>
            </a:r>
            <a:r>
              <a:rPr lang="ru-RU" sz="1400" dirty="0"/>
              <a:t>, А. А. </a:t>
            </a:r>
            <a:r>
              <a:rPr lang="ru-RU" sz="1400" dirty="0" err="1"/>
              <a:t>Кракау</a:t>
            </a:r>
            <a:r>
              <a:rPr lang="ru-RU" sz="1400" dirty="0"/>
              <a:t>, Рубцов П. П.</a:t>
            </a:r>
          </a:p>
          <a:p>
            <a:r>
              <a:rPr lang="ru-RU" sz="1400" dirty="0">
                <a:latin typeface="Arial Black" pitchFamily="34" charset="0"/>
              </a:rPr>
              <a:t>Известен как:</a:t>
            </a:r>
            <a:r>
              <a:rPr lang="ru-RU" sz="1400" dirty="0"/>
              <a:t>	</a:t>
            </a:r>
          </a:p>
          <a:p>
            <a:r>
              <a:rPr lang="ru-RU" sz="1400" dirty="0"/>
              <a:t>Создатель теории химического строения органических веществ, родоначальник «</a:t>
            </a:r>
            <a:r>
              <a:rPr lang="ru-RU" sz="1400" dirty="0" err="1"/>
              <a:t>бутлеровской</a:t>
            </a:r>
            <a:r>
              <a:rPr lang="ru-RU" sz="1400" dirty="0"/>
              <a:t> школы»</a:t>
            </a:r>
            <a:endParaRPr lang="uk-UA" sz="1400" dirty="0"/>
          </a:p>
        </p:txBody>
      </p:sp>
    </p:spTree>
    <p:extLst>
      <p:ext uri="{BB962C8B-B14F-4D97-AF65-F5344CB8AC3E}">
        <p14:creationId xmlns:p14="http://schemas.microsoft.com/office/powerpoint/2010/main" val="364840386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2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2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2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2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2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2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2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2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2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2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2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2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20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20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20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20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20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20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2000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2000" fill="hold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2000" fill="hold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2000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2000" fill="hold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2000" fill="hold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7239000" cy="1584176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rgbClr val="000000"/>
                </a:solidFill>
                <a:latin typeface="Arial"/>
              </a:rPr>
              <a:t/>
            </a:r>
            <a:br>
              <a:rPr lang="en-US" dirty="0" smtClean="0">
                <a:solidFill>
                  <a:srgbClr val="000000"/>
                </a:solidFill>
                <a:latin typeface="Arial"/>
              </a:rPr>
            </a:br>
            <a:r>
              <a:rPr lang="uk-UA" dirty="0" err="1" smtClean="0">
                <a:solidFill>
                  <a:srgbClr val="000000"/>
                </a:solidFill>
                <a:latin typeface="Arial"/>
              </a:rPr>
              <a:t>Педагогическая</a:t>
            </a:r>
            <a:r>
              <a:rPr lang="uk-UA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uk-UA" dirty="0" err="1">
                <a:solidFill>
                  <a:srgbClr val="000000"/>
                </a:solidFill>
                <a:latin typeface="Arial"/>
              </a:rPr>
              <a:t>деятельность</a:t>
            </a:r>
            <a:r>
              <a:rPr lang="uk-UA" dirty="0">
                <a:solidFill>
                  <a:srgbClr val="000000"/>
                </a:solidFill>
                <a:latin typeface="Arial"/>
              </a:rPr>
              <a:t/>
            </a:r>
            <a:br>
              <a:rPr lang="uk-UA" dirty="0">
                <a:solidFill>
                  <a:srgbClr val="000000"/>
                </a:solidFill>
                <a:latin typeface="Arial"/>
              </a:rPr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00808"/>
            <a:ext cx="7239000" cy="47549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/>
              <a:t>Огромная заслуга Бутлерова — создание первой русской школы химиков. Ещё при его жизни ученики Бутлерова по Казанскому университету В. В. Марковников, А. Н. Попов, А. М. Зайцев заняли профессорские кафедры в университетах. Из учеников Бутлерова по Петербургскому университету наиболее известны А. Е. Фаворский, М. Д. Львов и </a:t>
            </a:r>
            <a:r>
              <a:rPr lang="ru-RU" sz="2000" dirty="0" err="1"/>
              <a:t>И</a:t>
            </a:r>
            <a:r>
              <a:rPr lang="ru-RU" sz="2000" dirty="0"/>
              <a:t>. Л. Кондаков. В разное время в </a:t>
            </a:r>
            <a:r>
              <a:rPr lang="ru-RU" sz="2000" dirty="0" err="1"/>
              <a:t>бутлеровской</a:t>
            </a:r>
            <a:r>
              <a:rPr lang="ru-RU" sz="2000" dirty="0"/>
              <a:t> лаборатории работали практикантами Е. Е. Вагнер, Д. П. Коновалов, Ф. М. </a:t>
            </a:r>
            <a:r>
              <a:rPr lang="ru-RU" sz="2000" dirty="0" err="1"/>
              <a:t>Флавицкий</a:t>
            </a:r>
            <a:r>
              <a:rPr lang="ru-RU" sz="2000" dirty="0"/>
              <a:t>, А. И. Базаров, А. А. </a:t>
            </a:r>
            <a:r>
              <a:rPr lang="ru-RU" sz="2000" dirty="0" err="1"/>
              <a:t>Кракау</a:t>
            </a:r>
            <a:r>
              <a:rPr lang="ru-RU" sz="2000" dirty="0"/>
              <a:t>, А. П. </a:t>
            </a:r>
            <a:r>
              <a:rPr lang="ru-RU" sz="2000" dirty="0" err="1"/>
              <a:t>Эльтеков</a:t>
            </a:r>
            <a:r>
              <a:rPr lang="ru-RU" sz="2000" dirty="0"/>
              <a:t> и др. видные русские химики. Отличительной чертой Бутлерова как руководителя было то, что он учил примером — студенты всегда могли сами наблюдать, над чем и как работает профессор</a:t>
            </a:r>
            <a:r>
              <a:rPr lang="ru-RU" sz="2400" dirty="0"/>
              <a:t>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312631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/>
              <a:t>Памятник Александру Бутлерову в Казани (скульптор Ю.Г. Орехов, архитекторы В.А. Петербуржцев, А.В. Степанов, 1978 г.)</a:t>
            </a:r>
            <a:endParaRPr lang="uk-UA" sz="24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600200"/>
            <a:ext cx="6480719" cy="4525963"/>
          </a:xfrm>
        </p:spPr>
      </p:pic>
    </p:spTree>
    <p:extLst>
      <p:ext uri="{BB962C8B-B14F-4D97-AF65-F5344CB8AC3E}">
        <p14:creationId xmlns:p14="http://schemas.microsoft.com/office/powerpoint/2010/main" val="2728251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err="1"/>
              <a:t>Общественная</a:t>
            </a:r>
            <a:r>
              <a:rPr lang="uk-UA" dirty="0"/>
              <a:t> </a:t>
            </a:r>
            <a:r>
              <a:rPr lang="uk-UA" dirty="0" err="1"/>
              <a:t>деятельность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r">
              <a:buNone/>
            </a:pPr>
            <a:r>
              <a:rPr lang="ru-RU" dirty="0" smtClean="0"/>
              <a:t>Кроме </a:t>
            </a:r>
            <a:r>
              <a:rPr lang="ru-RU" dirty="0"/>
              <a:t>химии, Бутлеров много внимания уделял практическим вопросам сельского хозяйства, садоводству, пчеловодству, а позднее также и разведению чая на Кавказе. Был основателем и, первое время, главным редактором «Русского Пчеловодного Листка». Будучи одним из организаторов Русского общества акклиматизации животных и растений, внес большой вклад в развитие садоводства и пчеловодства. Написанная им книга «Пчела, её жизнь и главные правила толкового пчеловодства» выдержала более 10 переизданий до революции, выходила также и в советское время.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35627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err="1"/>
              <a:t>Теория</a:t>
            </a:r>
            <a:r>
              <a:rPr lang="uk-UA" dirty="0"/>
              <a:t> </a:t>
            </a:r>
            <a:r>
              <a:rPr lang="uk-UA" dirty="0" err="1"/>
              <a:t>химического</a:t>
            </a:r>
            <a:r>
              <a:rPr lang="uk-UA" dirty="0"/>
              <a:t> </a:t>
            </a:r>
            <a:r>
              <a:rPr lang="uk-UA" dirty="0" err="1"/>
              <a:t>строения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Термин «химическое строение» впервые ввёл А. М. Бутлеров в 1861 году. Также он заложил основы классической теории химического строения. Главные положения этой теории следующие:</a:t>
            </a:r>
          </a:p>
          <a:p>
            <a:r>
              <a:rPr lang="ru-RU" dirty="0"/>
              <a:t>Атомы в молекулах соединены друг с другом в определённой последовательности. Изменение этой последовательности приводит к образованию нового вещества с новыми свойствами.</a:t>
            </a:r>
          </a:p>
          <a:p>
            <a:r>
              <a:rPr lang="ru-RU" dirty="0"/>
              <a:t>Соединение атомов происходит в соответствии с их валентностью.</a:t>
            </a:r>
          </a:p>
          <a:p>
            <a:r>
              <a:rPr lang="ru-RU" dirty="0"/>
              <a:t>Свойства веществ зависят не только от их состава, но и от «химического строения», то есть от порядка соединения атомов в молекулах и характера их взаимного влияния. Наиболее сильно влияют друг на друга атомы, непосредственно связанные между собой.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2971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>
              <a:buNone/>
            </a:pPr>
            <a:r>
              <a:rPr lang="ru-RU" dirty="0" smtClean="0"/>
              <a:t> </a:t>
            </a:r>
          </a:p>
          <a:p>
            <a:pPr marL="0" indent="0" algn="r">
              <a:buNone/>
            </a:pPr>
            <a:endParaRPr lang="ru-RU" dirty="0"/>
          </a:p>
          <a:p>
            <a:pPr marL="0" indent="0" algn="r">
              <a:buNone/>
            </a:pPr>
            <a:endParaRPr lang="ru-RU" dirty="0" smtClean="0"/>
          </a:p>
          <a:p>
            <a:pPr marL="0" indent="0" algn="r">
              <a:buNone/>
            </a:pPr>
            <a:endParaRPr lang="ru-RU" dirty="0"/>
          </a:p>
          <a:p>
            <a:pPr marL="0" indent="0" algn="r">
              <a:buNone/>
            </a:pPr>
            <a:endParaRPr lang="ru-RU" dirty="0" smtClean="0"/>
          </a:p>
          <a:p>
            <a:pPr marL="0" indent="0" algn="r">
              <a:buNone/>
            </a:pPr>
            <a:endParaRPr lang="ru-RU" dirty="0"/>
          </a:p>
          <a:p>
            <a:pPr marL="0" indent="0" algn="r">
              <a:buNone/>
            </a:pPr>
            <a:endParaRPr lang="ru-RU" dirty="0" smtClean="0"/>
          </a:p>
          <a:p>
            <a:pPr marL="0" indent="0" algn="r">
              <a:buNone/>
            </a:pPr>
            <a:r>
              <a:rPr lang="ru-RU" dirty="0" smtClean="0">
                <a:latin typeface="Segoe Script" pitchFamily="34" charset="0"/>
              </a:rPr>
              <a:t>Над презентацией работала:</a:t>
            </a:r>
          </a:p>
          <a:p>
            <a:pPr marL="0" indent="0" algn="r">
              <a:buNone/>
            </a:pPr>
            <a:r>
              <a:rPr lang="ru-RU" dirty="0" smtClean="0">
                <a:latin typeface="Segoe Script" pitchFamily="34" charset="0"/>
              </a:rPr>
              <a:t>Волох Анастасия , 11-Б класс</a:t>
            </a:r>
          </a:p>
          <a:p>
            <a:pPr marL="0" indent="0" algn="r">
              <a:buNone/>
            </a:pPr>
            <a:r>
              <a:rPr lang="ru-RU" dirty="0" smtClean="0">
                <a:latin typeface="Segoe Script" pitchFamily="34" charset="0"/>
              </a:rPr>
              <a:t>20</a:t>
            </a:r>
            <a:r>
              <a:rPr lang="ru-RU" dirty="0" smtClean="0">
                <a:latin typeface="Segoe Script" pitchFamily="34" charset="0"/>
              </a:rPr>
              <a:t>13г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305970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44</TotalTime>
  <Words>384</Words>
  <Application>Microsoft Office PowerPoint</Application>
  <PresentationFormat>Экран (4:3)</PresentationFormat>
  <Paragraphs>43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Изящная</vt:lpstr>
      <vt:lpstr>Бутлеров, Александр Михайлович</vt:lpstr>
      <vt:lpstr>Презентация PowerPoint</vt:lpstr>
      <vt:lpstr> Педагогическая деятельность </vt:lpstr>
      <vt:lpstr>Памятник Александру Бутлерову в Казани (скульптор Ю.Г. Орехов, архитекторы В.А. Петербуржцев, А.В. Степанов, 1978 г.)</vt:lpstr>
      <vt:lpstr>Общественная деятельность</vt:lpstr>
      <vt:lpstr>Теория химического строения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Бутлеров, Александр Михайлович</dc:title>
  <dc:creator>Настенька</dc:creator>
  <cp:lastModifiedBy>Настенька</cp:lastModifiedBy>
  <cp:revision>6</cp:revision>
  <dcterms:created xsi:type="dcterms:W3CDTF">2013-09-23T14:03:42Z</dcterms:created>
  <dcterms:modified xsi:type="dcterms:W3CDTF">2013-09-29T09:47:01Z</dcterms:modified>
</cp:coreProperties>
</file>