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122" cy="271464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AnastasiaScript" pitchFamily="2" charset="0"/>
              </a:rPr>
              <a:t>Презентація на тему: </a:t>
            </a:r>
            <a:r>
              <a:rPr lang="uk-UA" b="1" dirty="0" err="1" smtClean="0">
                <a:latin typeface="AnastasiaScript" pitchFamily="2" charset="0"/>
              </a:rPr>
              <a:t>“Вишивання</a:t>
            </a:r>
            <a:r>
              <a:rPr lang="uk-UA" b="1" dirty="0" smtClean="0">
                <a:latin typeface="AnastasiaScript" pitchFamily="2" charset="0"/>
              </a:rPr>
              <a:t> французьким </a:t>
            </a:r>
            <a:r>
              <a:rPr lang="uk-UA" b="1" dirty="0" err="1" smtClean="0">
                <a:latin typeface="AnastasiaScript" pitchFamily="2" charset="0"/>
              </a:rPr>
              <a:t>вузликом”</a:t>
            </a:r>
            <a:endParaRPr lang="ru-RU" b="1" dirty="0"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3400404" cy="1928802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  <a:latin typeface="AnastasiaScript" pitchFamily="2" charset="0"/>
                <a:cs typeface="Times New Roman" pitchFamily="18" charset="0"/>
              </a:rPr>
              <a:t>Виконала: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AnastasiaScript" pitchFamily="2" charset="0"/>
                <a:cs typeface="Times New Roman" pitchFamily="18" charset="0"/>
              </a:rPr>
              <a:t>Учениця 10-А класу</a:t>
            </a: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AnastasiaScript" pitchFamily="2" charset="0"/>
                <a:cs typeface="Times New Roman" pitchFamily="18" charset="0"/>
              </a:rPr>
              <a:t>ЗОШ 1-3 ст. №1</a:t>
            </a:r>
          </a:p>
          <a:p>
            <a:pPr algn="l"/>
            <a:r>
              <a:rPr lang="uk-UA" b="1" dirty="0" err="1" smtClean="0">
                <a:solidFill>
                  <a:schemeClr val="tx1"/>
                </a:solidFill>
                <a:latin typeface="AnastasiaScript" pitchFamily="2" charset="0"/>
                <a:cs typeface="Times New Roman" pitchFamily="18" charset="0"/>
              </a:rPr>
              <a:t>Кулібаба</a:t>
            </a:r>
            <a:r>
              <a:rPr lang="uk-UA" b="1" dirty="0" smtClean="0">
                <a:solidFill>
                  <a:schemeClr val="tx1"/>
                </a:solidFill>
                <a:latin typeface="AnastasiaScript" pitchFamily="2" charset="0"/>
                <a:cs typeface="Times New Roman" pitchFamily="18" charset="0"/>
              </a:rPr>
              <a:t> Яна</a:t>
            </a:r>
          </a:p>
          <a:p>
            <a:pPr algn="r"/>
            <a:endParaRPr lang="ru-RU" b="1" dirty="0">
              <a:solidFill>
                <a:schemeClr val="tx1"/>
              </a:solidFill>
              <a:latin typeface="AnastasiaScript" pitchFamily="2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286124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72008"/>
            <a:ext cx="450056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5005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"/>
            <a:ext cx="4500562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001156" cy="1357297"/>
          </a:xfrm>
        </p:spPr>
        <p:txBody>
          <a:bodyPr>
            <a:normAutofit/>
          </a:bodyPr>
          <a:lstStyle/>
          <a:p>
            <a:pPr algn="l"/>
            <a:r>
              <a:rPr lang="uk-UA" sz="3600" dirty="0" smtClean="0">
                <a:latin typeface="AnastasiaScript" pitchFamily="2" charset="0"/>
              </a:rPr>
              <a:t>Як зробити французький </a:t>
            </a:r>
            <a:r>
              <a:rPr lang="uk-UA" sz="3600" dirty="0" smtClean="0">
                <a:solidFill>
                  <a:schemeClr val="tx1"/>
                </a:solidFill>
                <a:latin typeface="AnastasiaScript" pitchFamily="2" charset="0"/>
              </a:rPr>
              <a:t>вузлик </a:t>
            </a:r>
            <a:r>
              <a:rPr lang="ru-RU" sz="3600" dirty="0" smtClean="0">
                <a:solidFill>
                  <a:schemeClr val="tx1"/>
                </a:solidFill>
                <a:latin typeface="AnastasiaScript" pitchFamily="2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nastasiaScript" pitchFamily="2" charset="0"/>
              </a:rPr>
            </a:br>
            <a:endParaRPr lang="ru-RU" sz="3600" dirty="0">
              <a:solidFill>
                <a:schemeClr val="tx1"/>
              </a:solidFill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5929322" cy="60007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Насамперед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закріпіть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тканину в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пяльцах.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Вона повинна бути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натягнута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а у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вас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повинні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бути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вільні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обидві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руки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Закріпивши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нитку 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вивороті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виво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димо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голку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лицьову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сторону в тому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місці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де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передбачається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зробити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(точка 1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).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Робимо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одне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або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декілька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обвертів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виводимо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голку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виворіт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точці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2, як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можна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ближче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до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точки 1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Акуратно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не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поспішаючи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виводимо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нитку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виворіт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готовий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2861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8458200" cy="1785925"/>
          </a:xfrm>
        </p:spPr>
        <p:txBody>
          <a:bodyPr/>
          <a:lstStyle/>
          <a:p>
            <a:pPr algn="ctr"/>
            <a:r>
              <a:rPr lang="uk-UA" dirty="0" smtClean="0">
                <a:latin typeface="AnastasiaScript" pitchFamily="2" charset="0"/>
              </a:rPr>
              <a:t>Маленькі </a:t>
            </a:r>
            <a:r>
              <a:rPr lang="uk-UA" dirty="0" smtClean="0">
                <a:latin typeface="AnastasiaScript" pitchFamily="2" charset="0"/>
              </a:rPr>
              <a:t>хитрощі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142984"/>
            <a:ext cx="6215074" cy="571501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Якщо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хочете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отримати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більш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великий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то не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варто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збільшувати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число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витків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нитки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навколо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голки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Краще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вибрати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нитку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товстіше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Виконувати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краще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гострою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голкою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завершеній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роботі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яка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попередньо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випрана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відпрасована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Якщо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роботі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використовуються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то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оформляти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її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краще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під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подвійне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або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навіть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потрійне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паспарту.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Тоді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скло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не буде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тиснути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залишаться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об'ємними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красивими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3238489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829761"/>
          </a:xfrm>
        </p:spPr>
        <p:txBody>
          <a:bodyPr/>
          <a:lstStyle/>
          <a:p>
            <a:pPr algn="ctr"/>
            <a:r>
              <a:rPr lang="uk-UA" sz="3600" dirty="0" smtClean="0">
                <a:latin typeface="AnastasiaScript" pitchFamily="2" charset="0"/>
              </a:rPr>
              <a:t>Нитки і тканина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4786314" cy="35718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Вид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чому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залежить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від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використовуваних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ниточок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Мерсерізованний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бавовняні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нитки,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такі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як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муліне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дають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ефект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маленьких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кольорових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намистинок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поверхні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тканини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Зовсім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інший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вигляд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виконаних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вовняними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ниточками.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3"/>
            <a:ext cx="4429124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000496" cy="44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0"/>
            <a:ext cx="6286512" cy="37147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принципі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можна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вишивати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будь-якій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тканині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(канва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Аїда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або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ткан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ину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рівномірного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переплетення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),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але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па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м'ятайте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що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пухких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тканинах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част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ими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отворами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(11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каунт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у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Аїди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)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або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її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частина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може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витягнутися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виворітну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сторону.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00438"/>
            <a:ext cx="607219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07167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AnastasiaScript" pitchFamily="2" charset="0"/>
              </a:rPr>
              <a:t>Схеми для вишивки французькими вузликами</a:t>
            </a:r>
            <a:r>
              <a:rPr lang="ru-RU" dirty="0" smtClean="0">
                <a:latin typeface="AnastasiaScript" pitchFamily="2" charset="0"/>
              </a:rPr>
              <a:t/>
            </a:r>
            <a:br>
              <a:rPr lang="ru-RU" dirty="0" smtClean="0">
                <a:latin typeface="AnastasiaScript" pitchFamily="2" charset="0"/>
              </a:rPr>
            </a:br>
            <a:endParaRPr lang="ru-RU" dirty="0"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331113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Як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вже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говорилося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більшості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схем для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зустрічається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всього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кілька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Але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якщо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вирішите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спробувати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цій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техніці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цілу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картину, то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можливі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такі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варіанти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: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 1)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Французькими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вузликами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можна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легко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вишивати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за схемою для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бісером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Просто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замінюйте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кожну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бісеринку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14752"/>
            <a:ext cx="47625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37519"/>
            <a:ext cx="4929190" cy="502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5357818" cy="26432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2)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Розгляньте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схему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вишивки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хрестиком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Для початку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можна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спробувати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замінити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ликами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елементи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де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зображені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квіти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9186" y="1500174"/>
            <a:ext cx="4414814" cy="30718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3)Для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французькими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вузликами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можна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взяти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схему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контурної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Як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вже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говорилося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просто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замініть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кожен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хрестик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вузликом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715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8786874" cy="17145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4)Ну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нарешті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існує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невелика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кількість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схем,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створених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спеціально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для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французькими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вузликами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Наприклад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ось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така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: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572008"/>
            <a:ext cx="5715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26" y="214290"/>
            <a:ext cx="86686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64344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latin typeface="AnastasiaScript" pitchFamily="2" charset="0"/>
              </a:rPr>
              <a:t>У кожному </a:t>
            </a:r>
            <a:r>
              <a:rPr lang="ru-RU" sz="4000" dirty="0" err="1" smtClean="0">
                <a:latin typeface="AnastasiaScript" pitchFamily="2" charset="0"/>
              </a:rPr>
              <a:t>вузлі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є</a:t>
            </a:r>
            <a:r>
              <a:rPr lang="ru-RU" sz="4000" dirty="0" smtClean="0">
                <a:latin typeface="AnastasiaScript" pitchFamily="2" charset="0"/>
              </a:rPr>
              <a:t> своя </a:t>
            </a:r>
            <a:r>
              <a:rPr lang="ru-RU" sz="4000" dirty="0" err="1" smtClean="0">
                <a:latin typeface="AnastasiaScript" pitchFamily="2" charset="0"/>
              </a:rPr>
              <a:t>чарівність</a:t>
            </a:r>
            <a:r>
              <a:rPr lang="ru-RU" sz="4000" dirty="0" smtClean="0">
                <a:latin typeface="AnastasiaScript" pitchFamily="2" charset="0"/>
              </a:rPr>
              <a:t>. Не </a:t>
            </a:r>
            <a:r>
              <a:rPr lang="ru-RU" sz="4000" dirty="0" err="1" smtClean="0">
                <a:latin typeface="AnastasiaScript" pitchFamily="2" charset="0"/>
              </a:rPr>
              <a:t>будемо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забувати</a:t>
            </a:r>
            <a:r>
              <a:rPr lang="ru-RU" sz="4000" dirty="0" smtClean="0">
                <a:latin typeface="AnastasiaScript" pitchFamily="2" charset="0"/>
              </a:rPr>
              <a:t>, </a:t>
            </a:r>
            <a:r>
              <a:rPr lang="ru-RU" sz="4000" dirty="0" err="1" smtClean="0">
                <a:latin typeface="AnastasiaScript" pitchFamily="2" charset="0"/>
              </a:rPr>
              <a:t>що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вузли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елемент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людської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культури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й</a:t>
            </a:r>
            <a:r>
              <a:rPr lang="ru-RU" sz="4000" dirty="0" smtClean="0">
                <a:latin typeface="AnastasiaScript" pitchFamily="2" charset="0"/>
              </a:rPr>
              <a:t>, </a:t>
            </a:r>
            <a:r>
              <a:rPr lang="ru-RU" sz="4000" dirty="0" err="1" smtClean="0">
                <a:latin typeface="AnastasiaScript" pitchFamily="2" charset="0"/>
              </a:rPr>
              <a:t>звичайно</a:t>
            </a:r>
            <a:r>
              <a:rPr lang="ru-RU" sz="4000" dirty="0" smtClean="0">
                <a:latin typeface="AnastasiaScript" pitchFamily="2" charset="0"/>
              </a:rPr>
              <a:t> ж, в </a:t>
            </a:r>
            <a:r>
              <a:rPr lang="ru-RU" sz="4000" dirty="0" err="1" smtClean="0">
                <a:latin typeface="AnastasiaScript" pitchFamily="2" charset="0"/>
              </a:rPr>
              <a:t>усьому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несуть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її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відбиток</a:t>
            </a:r>
            <a:r>
              <a:rPr lang="ru-RU" sz="4000" dirty="0" smtClean="0">
                <a:latin typeface="AnastasiaScript" pitchFamily="2" charset="0"/>
              </a:rPr>
              <a:t>. Вони </a:t>
            </a:r>
            <a:r>
              <a:rPr lang="ru-RU" sz="4000" dirty="0" err="1" smtClean="0">
                <a:latin typeface="AnastasiaScript" pitchFamily="2" charset="0"/>
              </a:rPr>
              <a:t>мають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глибоке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знакове</a:t>
            </a:r>
            <a:r>
              <a:rPr lang="ru-RU" sz="4000" dirty="0" smtClean="0">
                <a:latin typeface="AnastasiaScript" pitchFamily="2" charset="0"/>
              </a:rPr>
              <a:t>, </a:t>
            </a:r>
            <a:r>
              <a:rPr lang="ru-RU" sz="4000" dirty="0" err="1" smtClean="0">
                <a:latin typeface="AnastasiaScript" pitchFamily="2" charset="0"/>
              </a:rPr>
              <a:t>ритуальне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значення</a:t>
            </a:r>
            <a:r>
              <a:rPr lang="ru-RU" sz="4000" dirty="0" smtClean="0">
                <a:latin typeface="AnastasiaScript" pitchFamily="2" charset="0"/>
              </a:rPr>
              <a:t>, </a:t>
            </a:r>
            <a:r>
              <a:rPr lang="ru-RU" sz="4000" dirty="0" err="1" smtClean="0">
                <a:latin typeface="AnastasiaScript" pitchFamily="2" charset="0"/>
              </a:rPr>
              <a:t>чітко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символічне</a:t>
            </a:r>
            <a:r>
              <a:rPr lang="ru-RU" sz="4000" dirty="0" smtClean="0">
                <a:latin typeface="AnastasiaScript" pitchFamily="2" charset="0"/>
              </a:rPr>
              <a:t>. </a:t>
            </a:r>
            <a:r>
              <a:rPr lang="ru-RU" sz="4000" dirty="0" err="1" smtClean="0">
                <a:latin typeface="AnastasiaScript" pitchFamily="2" charset="0"/>
              </a:rPr>
              <a:t>Деякі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навіть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можуть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побачити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й</a:t>
            </a:r>
            <a:r>
              <a:rPr lang="ru-RU" sz="4000" dirty="0" smtClean="0">
                <a:latin typeface="AnastasiaScript" pitchFamily="2" charset="0"/>
              </a:rPr>
              <a:t> зараз </a:t>
            </a:r>
            <a:r>
              <a:rPr lang="ru-RU" sz="4000" dirty="0" err="1" smtClean="0">
                <a:latin typeface="AnastasiaScript" pitchFamily="2" charset="0"/>
              </a:rPr>
              <a:t>містику</a:t>
            </a:r>
            <a:r>
              <a:rPr lang="ru-RU" sz="4000" dirty="0" smtClean="0">
                <a:latin typeface="AnastasiaScript" pitchFamily="2" charset="0"/>
              </a:rPr>
              <a:t> </a:t>
            </a:r>
            <a:r>
              <a:rPr lang="ru-RU" sz="4000" dirty="0" err="1" smtClean="0">
                <a:latin typeface="AnastasiaScript" pitchFamily="2" charset="0"/>
              </a:rPr>
              <a:t>і</a:t>
            </a:r>
            <a:r>
              <a:rPr lang="ru-RU" sz="4000" dirty="0" smtClean="0">
                <a:latin typeface="AnastasiaScript" pitchFamily="2" charset="0"/>
              </a:rPr>
              <a:t> руку </a:t>
            </a:r>
            <a:r>
              <a:rPr lang="ru-RU" sz="4000" dirty="0" err="1" smtClean="0">
                <a:latin typeface="AnastasiaScript" pitchFamily="2" charset="0"/>
              </a:rPr>
              <a:t>долі</a:t>
            </a:r>
            <a:r>
              <a:rPr lang="ru-RU" sz="4000" dirty="0" smtClean="0">
                <a:latin typeface="AnastasiaScript" pitchFamily="2" charset="0"/>
              </a:rPr>
              <a:t> у </a:t>
            </a:r>
            <a:r>
              <a:rPr lang="ru-RU" sz="4000" dirty="0" err="1" smtClean="0">
                <a:latin typeface="AnastasiaScript" pitchFamily="2" charset="0"/>
              </a:rPr>
              <a:t>вузлах</a:t>
            </a:r>
            <a:r>
              <a:rPr lang="ru-RU" sz="4000" dirty="0" smtClean="0">
                <a:latin typeface="AnastasiaScript" pitchFamily="2" charset="0"/>
              </a:rPr>
              <a:t> на </a:t>
            </a:r>
            <a:r>
              <a:rPr lang="ru-RU" sz="4000" dirty="0" err="1" smtClean="0">
                <a:latin typeface="AnastasiaScript" pitchFamily="2" charset="0"/>
              </a:rPr>
              <a:t>мотузці</a:t>
            </a:r>
            <a:r>
              <a:rPr lang="ru-RU" sz="4000" dirty="0" smtClean="0">
                <a:latin typeface="AnastasiaScript" pitchFamily="2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0694" y="0"/>
            <a:ext cx="3643306" cy="685800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AnastasiaScript" pitchFamily="2" charset="0"/>
              </a:rPr>
              <a:t>Французькі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вузлики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або</a:t>
            </a:r>
            <a:r>
              <a:rPr lang="ru-RU" sz="3200" dirty="0" smtClean="0">
                <a:latin typeface="AnastasiaScript" pitchFamily="2" charset="0"/>
              </a:rPr>
              <a:t> «</a:t>
            </a:r>
            <a:r>
              <a:rPr lang="ru-RU" sz="3200" dirty="0" err="1" smtClean="0">
                <a:latin typeface="AnastasiaScript" pitchFamily="2" charset="0"/>
              </a:rPr>
              <a:t>фрузелкі</a:t>
            </a:r>
            <a:r>
              <a:rPr lang="ru-RU" sz="3200" dirty="0" smtClean="0">
                <a:latin typeface="AnastasiaScript" pitchFamily="2" charset="0"/>
              </a:rPr>
              <a:t>», </a:t>
            </a:r>
            <a:r>
              <a:rPr lang="ru-RU" sz="3200" dirty="0" err="1" smtClean="0">
                <a:latin typeface="AnastasiaScript" pitchFamily="2" charset="0"/>
              </a:rPr>
              <a:t>або</a:t>
            </a:r>
            <a:r>
              <a:rPr lang="ru-RU" sz="3200" dirty="0" smtClean="0">
                <a:latin typeface="AnastasiaScript" pitchFamily="2" charset="0"/>
              </a:rPr>
              <a:t> «французики» (так </a:t>
            </a:r>
            <a:r>
              <a:rPr lang="ru-RU" sz="3200" dirty="0" err="1" smtClean="0">
                <a:latin typeface="AnastasiaScript" pitchFamily="2" charset="0"/>
              </a:rPr>
              <a:t>їх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ласкаво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називають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вишивальниці</a:t>
            </a:r>
            <a:r>
              <a:rPr lang="ru-RU" sz="3200" dirty="0" smtClean="0">
                <a:latin typeface="AnastasiaScript" pitchFamily="2" charset="0"/>
              </a:rPr>
              <a:t>) - </a:t>
            </a:r>
            <a:r>
              <a:rPr lang="ru-RU" sz="3200" dirty="0" err="1" smtClean="0">
                <a:latin typeface="AnastasiaScript" pitchFamily="2" charset="0"/>
              </a:rPr>
              <a:t>це</a:t>
            </a:r>
            <a:r>
              <a:rPr lang="ru-RU" sz="3200" dirty="0" smtClean="0">
                <a:latin typeface="AnastasiaScript" pitchFamily="2" charset="0"/>
              </a:rPr>
              <a:t> одна </a:t>
            </a:r>
            <a:r>
              <a:rPr lang="ru-RU" sz="3200" dirty="0" err="1" smtClean="0">
                <a:latin typeface="AnastasiaScript" pitchFamily="2" charset="0"/>
              </a:rPr>
              <a:t>з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технік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вишивки</a:t>
            </a:r>
            <a:r>
              <a:rPr lang="ru-RU" sz="3200" dirty="0" smtClean="0">
                <a:latin typeface="AnastasiaScript" pitchFamily="2" charset="0"/>
              </a:rPr>
              <a:t> нитками </a:t>
            </a:r>
            <a:r>
              <a:rPr lang="ru-RU" sz="3200" dirty="0" err="1" smtClean="0">
                <a:latin typeface="AnastasiaScript" pitchFamily="2" charset="0"/>
              </a:rPr>
              <a:t>муліне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або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атласними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стрічками</a:t>
            </a:r>
            <a:r>
              <a:rPr lang="ru-RU" sz="3200" dirty="0" smtClean="0">
                <a:latin typeface="AnastasiaScript" pitchFamily="2" charset="0"/>
              </a:rPr>
              <a:t>.</a:t>
            </a:r>
            <a:endParaRPr lang="ru-RU" sz="3200" dirty="0">
              <a:latin typeface="AnastasiaScrip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4974 L -0.00138 -0.283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729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AnastasiaScript" pitchFamily="2" charset="0"/>
              </a:rPr>
              <a:t>Завдяки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французькому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вузлику</a:t>
            </a:r>
            <a:r>
              <a:rPr lang="ru-RU" sz="3200" dirty="0" smtClean="0">
                <a:latin typeface="AnastasiaScript" pitchFamily="2" charset="0"/>
              </a:rPr>
              <a:t>, </a:t>
            </a:r>
            <a:r>
              <a:rPr lang="ru-RU" sz="3200" dirty="0" err="1" smtClean="0">
                <a:latin typeface="AnastasiaScript" pitchFamily="2" charset="0"/>
              </a:rPr>
              <a:t>вишивка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виглядає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більш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виразно</a:t>
            </a:r>
            <a:r>
              <a:rPr lang="ru-RU" sz="3200" dirty="0" smtClean="0">
                <a:latin typeface="AnastasiaScript" pitchFamily="2" charset="0"/>
              </a:rPr>
              <a:t>, </a:t>
            </a:r>
            <a:r>
              <a:rPr lang="ru-RU" sz="3200" dirty="0" err="1" smtClean="0">
                <a:latin typeface="AnastasiaScript" pitchFamily="2" charset="0"/>
              </a:rPr>
              <a:t>набуває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обсяг</a:t>
            </a:r>
            <a:r>
              <a:rPr lang="ru-RU" sz="3200" dirty="0" smtClean="0">
                <a:latin typeface="AnastasiaScript" pitchFamily="2" charset="0"/>
              </a:rPr>
              <a:t>.</a:t>
            </a:r>
            <a:endParaRPr lang="ru-RU" sz="3200" dirty="0">
              <a:latin typeface="AnastasiaScrip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5500694" cy="55007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з'явився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спосіб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французькими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вузликами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як не дивно, не 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Франції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а 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Китаї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майстрині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запозичували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цю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техніку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китайців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після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того, як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побачили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її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на товарах,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що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ввозяться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купцями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Китаю. Але свою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назву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техніка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вишивки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отримала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внаслідок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великої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популярності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саме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рукодільниць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які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активно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використовували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її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для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прикраси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одягу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представників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королівських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династій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придворної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знаті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64330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57628"/>
            <a:ext cx="4572000" cy="300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62151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AnastasiaScript" pitchFamily="2" charset="0"/>
              </a:rPr>
              <a:t/>
            </a:r>
            <a:br>
              <a:rPr lang="uk-UA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/>
            </a:r>
            <a:br>
              <a:rPr lang="uk-UA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/>
            </a:r>
            <a:br>
              <a:rPr lang="uk-UA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/>
            </a:r>
            <a:br>
              <a:rPr lang="uk-UA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/>
            </a:r>
            <a:br>
              <a:rPr lang="uk-UA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/>
            </a:r>
            <a:br>
              <a:rPr lang="uk-UA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/>
            </a:r>
            <a:br>
              <a:rPr lang="uk-UA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>План</a:t>
            </a:r>
            <a:br>
              <a:rPr lang="uk-UA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> Французький вузлик у вишивці </a:t>
            </a:r>
            <a:r>
              <a:rPr lang="ru-RU" dirty="0" smtClean="0">
                <a:latin typeface="AnastasiaScript" pitchFamily="2" charset="0"/>
              </a:rPr>
              <a:t/>
            </a:r>
            <a:br>
              <a:rPr lang="ru-RU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>Як зробити французький вузлик </a:t>
            </a:r>
            <a:r>
              <a:rPr lang="ru-RU" dirty="0" smtClean="0">
                <a:latin typeface="AnastasiaScript" pitchFamily="2" charset="0"/>
              </a:rPr>
              <a:t/>
            </a:r>
            <a:br>
              <a:rPr lang="ru-RU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>Маленькі </a:t>
            </a:r>
            <a:r>
              <a:rPr lang="uk-UA" dirty="0" smtClean="0">
                <a:latin typeface="AnastasiaScript" pitchFamily="2" charset="0"/>
              </a:rPr>
              <a:t>хитрощі </a:t>
            </a:r>
            <a:r>
              <a:rPr lang="ru-RU" dirty="0" smtClean="0">
                <a:latin typeface="AnastasiaScript" pitchFamily="2" charset="0"/>
              </a:rPr>
              <a:t/>
            </a:r>
            <a:br>
              <a:rPr lang="ru-RU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>Нитки і тканина </a:t>
            </a:r>
            <a:r>
              <a:rPr lang="ru-RU" dirty="0" smtClean="0">
                <a:latin typeface="AnastasiaScript" pitchFamily="2" charset="0"/>
              </a:rPr>
              <a:t/>
            </a:r>
            <a:br>
              <a:rPr lang="ru-RU" dirty="0" smtClean="0">
                <a:latin typeface="AnastasiaScript" pitchFamily="2" charset="0"/>
              </a:rPr>
            </a:br>
            <a:r>
              <a:rPr lang="uk-UA" dirty="0" smtClean="0">
                <a:latin typeface="AnastasiaScript" pitchFamily="2" charset="0"/>
              </a:rPr>
              <a:t>Схеми для вишивки французькими вузликами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487"/>
          </a:xfrm>
        </p:spPr>
        <p:txBody>
          <a:bodyPr/>
          <a:lstStyle/>
          <a:p>
            <a:pPr algn="ctr"/>
            <a:r>
              <a:rPr lang="uk-UA" sz="3200" dirty="0" smtClean="0">
                <a:latin typeface="AnastasiaScript" pitchFamily="2" charset="0"/>
              </a:rPr>
              <a:t>Французький вузлик у вишивці </a:t>
            </a:r>
            <a:r>
              <a:rPr lang="ru-RU" dirty="0" smtClean="0">
                <a:latin typeface="AnastasiaScript" pitchFamily="2" charset="0"/>
              </a:rPr>
              <a:t/>
            </a:r>
            <a:br>
              <a:rPr lang="ru-RU" dirty="0" smtClean="0">
                <a:latin typeface="AnastasiaScript" pitchFamily="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5100646" cy="259675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Залежно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від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таких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факторів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як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кількість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ниток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або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ширина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стрічки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також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натяг нитки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число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обертів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навколо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голки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французькі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виходять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різних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розмірів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 Чим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більше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обвитий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тим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крупніше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вийде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вузлик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421481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71942"/>
            <a:ext cx="700089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41433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nastasiaScript" pitchFamily="2" charset="0"/>
              </a:rPr>
              <a:t>У </a:t>
            </a:r>
            <a:r>
              <a:rPr lang="ru-RU" sz="3200" dirty="0" err="1" smtClean="0">
                <a:latin typeface="AnastasiaScript" pitchFamily="2" charset="0"/>
              </a:rPr>
              <a:t>вишивці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найчастіше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французький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вузлик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nastasiaScript" pitchFamily="2" charset="0"/>
              </a:rPr>
              <a:t>використо</a:t>
            </a:r>
            <a:r>
              <a:rPr lang="ru-RU" sz="3200" dirty="0" err="1" smtClean="0">
                <a:latin typeface="AnastasiaScript" pitchFamily="2" charset="0"/>
              </a:rPr>
              <a:t>вують</a:t>
            </a:r>
            <a:r>
              <a:rPr lang="ru-RU" sz="3200" dirty="0" smtClean="0">
                <a:latin typeface="AnastasiaScript" pitchFamily="2" charset="0"/>
              </a:rPr>
              <a:t> для </a:t>
            </a:r>
            <a:r>
              <a:rPr lang="ru-RU" sz="3200" dirty="0" err="1" smtClean="0">
                <a:latin typeface="AnastasiaScript" pitchFamily="2" charset="0"/>
              </a:rPr>
              <a:t>додання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обсягу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квітам</a:t>
            </a:r>
            <a:r>
              <a:rPr lang="ru-RU" sz="3200" dirty="0" smtClean="0">
                <a:latin typeface="AnastasiaScript" pitchFamily="2" charset="0"/>
              </a:rPr>
              <a:t>. </a:t>
            </a:r>
            <a:r>
              <a:rPr lang="ru-RU" sz="3200" dirty="0" err="1" smtClean="0">
                <a:latin typeface="AnastasiaScript" pitchFamily="2" charset="0"/>
              </a:rPr>
              <a:t>Залежно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nastasiaScript" pitchFamily="2" charset="0"/>
              </a:rPr>
              <a:t>від</a:t>
            </a:r>
            <a:r>
              <a:rPr lang="ru-RU" sz="3200" dirty="0" smtClean="0">
                <a:solidFill>
                  <a:schemeClr val="tx1"/>
                </a:solidFill>
                <a:latin typeface="AnastasiaScript" pitchFamily="2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nastasiaScript" pitchFamily="2" charset="0"/>
              </a:rPr>
              <a:t>розміру</a:t>
            </a:r>
            <a:r>
              <a:rPr lang="ru-RU" sz="3200" dirty="0" smtClean="0">
                <a:solidFill>
                  <a:schemeClr val="tx1"/>
                </a:solidFill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вузлика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квіточки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також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виходять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різного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nastasiaScript" pitchFamily="2" charset="0"/>
              </a:rPr>
              <a:t>розміру</a:t>
            </a:r>
            <a:r>
              <a:rPr lang="ru-RU" sz="3200" dirty="0" smtClean="0">
                <a:latin typeface="AnastasiaScript" pitchFamily="2" charset="0"/>
              </a:rPr>
              <a:t>: </a:t>
            </a:r>
            <a:r>
              <a:rPr lang="ru-RU" sz="3200" dirty="0" err="1" smtClean="0">
                <a:latin typeface="AnastasiaScript" pitchFamily="2" charset="0"/>
              </a:rPr>
              <a:t>великі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французькі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вузлики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можуть</a:t>
            </a:r>
            <a:r>
              <a:rPr lang="ru-RU" sz="3200" dirty="0" smtClean="0">
                <a:latin typeface="AnastasiaScript" pitchFamily="2" charset="0"/>
              </a:rPr>
              <a:t> стати </a:t>
            </a:r>
            <a:r>
              <a:rPr lang="ru-RU" sz="3200" dirty="0" smtClean="0">
                <a:solidFill>
                  <a:schemeClr val="tx1"/>
                </a:solidFill>
                <a:latin typeface="AnastasiaScript" pitchFamily="2" charset="0"/>
              </a:rPr>
              <a:t>велики</a:t>
            </a:r>
            <a:r>
              <a:rPr lang="ru-RU" sz="3200" dirty="0" smtClean="0">
                <a:latin typeface="AnastasiaScript" pitchFamily="2" charset="0"/>
              </a:rPr>
              <a:t>ми бутонами </a:t>
            </a:r>
            <a:r>
              <a:rPr lang="ru-RU" sz="3200" dirty="0" err="1" smtClean="0">
                <a:latin typeface="AnastasiaScript" pitchFamily="2" charset="0"/>
              </a:rPr>
              <a:t>троянд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або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серцевиною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квітки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nastasiaScript" pitchFamily="2" charset="0"/>
              </a:rPr>
              <a:t>рома</a:t>
            </a:r>
            <a:r>
              <a:rPr lang="ru-RU" sz="3200" dirty="0" smtClean="0">
                <a:latin typeface="AnastasiaScript" pitchFamily="2" charset="0"/>
              </a:rPr>
              <a:t>шки на </a:t>
            </a:r>
            <a:r>
              <a:rPr lang="ru-RU" sz="3200" dirty="0" err="1" smtClean="0">
                <a:latin typeface="AnastasiaScript" pitchFamily="2" charset="0"/>
              </a:rPr>
              <a:t>передньому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плані</a:t>
            </a:r>
            <a:r>
              <a:rPr lang="ru-RU" sz="3200" dirty="0" smtClean="0">
                <a:latin typeface="AnastasiaScript" pitchFamily="2" charset="0"/>
              </a:rPr>
              <a:t>. А </a:t>
            </a:r>
            <a:r>
              <a:rPr lang="ru-RU" sz="3200" dirty="0" err="1" smtClean="0">
                <a:latin typeface="AnastasiaScript" pitchFamily="2" charset="0"/>
              </a:rPr>
              <a:t>дрібні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вузлики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AnastasiaScript" pitchFamily="2" charset="0"/>
              </a:rPr>
              <a:t>ідеальні</a:t>
            </a:r>
            <a:r>
              <a:rPr lang="ru-RU" sz="3200" dirty="0" smtClean="0">
                <a:solidFill>
                  <a:schemeClr val="tx1"/>
                </a:solidFill>
                <a:latin typeface="AnastasiaScript" pitchFamily="2" charset="0"/>
              </a:rPr>
              <a:t> </a:t>
            </a:r>
            <a:r>
              <a:rPr lang="ru-RU" sz="3200" dirty="0" smtClean="0">
                <a:latin typeface="AnastasiaScript" pitchFamily="2" charset="0"/>
              </a:rPr>
              <a:t>для </a:t>
            </a:r>
            <a:r>
              <a:rPr lang="ru-RU" sz="3200" dirty="0" err="1" smtClean="0">
                <a:latin typeface="AnastasiaScript" pitchFamily="2" charset="0"/>
              </a:rPr>
              <a:t>зображення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дрібних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суцвіть</a:t>
            </a:r>
            <a:r>
              <a:rPr lang="ru-RU" sz="3200" dirty="0" smtClean="0">
                <a:latin typeface="AnastasiaScript" pitchFamily="2" charset="0"/>
              </a:rPr>
              <a:t> (</a:t>
            </a:r>
            <a:r>
              <a:rPr lang="ru-RU" sz="3200" dirty="0" err="1" smtClean="0">
                <a:latin typeface="AnastasiaScript" pitchFamily="2" charset="0"/>
              </a:rPr>
              <a:t>наприклад</a:t>
            </a:r>
            <a:r>
              <a:rPr lang="ru-RU" sz="3200" dirty="0" smtClean="0">
                <a:latin typeface="AnastasiaScript" pitchFamily="2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latin typeface="AnastasiaScript" pitchFamily="2" charset="0"/>
              </a:rPr>
              <a:t>бузку</a:t>
            </a:r>
            <a:r>
              <a:rPr lang="ru-RU" sz="3200" dirty="0" smtClean="0">
                <a:solidFill>
                  <a:schemeClr val="tx1"/>
                </a:solidFill>
                <a:latin typeface="AnastasiaScript" pitchFamily="2" charset="0"/>
              </a:rPr>
              <a:t>) </a:t>
            </a:r>
            <a:r>
              <a:rPr lang="ru-RU" sz="3200" dirty="0" err="1" smtClean="0">
                <a:solidFill>
                  <a:schemeClr val="tx1"/>
                </a:solidFill>
                <a:latin typeface="AnastasiaScript" pitchFamily="2" charset="0"/>
              </a:rPr>
              <a:t>або</a:t>
            </a:r>
            <a:r>
              <a:rPr lang="ru-RU" sz="3200" dirty="0" smtClean="0">
                <a:solidFill>
                  <a:schemeClr val="tx1"/>
                </a:solidFill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квітів</a:t>
            </a:r>
            <a:r>
              <a:rPr lang="ru-RU" sz="3200" dirty="0" smtClean="0">
                <a:latin typeface="AnastasiaScript" pitchFamily="2" charset="0"/>
              </a:rPr>
              <a:t>, </a:t>
            </a:r>
            <a:r>
              <a:rPr lang="ru-RU" sz="3200" dirty="0" err="1" smtClean="0">
                <a:latin typeface="AnastasiaScript" pitchFamily="2" charset="0"/>
              </a:rPr>
              <a:t>що</a:t>
            </a:r>
            <a:r>
              <a:rPr lang="ru-RU" sz="3200" dirty="0" smtClean="0">
                <a:latin typeface="AnastasiaScript" pitchFamily="2" charset="0"/>
              </a:rPr>
              <a:t> </a:t>
            </a:r>
            <a:r>
              <a:rPr lang="ru-RU" sz="3200" dirty="0" err="1" smtClean="0">
                <a:latin typeface="AnastasiaScript" pitchFamily="2" charset="0"/>
              </a:rPr>
              <a:t>знаходяться</a:t>
            </a:r>
            <a:r>
              <a:rPr lang="ru-RU" sz="3200" dirty="0" smtClean="0">
                <a:latin typeface="AnastasiaScript" pitchFamily="2" charset="0"/>
              </a:rPr>
              <a:t> на другому </a:t>
            </a:r>
            <a:r>
              <a:rPr lang="ru-RU" sz="3200" dirty="0" err="1" smtClean="0">
                <a:latin typeface="AnastasiaScript" pitchFamily="2" charset="0"/>
              </a:rPr>
              <a:t>плані</a:t>
            </a:r>
            <a:r>
              <a:rPr lang="ru-RU" sz="3200" dirty="0" smtClean="0">
                <a:latin typeface="AnastasiaScript" pitchFamily="2" charset="0"/>
              </a:rPr>
              <a:t>.</a:t>
            </a:r>
            <a:endParaRPr lang="ru-RU" sz="3200" dirty="0">
              <a:latin typeface="AnastasiaScript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143504" cy="3082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err="1" smtClean="0">
                <a:latin typeface="AnastasiaScript" pitchFamily="2" charset="0"/>
              </a:rPr>
              <a:t>Крім</a:t>
            </a:r>
            <a:r>
              <a:rPr lang="ru-RU" sz="3600" dirty="0" smtClean="0">
                <a:latin typeface="AnastasiaScript" pitchFamily="2" charset="0"/>
              </a:rPr>
              <a:t> </a:t>
            </a:r>
            <a:r>
              <a:rPr lang="ru-RU" sz="3600" dirty="0" err="1" smtClean="0">
                <a:latin typeface="AnastasiaScript" pitchFamily="2" charset="0"/>
              </a:rPr>
              <a:t>квітів</a:t>
            </a:r>
            <a:r>
              <a:rPr lang="ru-RU" sz="3600" dirty="0" smtClean="0">
                <a:latin typeface="AnastasiaScript" pitchFamily="2" charset="0"/>
              </a:rPr>
              <a:t>, </a:t>
            </a:r>
            <a:r>
              <a:rPr lang="ru-RU" sz="3600" dirty="0" err="1" smtClean="0">
                <a:latin typeface="AnastasiaScript" pitchFamily="2" charset="0"/>
              </a:rPr>
              <a:t>французькі</a:t>
            </a:r>
            <a:r>
              <a:rPr lang="ru-RU" sz="3600" dirty="0" smtClean="0">
                <a:latin typeface="AnastasiaScript" pitchFamily="2" charset="0"/>
              </a:rPr>
              <a:t> </a:t>
            </a:r>
            <a:r>
              <a:rPr lang="ru-RU" sz="3600" dirty="0" err="1" smtClean="0">
                <a:latin typeface="AnastasiaScript" pitchFamily="2" charset="0"/>
              </a:rPr>
              <a:t>вузлики</a:t>
            </a:r>
            <a:r>
              <a:rPr lang="ru-RU" sz="3600" dirty="0" smtClean="0">
                <a:latin typeface="AnastasiaScript" pitchFamily="2" charset="0"/>
              </a:rPr>
              <a:t> часто </a:t>
            </a:r>
            <a:r>
              <a:rPr lang="ru-RU" sz="3600" dirty="0" err="1" smtClean="0">
                <a:latin typeface="AnastasiaScript" pitchFamily="2" charset="0"/>
              </a:rPr>
              <a:t>використовують</a:t>
            </a:r>
            <a:r>
              <a:rPr lang="ru-RU" sz="3600" dirty="0" smtClean="0">
                <a:latin typeface="AnastasiaScript" pitchFamily="2" charset="0"/>
              </a:rPr>
              <a:t> для </a:t>
            </a:r>
            <a:r>
              <a:rPr lang="ru-RU" sz="3600" dirty="0" err="1" smtClean="0">
                <a:latin typeface="AnastasiaScript" pitchFamily="2" charset="0"/>
              </a:rPr>
              <a:t>створення</a:t>
            </a:r>
            <a:r>
              <a:rPr lang="ru-RU" sz="3600" dirty="0" smtClean="0">
                <a:latin typeface="AnastasiaScript" pitchFamily="2" charset="0"/>
              </a:rPr>
              <a:t> </a:t>
            </a:r>
            <a:r>
              <a:rPr lang="ru-RU" sz="3600" dirty="0" err="1" smtClean="0">
                <a:latin typeface="AnastasiaScript" pitchFamily="2" charset="0"/>
              </a:rPr>
              <a:t>ефекту</a:t>
            </a:r>
            <a:r>
              <a:rPr lang="ru-RU" sz="3600" dirty="0" smtClean="0">
                <a:latin typeface="AnastasiaScript" pitchFamily="2" charset="0"/>
              </a:rPr>
              <a:t> </a:t>
            </a:r>
            <a:r>
              <a:rPr lang="ru-RU" sz="3600" dirty="0" err="1" smtClean="0">
                <a:latin typeface="AnastasiaScript" pitchFamily="2" charset="0"/>
              </a:rPr>
              <a:t>перспективи</a:t>
            </a:r>
            <a:r>
              <a:rPr lang="ru-RU" sz="3600" dirty="0" smtClean="0">
                <a:latin typeface="AnastasiaScript" pitchFamily="2" charset="0"/>
              </a:rPr>
              <a:t> на великих картинах - </a:t>
            </a:r>
            <a:r>
              <a:rPr lang="ru-RU" sz="3600" dirty="0" err="1" smtClean="0">
                <a:latin typeface="AnastasiaScript" pitchFamily="2" charset="0"/>
              </a:rPr>
              <a:t>об'ємних</a:t>
            </a:r>
            <a:r>
              <a:rPr lang="ru-RU" sz="3600" dirty="0" smtClean="0">
                <a:latin typeface="AnastasiaScript" pitchFamily="2" charset="0"/>
              </a:rPr>
              <a:t> </a:t>
            </a:r>
            <a:r>
              <a:rPr lang="ru-RU" sz="3600" dirty="0" err="1" smtClean="0">
                <a:latin typeface="AnastasiaScript" pitchFamily="2" charset="0"/>
              </a:rPr>
              <a:t>хмар</a:t>
            </a:r>
            <a:r>
              <a:rPr lang="ru-RU" sz="3600" dirty="0" smtClean="0">
                <a:latin typeface="AnastasiaScript" pitchFamily="2" charset="0"/>
              </a:rPr>
              <a:t> </a:t>
            </a:r>
            <a:r>
              <a:rPr lang="ru-RU" sz="3600" dirty="0" err="1" smtClean="0">
                <a:latin typeface="AnastasiaScript" pitchFamily="2" charset="0"/>
              </a:rPr>
              <a:t>або</a:t>
            </a:r>
            <a:r>
              <a:rPr lang="ru-RU" sz="3600" dirty="0" smtClean="0">
                <a:latin typeface="AnastasiaScript" pitchFamily="2" charset="0"/>
              </a:rPr>
              <a:t> моря, дерев </a:t>
            </a:r>
            <a:r>
              <a:rPr lang="ru-RU" sz="3600" dirty="0" smtClean="0">
                <a:latin typeface="AnastasiaScript" pitchFamily="2" charset="0"/>
              </a:rPr>
              <a:t>,</a:t>
            </a:r>
            <a:r>
              <a:rPr lang="ru-RU" sz="3600" dirty="0" err="1" smtClean="0">
                <a:latin typeface="AnastasiaScript" pitchFamily="2" charset="0"/>
              </a:rPr>
              <a:t>снігу</a:t>
            </a:r>
            <a:r>
              <a:rPr lang="ru-RU" sz="3600" dirty="0" smtClean="0">
                <a:latin typeface="AnastasiaScript" pitchFamily="2" charset="0"/>
              </a:rPr>
              <a:t> </a:t>
            </a:r>
            <a:r>
              <a:rPr lang="ru-RU" sz="3600" dirty="0" err="1" smtClean="0">
                <a:latin typeface="AnastasiaScript" pitchFamily="2" charset="0"/>
              </a:rPr>
              <a:t>і</a:t>
            </a:r>
            <a:r>
              <a:rPr lang="ru-RU" sz="3600" dirty="0" smtClean="0">
                <a:latin typeface="AnastasiaScript" pitchFamily="2" charset="0"/>
              </a:rPr>
              <a:t> </a:t>
            </a:r>
            <a:r>
              <a:rPr lang="ru-RU" sz="3600" dirty="0" smtClean="0">
                <a:latin typeface="AnastasiaScript" pitchFamily="2" charset="0"/>
              </a:rPr>
              <a:t>т. д.</a:t>
            </a:r>
            <a:endParaRPr lang="ru-RU" sz="3600" dirty="0">
              <a:latin typeface="AnastasiaScrip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89462">
            <a:off x="5352249" y="195322"/>
            <a:ext cx="3428992" cy="25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77820">
            <a:off x="4875398" y="3600494"/>
            <a:ext cx="3619492" cy="265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10503">
            <a:off x="807195" y="3359974"/>
            <a:ext cx="3119426" cy="311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AnastasiaScript" pitchFamily="2" charset="0"/>
              </a:rPr>
              <a:t>Вражають</a:t>
            </a:r>
            <a:r>
              <a:rPr lang="ru-RU" sz="2800" dirty="0" smtClean="0">
                <a:latin typeface="AnastasiaScript" pitchFamily="2" charset="0"/>
              </a:rPr>
              <a:t> </a:t>
            </a:r>
            <a:r>
              <a:rPr lang="ru-RU" sz="2800" dirty="0" err="1" smtClean="0">
                <a:latin typeface="AnastasiaScript" pitchFamily="2" charset="0"/>
              </a:rPr>
              <a:t>уяву</a:t>
            </a:r>
            <a:r>
              <a:rPr lang="ru-RU" sz="2800" dirty="0" smtClean="0">
                <a:latin typeface="AnastasiaScript" pitchFamily="2" charset="0"/>
              </a:rPr>
              <a:t> </a:t>
            </a:r>
            <a:r>
              <a:rPr lang="ru-RU" sz="2800" dirty="0" err="1" smtClean="0">
                <a:latin typeface="AnastasiaScript" pitchFamily="2" charset="0"/>
              </a:rPr>
              <a:t>роботи</a:t>
            </a:r>
            <a:r>
              <a:rPr lang="ru-RU" sz="2800" dirty="0" smtClean="0">
                <a:latin typeface="AnastasiaScript" pitchFamily="2" charset="0"/>
              </a:rPr>
              <a:t>, де </a:t>
            </a:r>
            <a:r>
              <a:rPr lang="ru-RU" sz="2800" dirty="0" err="1" smtClean="0">
                <a:latin typeface="AnastasiaScript" pitchFamily="2" charset="0"/>
              </a:rPr>
              <a:t>французькі</a:t>
            </a:r>
            <a:r>
              <a:rPr lang="ru-RU" sz="2800" dirty="0" smtClean="0">
                <a:latin typeface="AnastasiaScript" pitchFamily="2" charset="0"/>
              </a:rPr>
              <a:t> </a:t>
            </a:r>
            <a:r>
              <a:rPr lang="ru-RU" sz="2800" dirty="0" err="1" smtClean="0">
                <a:latin typeface="AnastasiaScript" pitchFamily="2" charset="0"/>
              </a:rPr>
              <a:t>вузлики</a:t>
            </a:r>
            <a:r>
              <a:rPr lang="ru-RU" sz="2800" dirty="0" smtClean="0">
                <a:latin typeface="AnastasiaScript" pitchFamily="2" charset="0"/>
              </a:rPr>
              <a:t> </a:t>
            </a:r>
            <a:r>
              <a:rPr lang="ru-RU" sz="2800" dirty="0" err="1" smtClean="0">
                <a:latin typeface="AnastasiaScript" pitchFamily="2" charset="0"/>
              </a:rPr>
              <a:t>виступають</a:t>
            </a:r>
            <a:r>
              <a:rPr lang="ru-RU" sz="2800" dirty="0" smtClean="0">
                <a:latin typeface="AnastasiaScript" pitchFamily="2" charset="0"/>
              </a:rPr>
              <a:t> в </a:t>
            </a:r>
            <a:r>
              <a:rPr lang="ru-RU" sz="2800" dirty="0" err="1" smtClean="0">
                <a:latin typeface="AnastasiaScript" pitchFamily="2" charset="0"/>
              </a:rPr>
              <a:t>якості</a:t>
            </a:r>
            <a:r>
              <a:rPr lang="ru-RU" sz="2800" dirty="0" smtClean="0">
                <a:latin typeface="AnastasiaScript" pitchFamily="2" charset="0"/>
              </a:rPr>
              <a:t> </a:t>
            </a:r>
            <a:r>
              <a:rPr lang="ru-RU" sz="2800" dirty="0" err="1" smtClean="0">
                <a:latin typeface="AnastasiaScript" pitchFamily="2" charset="0"/>
              </a:rPr>
              <a:t>самостійних</a:t>
            </a:r>
            <a:r>
              <a:rPr lang="ru-RU" sz="2800" dirty="0" smtClean="0">
                <a:latin typeface="AnastasiaScript" pitchFamily="2" charset="0"/>
              </a:rPr>
              <a:t> </a:t>
            </a:r>
            <a:r>
              <a:rPr lang="ru-RU" sz="2800" dirty="0" err="1" smtClean="0">
                <a:latin typeface="AnastasiaScript" pitchFamily="2" charset="0"/>
              </a:rPr>
              <a:t>стібків</a:t>
            </a:r>
            <a:r>
              <a:rPr lang="ru-RU" sz="2800" dirty="0" smtClean="0">
                <a:latin typeface="AnastasiaScript" pitchFamily="2" charset="0"/>
              </a:rPr>
              <a:t>, </a:t>
            </a:r>
            <a:r>
              <a:rPr lang="ru-RU" sz="2800" dirty="0" err="1" smtClean="0">
                <a:latin typeface="AnastasiaScript" pitchFamily="2" charset="0"/>
              </a:rPr>
              <a:t>якими</a:t>
            </a:r>
            <a:r>
              <a:rPr lang="ru-RU" sz="2800" dirty="0" smtClean="0">
                <a:latin typeface="AnastasiaScript" pitchFamily="2" charset="0"/>
              </a:rPr>
              <a:t> </a:t>
            </a:r>
            <a:r>
              <a:rPr lang="ru-RU" sz="2800" dirty="0" err="1" smtClean="0">
                <a:latin typeface="AnastasiaScript" pitchFamily="2" charset="0"/>
              </a:rPr>
              <a:t>картини</a:t>
            </a:r>
            <a:r>
              <a:rPr lang="ru-RU" sz="2800" dirty="0" smtClean="0">
                <a:latin typeface="AnastasiaScript" pitchFamily="2" charset="0"/>
              </a:rPr>
              <a:t> </a:t>
            </a:r>
            <a:r>
              <a:rPr lang="ru-RU" sz="2800" dirty="0" err="1" smtClean="0">
                <a:latin typeface="AnastasiaScript" pitchFamily="2" charset="0"/>
              </a:rPr>
              <a:t>вишиваються</a:t>
            </a:r>
            <a:r>
              <a:rPr lang="ru-RU" sz="2800" dirty="0" smtClean="0">
                <a:latin typeface="AnastasiaScript" pitchFamily="2" charset="0"/>
              </a:rPr>
              <a:t> </a:t>
            </a:r>
            <a:r>
              <a:rPr lang="ru-RU" sz="2800" dirty="0" err="1" smtClean="0">
                <a:latin typeface="AnastasiaScript" pitchFamily="2" charset="0"/>
              </a:rPr>
              <a:t>повністю</a:t>
            </a:r>
            <a:r>
              <a:rPr lang="ru-RU" sz="2800" dirty="0" smtClean="0">
                <a:latin typeface="AnastasiaScript" pitchFamily="2" charset="0"/>
              </a:rPr>
              <a:t>!</a:t>
            </a:r>
            <a:endParaRPr lang="ru-RU" sz="2800" dirty="0">
              <a:latin typeface="AnastasiaScrip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39396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5">
      <a:dk1>
        <a:srgbClr val="1E0B0A"/>
      </a:dk1>
      <a:lt1>
        <a:srgbClr val="4B1D1B"/>
      </a:lt1>
      <a:dk2>
        <a:srgbClr val="DEA8A6"/>
      </a:dk2>
      <a:lt2>
        <a:srgbClr val="C96F6B"/>
      </a:lt2>
      <a:accent1>
        <a:srgbClr val="D7918F"/>
      </a:accent1>
      <a:accent2>
        <a:srgbClr val="EBC8C7"/>
      </a:accent2>
      <a:accent3>
        <a:srgbClr val="EFD5D4"/>
      </a:accent3>
      <a:accent4>
        <a:srgbClr val="F7EAE9"/>
      </a:accent4>
      <a:accent5>
        <a:srgbClr val="8369A5"/>
      </a:accent5>
      <a:accent6>
        <a:srgbClr val="D0C7DD"/>
      </a:accent6>
      <a:hlink>
        <a:srgbClr val="E0D9E8"/>
      </a:hlink>
      <a:folHlink>
        <a:srgbClr val="EFECF3"/>
      </a:folHlink>
    </a:clrScheme>
    <a:fontScheme name="нор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687</Words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Презентація на тему: “Вишивання французьким вузликом”</vt:lpstr>
      <vt:lpstr>У кожному вузлі є своя чарівність. Не будемо забувати, що вузли елемент людської культури й, звичайно ж, в усьому несуть її відбиток. Вони мають глибоке знакове, ритуальне значення, чітко символічне. Деякі навіть можуть побачити й зараз містику і руку долі у вузлах на мотузці. </vt:lpstr>
      <vt:lpstr>Французькі вузлики або «фрузелкі», або «французики» (так їх ласкаво називають вишивальниці) - це одна з технік вишивки нитками муліне або атласними стрічками.</vt:lpstr>
      <vt:lpstr>Завдяки французькому вузлику, вишивка виглядає більш виразно, набуває обсяг.</vt:lpstr>
      <vt:lpstr>       План  Французький вузлик у вишивці  Як зробити французький вузлик  Маленькі хитрощі  Нитки і тканина  Схеми для вишивки французькими вузликами    </vt:lpstr>
      <vt:lpstr>Французький вузлик у вишивці  </vt:lpstr>
      <vt:lpstr>У вишивці найчастіше французький вузлик використовують для додання обсягу квітам. Залежно від розміру вузлика квіточки також виходять різного розміру: великі французькі вузлики можуть стати великими бутонами троянд або серцевиною квітки ромашки на передньому плані. А дрібні вузлики ідеальні для зображення дрібних суцвіть (наприклад, бузку) або квітів, що знаходяться на другому плані.</vt:lpstr>
      <vt:lpstr>Крім квітів, французькі вузлики часто використовують для створення ефекту перспективи на великих картинах - об'ємних хмар або моря, дерев ,снігу і т. д.</vt:lpstr>
      <vt:lpstr>Вражають уяву роботи, де французькі вузлики виступають в якості самостійних стібків, якими картини вишиваються повністю!</vt:lpstr>
      <vt:lpstr>Як зробити французький вузлик  </vt:lpstr>
      <vt:lpstr>Маленькі хитрощі  </vt:lpstr>
      <vt:lpstr>Нитки і тканина  </vt:lpstr>
      <vt:lpstr>Слайд 13</vt:lpstr>
      <vt:lpstr>Схеми для вишивки французькими вузликами 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“Вишивання французьким вузликом”</dc:title>
  <cp:lastModifiedBy>LAN_OS</cp:lastModifiedBy>
  <cp:revision>14</cp:revision>
  <dcterms:modified xsi:type="dcterms:W3CDTF">2014-01-20T21:04:47Z</dcterms:modified>
</cp:coreProperties>
</file>