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5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0190C1-7AA2-4514-AFBD-198603F4BDB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3494A9-0B3E-4048-A096-147AF46A2D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9400" y="1460986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3087" y="1185049"/>
            <a:ext cx="7542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dirty="0" err="1">
                <a:ln>
                  <a:solidFill>
                    <a:srgbClr val="002060"/>
                  </a:solidFill>
                </a:ln>
                <a:latin typeface="Monotype Corsiva" panose="03010101010201010101" pitchFamily="66" charset="0"/>
              </a:rPr>
              <a:t>Золотий</a:t>
            </a:r>
            <a:r>
              <a:rPr lang="ru-RU" sz="6600" dirty="0">
                <a:ln>
                  <a:solidFill>
                    <a:srgbClr val="002060"/>
                  </a:solidFill>
                </a:ln>
                <a:latin typeface="Monotype Corsiva" panose="03010101010201010101" pitchFamily="66" charset="0"/>
              </a:rPr>
              <a:t>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16754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725144" y="1988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8281428" y="182817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09" y="4005064"/>
            <a:ext cx="380659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92696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Золоти́й станда́рт </a:t>
            </a:r>
            <a:r>
              <a:rPr lang="vi-VN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— грошова система, яка ґрунтується на золоті. Держава гарантує забезпечення золотом випущених в обіг грошей і встановлює тверду й незмінну відповідність національної грошової одиниці певній (чітко визначеній) кількості золота. Золотий стандарт переважав у фінансових системах європейських країн у другій половині 19 та на початку 20 століття</a:t>
            </a:r>
            <a:r>
              <a:rPr lang="vi-VN" dirty="0" smtClean="0">
                <a:ln>
                  <a:solidFill>
                    <a:srgbClr val="002060"/>
                  </a:solidFill>
                </a:ln>
              </a:rPr>
              <a:t>.</a:t>
            </a:r>
            <a:endParaRPr lang="vi-VN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96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532440" y="134076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317432" y="1348800"/>
            <a:ext cx="76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338004" y="1196752"/>
            <a:ext cx="80648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4993"/>
            <a:ext cx="3138086" cy="20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13" y="675038"/>
            <a:ext cx="8388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як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стандартної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uk-UA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довговічність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незмінність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подільність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об'єднанність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вагою,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ковкості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акустичними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endParaRPr lang="ru-RU" sz="32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248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049694"/>
            <a:ext cx="5076057" cy="38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040" y="33265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endParaRPr lang="uk-UA" sz="40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0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Фіксовані валютні курси на основі золотого паритету для кожної валюти </a:t>
            </a:r>
            <a:endParaRPr lang="ru-RU" sz="40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693696" y="476672"/>
            <a:ext cx="90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3448"/>
            <a:ext cx="8748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dirty="0">
                <a:ln>
                  <a:solidFill>
                    <a:srgbClr val="002060"/>
                  </a:solidFill>
                </a:ln>
              </a:rPr>
              <a:t>Переваги </a:t>
            </a:r>
          </a:p>
          <a:p>
            <a:pPr lvl="0" algn="ctr"/>
            <a:endParaRPr lang="uk-UA" sz="3200" dirty="0">
              <a:ln>
                <a:solidFill>
                  <a:srgbClr val="002060"/>
                </a:solidFill>
              </a:ln>
            </a:endParaRPr>
          </a:p>
          <a:p>
            <a:pPr lvl="0" algn="ctr"/>
            <a:endParaRPr lang="uk-UA" sz="3200" dirty="0">
              <a:ln>
                <a:solidFill>
                  <a:srgbClr val="002060"/>
                </a:solidFill>
              </a:ln>
            </a:endParaRPr>
          </a:p>
          <a:p>
            <a:pPr marL="285750" lvl="0" indent="-285750">
              <a:buFontTx/>
              <a:buChar char="-"/>
            </a:pPr>
            <a:r>
              <a:rPr lang="uk-UA" sz="3600" dirty="0">
                <a:ln>
                  <a:solidFill>
                    <a:srgbClr val="002060"/>
                  </a:solidFill>
                </a:ln>
              </a:rPr>
              <a:t>Збереження стійких валютних функцій </a:t>
            </a:r>
          </a:p>
          <a:p>
            <a:pPr marL="285750" lvl="0" indent="-285750">
              <a:buFontTx/>
              <a:buChar char="-"/>
            </a:pPr>
            <a:r>
              <a:rPr lang="uk-UA" sz="3600" dirty="0">
                <a:ln>
                  <a:solidFill>
                    <a:srgbClr val="002060"/>
                  </a:solidFill>
                </a:ln>
              </a:rPr>
              <a:t>Забезпечення стабільності зовнішньої і внутрішньої економічної політики</a:t>
            </a:r>
          </a:p>
          <a:p>
            <a:pPr marL="285750" lvl="0" indent="-285750">
              <a:buFontTx/>
              <a:buChar char="-"/>
            </a:pPr>
            <a:r>
              <a:rPr lang="uk-UA" sz="3600" dirty="0">
                <a:ln>
                  <a:solidFill>
                    <a:srgbClr val="002060"/>
                  </a:solidFill>
                </a:ln>
              </a:rPr>
              <a:t>Сприятливі  умови для розвитку міжнародної торгівлі </a:t>
            </a:r>
          </a:p>
          <a:p>
            <a:pPr marL="285750" lvl="0" indent="-285750">
              <a:buFontTx/>
              <a:buChar char="-"/>
            </a:pPr>
            <a:r>
              <a:rPr lang="uk-UA" sz="3600" dirty="0">
                <a:ln>
                  <a:solidFill>
                    <a:srgbClr val="002060"/>
                  </a:solidFill>
                </a:ln>
              </a:rPr>
              <a:t>Стабільність внутрішніх цін </a:t>
            </a:r>
            <a:endParaRPr lang="ru-RU" sz="36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50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98" y="836712"/>
            <a:ext cx="81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 </a:t>
            </a:r>
          </a:p>
          <a:p>
            <a:endParaRPr lang="uk-UA" sz="40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грошової маси в обігу у світі від видобування і виробництва золота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 проведення незалежної національної грошово-кредитної політики </a:t>
            </a:r>
            <a:endParaRPr lang="ru-RU" sz="40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5313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r>
              <a:rPr lang="uk-UA" sz="8000" dirty="0" smtClean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8000" dirty="0">
              <a:ln>
                <a:solidFill>
                  <a:srgbClr val="00B0F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145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2014-03-09T12:08:26Z</dcterms:created>
  <dcterms:modified xsi:type="dcterms:W3CDTF">2014-03-13T10:12:30Z</dcterms:modified>
</cp:coreProperties>
</file>