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Значення</a:t>
            </a:r>
            <a:r>
              <a:rPr lang="uk-UA" dirty="0" smtClean="0"/>
              <a:t> економіки для суспільства.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746760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В першу чергу ми повинні зрозуміти самі потреби нашого суспільства, тож розберемо: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410355"/>
            <a:ext cx="3276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/>
              <a:t>Потреби - це </a:t>
            </a:r>
            <a:r>
              <a:rPr lang="ru-RU" sz="2200" dirty="0" err="1" smtClean="0"/>
              <a:t>об'єктивна</a:t>
            </a:r>
            <a:r>
              <a:rPr lang="ru-RU" sz="2200" dirty="0" smtClean="0"/>
              <a:t> потреба людей у </a:t>
            </a:r>
            <a:r>
              <a:rPr lang="ru-RU" sz="2200" dirty="0" err="1" smtClean="0"/>
              <a:t>життєво</a:t>
            </a:r>
            <a:r>
              <a:rPr lang="ru-RU" sz="2200" dirty="0" smtClean="0"/>
              <a:t> </a:t>
            </a:r>
            <a:r>
              <a:rPr lang="ru-RU" sz="2200" dirty="0" err="1" smtClean="0"/>
              <a:t>необхідних</a:t>
            </a:r>
            <a:r>
              <a:rPr lang="ru-RU" sz="2200" dirty="0" smtClean="0"/>
              <a:t> благах і </a:t>
            </a:r>
            <a:r>
              <a:rPr lang="ru-RU" sz="2200" dirty="0" err="1" smtClean="0"/>
              <a:t>послугах</a:t>
            </a:r>
            <a:r>
              <a:rPr lang="ru-RU" sz="2200" dirty="0" smtClean="0"/>
              <a:t> з метою </a:t>
            </a:r>
            <a:r>
              <a:rPr lang="ru-RU" sz="2200" dirty="0" err="1" smtClean="0"/>
              <a:t>підтримки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життєдіяльності</a:t>
            </a:r>
            <a:r>
              <a:rPr lang="ru-RU" sz="2200" dirty="0" smtClean="0"/>
              <a:t> і </a:t>
            </a:r>
            <a:r>
              <a:rPr lang="ru-RU" sz="2200" dirty="0" err="1" smtClean="0"/>
              <a:t>розвитку</a:t>
            </a:r>
            <a:r>
              <a:rPr lang="ru-RU" sz="2200" dirty="0" smtClean="0"/>
              <a:t> </a:t>
            </a:r>
            <a:r>
              <a:rPr lang="ru-RU" sz="2200" dirty="0" err="1" smtClean="0"/>
              <a:t>організму</a:t>
            </a:r>
            <a:r>
              <a:rPr lang="ru-RU" sz="2200" dirty="0" smtClean="0"/>
              <a:t>. </a:t>
            </a:r>
            <a:r>
              <a:rPr lang="ru-RU" sz="2200" dirty="0" err="1" smtClean="0"/>
              <a:t>Саме</a:t>
            </a:r>
            <a:r>
              <a:rPr lang="ru-RU" sz="2200" dirty="0" smtClean="0"/>
              <a:t> </a:t>
            </a:r>
            <a:r>
              <a:rPr lang="ru-RU" sz="2200" dirty="0" err="1" smtClean="0"/>
              <a:t>існування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економіки</a:t>
            </a:r>
            <a:r>
              <a:rPr lang="ru-RU" sz="2200" dirty="0" smtClean="0"/>
              <a:t> </a:t>
            </a:r>
            <a:r>
              <a:rPr lang="ru-RU" sz="2200" dirty="0" err="1" smtClean="0"/>
              <a:t>пов'язане</a:t>
            </a:r>
            <a:r>
              <a:rPr lang="ru-RU" sz="2200" dirty="0" smtClean="0"/>
              <a:t> з </a:t>
            </a:r>
            <a:r>
              <a:rPr lang="ru-RU" sz="2200" dirty="0" err="1" smtClean="0"/>
              <a:t>вирішенням</a:t>
            </a:r>
            <a:r>
              <a:rPr lang="ru-RU" sz="2200" dirty="0" smtClean="0"/>
              <a:t> проблем </a:t>
            </a:r>
            <a:r>
              <a:rPr lang="ru-RU" sz="2200" dirty="0" err="1" smtClean="0"/>
              <a:t>споживання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тобто</a:t>
            </a:r>
            <a:r>
              <a:rPr lang="ru-RU" sz="2200" dirty="0" smtClean="0"/>
              <a:t> </a:t>
            </a:r>
            <a:r>
              <a:rPr lang="ru-RU" sz="2200" dirty="0" err="1" smtClean="0"/>
              <a:t>задоволення</a:t>
            </a:r>
            <a:r>
              <a:rPr lang="ru-RU" sz="2200" dirty="0" smtClean="0"/>
              <a:t> потреб людей при </a:t>
            </a:r>
            <a:r>
              <a:rPr lang="ru-RU" sz="2200" dirty="0" err="1" smtClean="0"/>
              <a:t>обмеженості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ресурсів</a:t>
            </a:r>
            <a:r>
              <a:rPr lang="ru-RU" sz="2200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0008-008-Klassifikatsija-ekonomicheskikh-resurs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1524000"/>
            <a:ext cx="5257800" cy="4953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DDejuecxs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7467600" cy="6096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Сучасна економіка як національне                    господарство.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2688"/>
            <a:ext cx="3429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Сучасною</a:t>
            </a:r>
            <a:r>
              <a:rPr lang="ru-RU" dirty="0" smtClean="0"/>
              <a:t> </a:t>
            </a:r>
            <a:r>
              <a:rPr lang="ru-RU" dirty="0" err="1" smtClean="0"/>
              <a:t>економікою</a:t>
            </a:r>
            <a:r>
              <a:rPr lang="ru-RU" dirty="0" smtClean="0"/>
              <a:t> прийнято </a:t>
            </a:r>
            <a:r>
              <a:rPr lang="ru-RU" dirty="0" err="1" smtClean="0"/>
              <a:t>називати</a:t>
            </a:r>
            <a:r>
              <a:rPr lang="ru-RU" dirty="0" smtClean="0"/>
              <a:t> </a:t>
            </a:r>
            <a:r>
              <a:rPr lang="ru-RU" dirty="0" err="1" smtClean="0"/>
              <a:t>національне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з різних </a:t>
            </a:r>
            <a:r>
              <a:rPr lang="ru-RU" dirty="0" err="1" smtClean="0"/>
              <a:t>галузей</a:t>
            </a:r>
            <a:r>
              <a:rPr lang="ru-RU" dirty="0" smtClean="0"/>
              <a:t> (</a:t>
            </a:r>
            <a:r>
              <a:rPr lang="ru-RU" dirty="0" err="1" smtClean="0"/>
              <a:t>промисловість</a:t>
            </a:r>
            <a:r>
              <a:rPr lang="ru-RU" dirty="0" smtClean="0"/>
              <a:t>,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</a:t>
            </a:r>
            <a:r>
              <a:rPr lang="ru-RU" dirty="0" err="1" smtClean="0"/>
              <a:t>будівництво</a:t>
            </a:r>
            <a:r>
              <a:rPr lang="ru-RU" dirty="0" smtClean="0"/>
              <a:t>, </a:t>
            </a:r>
            <a:r>
              <a:rPr lang="ru-RU" dirty="0" err="1" smtClean="0"/>
              <a:t>торгівля</a:t>
            </a:r>
            <a:r>
              <a:rPr lang="ru-RU" dirty="0" smtClean="0"/>
              <a:t>, транспорт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), </a:t>
            </a:r>
            <a:r>
              <a:rPr lang="ru-RU" dirty="0" err="1" smtClean="0"/>
              <a:t>куди</a:t>
            </a:r>
            <a:r>
              <a:rPr lang="ru-RU" dirty="0" smtClean="0"/>
              <a:t> входить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створюють</a:t>
            </a:r>
            <a:r>
              <a:rPr lang="ru-RU" dirty="0" smtClean="0"/>
              <a:t> блага і </a:t>
            </a:r>
            <a:r>
              <a:rPr lang="ru-RU" dirty="0" err="1" smtClean="0"/>
              <a:t>послуги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людей.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виробляє</a:t>
            </a:r>
            <a:r>
              <a:rPr lang="ru-RU" dirty="0" smtClean="0"/>
              <a:t> два </a:t>
            </a:r>
            <a:r>
              <a:rPr lang="ru-RU" dirty="0" err="1" smtClean="0"/>
              <a:t>основні</a:t>
            </a:r>
            <a:r>
              <a:rPr lang="ru-RU" dirty="0" smtClean="0"/>
              <a:t> роди </a:t>
            </a:r>
            <a:r>
              <a:rPr lang="ru-RU" dirty="0" err="1" smtClean="0"/>
              <a:t>багатства</a:t>
            </a:r>
            <a:r>
              <a:rPr lang="ru-RU" dirty="0" smtClean="0"/>
              <a:t>: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і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pic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1524000"/>
            <a:ext cx="3962400" cy="2667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6" name="Рисунок 5" descr="upl_33616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4191000"/>
            <a:ext cx="3962400" cy="2286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Значення економіки для суспільства.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3581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Значення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тим</a:t>
            </a:r>
            <a:r>
              <a:rPr lang="ru-RU" sz="2000" dirty="0" smtClean="0"/>
              <a:t>, що вона </a:t>
            </a:r>
            <a:r>
              <a:rPr lang="ru-RU" sz="2000" dirty="0" err="1" smtClean="0"/>
              <a:t>безперервно</a:t>
            </a:r>
            <a:r>
              <a:rPr lang="ru-RU" sz="2000" dirty="0" smtClean="0"/>
              <a:t> забезпечує його предметами </a:t>
            </a:r>
            <a:r>
              <a:rPr lang="ru-RU" sz="2000" dirty="0" err="1" smtClean="0"/>
              <a:t>споживання</a:t>
            </a:r>
            <a:r>
              <a:rPr lang="ru-RU" sz="2000" dirty="0" smtClean="0"/>
              <a:t> (</a:t>
            </a:r>
            <a:r>
              <a:rPr lang="ru-RU" sz="2000" dirty="0" err="1" smtClean="0"/>
              <a:t>їжею</a:t>
            </a:r>
            <a:r>
              <a:rPr lang="ru-RU" sz="2000" dirty="0" smtClean="0"/>
              <a:t>, </a:t>
            </a:r>
            <a:r>
              <a:rPr lang="ru-RU" sz="2000" dirty="0" err="1" smtClean="0"/>
              <a:t>одягом</a:t>
            </a:r>
            <a:r>
              <a:rPr lang="ru-RU" sz="2000" dirty="0" smtClean="0"/>
              <a:t>, </a:t>
            </a:r>
            <a:r>
              <a:rPr lang="ru-RU" sz="2000" dirty="0" err="1" smtClean="0"/>
              <a:t>житлами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корисними</a:t>
            </a:r>
            <a:r>
              <a:rPr lang="ru-RU" sz="2000" dirty="0" smtClean="0"/>
              <a:t> речами), без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жодна</a:t>
            </a:r>
            <a:r>
              <a:rPr lang="ru-RU" sz="2000" smtClean="0"/>
              <a:t> людина</a:t>
            </a:r>
            <a:r>
              <a:rPr lang="ru-RU" sz="2000" dirty="0" smtClean="0"/>
              <a:t>. </a:t>
            </a:r>
            <a:r>
              <a:rPr lang="ru-RU" sz="2000" dirty="0" err="1" smtClean="0"/>
              <a:t>Звідси</a:t>
            </a:r>
            <a:r>
              <a:rPr lang="ru-RU" sz="2000" dirty="0" smtClean="0"/>
              <a:t> очевидна </a:t>
            </a:r>
            <a:r>
              <a:rPr lang="ru-RU" sz="2000" dirty="0" err="1" smtClean="0"/>
              <a:t>головна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функція</a:t>
            </a:r>
            <a:r>
              <a:rPr lang="ru-RU" sz="2000" dirty="0" smtClean="0"/>
              <a:t> (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) народного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 - </a:t>
            </a:r>
            <a:r>
              <a:rPr lang="ru-RU" sz="2000" dirty="0" err="1" smtClean="0"/>
              <a:t>виробляти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багатство</a:t>
            </a:r>
            <a:r>
              <a:rPr lang="ru-RU" sz="2000" dirty="0" smtClean="0"/>
              <a:t>, яке </a:t>
            </a:r>
            <a:r>
              <a:rPr lang="ru-RU" sz="2000" dirty="0" err="1" smtClean="0"/>
              <a:t>задовольняє</a:t>
            </a:r>
            <a:r>
              <a:rPr lang="ru-RU" sz="2000" dirty="0" smtClean="0"/>
              <a:t> різноманітні потреби людей.</a:t>
            </a:r>
            <a:endParaRPr lang="ru-RU" sz="2000" dirty="0"/>
          </a:p>
        </p:txBody>
      </p:sp>
      <p:pic>
        <p:nvPicPr>
          <p:cNvPr id="4" name="Рисунок 3" descr="11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600200"/>
            <a:ext cx="4114800" cy="28956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5" name="Рисунок 4" descr="3837884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495800"/>
            <a:ext cx="2819400" cy="20955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7467600" cy="11430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Економічний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кругообіг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289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Початковою</a:t>
            </a:r>
            <a:r>
              <a:rPr lang="ru-RU" dirty="0" smtClean="0"/>
              <a:t> фазою є </a:t>
            </a:r>
            <a:r>
              <a:rPr lang="ru-RU" dirty="0" err="1" smtClean="0"/>
              <a:t>безпосереднє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-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пристосовують</a:t>
            </a:r>
            <a:r>
              <a:rPr lang="ru-RU" dirty="0" smtClean="0"/>
              <a:t> речовина і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до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потреб (</a:t>
            </a:r>
            <a:r>
              <a:rPr lang="ru-RU" dirty="0" err="1" smtClean="0"/>
              <a:t>скажімо</a:t>
            </a:r>
            <a:r>
              <a:rPr lang="ru-RU" dirty="0" smtClean="0"/>
              <a:t>, з </a:t>
            </a:r>
            <a:r>
              <a:rPr lang="ru-RU" dirty="0" err="1" smtClean="0"/>
              <a:t>деревини</a:t>
            </a:r>
            <a:r>
              <a:rPr lang="ru-RU" dirty="0" smtClean="0"/>
              <a:t> </a:t>
            </a:r>
            <a:r>
              <a:rPr lang="ru-RU" dirty="0" err="1" smtClean="0"/>
              <a:t>виготовляється</a:t>
            </a:r>
            <a:r>
              <a:rPr lang="ru-RU" dirty="0" smtClean="0"/>
              <a:t> </a:t>
            </a:r>
            <a:r>
              <a:rPr lang="ru-RU" dirty="0" err="1" smtClean="0"/>
              <a:t>меблі</a:t>
            </a:r>
            <a:r>
              <a:rPr lang="ru-RU" dirty="0" smtClean="0"/>
              <a:t>). 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5240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Суспільне</a:t>
            </a:r>
            <a:r>
              <a:rPr lang="ru-RU" dirty="0" smtClean="0"/>
              <a:t>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по такому </a:t>
            </a:r>
            <a:r>
              <a:rPr lang="ru-RU" dirty="0" err="1" smtClean="0"/>
              <a:t>найбільшому</a:t>
            </a:r>
            <a:r>
              <a:rPr lang="ru-RU" dirty="0" smtClean="0"/>
              <a:t> за масштабами колу: </a:t>
            </a:r>
            <a:r>
              <a:rPr lang="ru-RU" dirty="0" err="1" smtClean="0"/>
              <a:t>виробництво</a:t>
            </a:r>
            <a:r>
              <a:rPr lang="ru-RU" dirty="0" smtClean="0"/>
              <a:t> - </a:t>
            </a:r>
            <a:r>
              <a:rPr lang="ru-RU" dirty="0" err="1" smtClean="0"/>
              <a:t>розподіл</a:t>
            </a:r>
            <a:r>
              <a:rPr lang="ru-RU" dirty="0" smtClean="0"/>
              <a:t> - </a:t>
            </a:r>
            <a:r>
              <a:rPr lang="ru-RU" dirty="0" err="1" smtClean="0"/>
              <a:t>обмін</a:t>
            </a:r>
            <a:r>
              <a:rPr lang="ru-RU" dirty="0" smtClean="0"/>
              <a:t> - </a:t>
            </a:r>
            <a:r>
              <a:rPr lang="ru-RU" dirty="0" err="1" smtClean="0"/>
              <a:t>споживання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" name="Рисунок 14" descr="AfBq7LokrkM.jpg"/>
          <p:cNvPicPr>
            <a:picLocks noChangeAspect="1"/>
          </p:cNvPicPr>
          <p:nvPr/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3124200" y="2514600"/>
            <a:ext cx="4953000" cy="37338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7467600" cy="9906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0000"/>
                </a:solidFill>
              </a:rPr>
              <a:t>Обмін.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458200" cy="24384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Обмін</a:t>
            </a:r>
            <a:r>
              <a:rPr lang="ru-RU" dirty="0" smtClean="0"/>
              <a:t> - як </a:t>
            </a:r>
            <a:r>
              <a:rPr lang="ru-RU" dirty="0" err="1" smtClean="0"/>
              <a:t>важлива</a:t>
            </a:r>
            <a:r>
              <a:rPr lang="ru-RU" dirty="0" smtClean="0"/>
              <a:t> форма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між людьми - перш за все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вторгається</a:t>
            </a:r>
            <a:r>
              <a:rPr lang="ru-RU" dirty="0" smtClean="0"/>
              <a:t> у </a:t>
            </a:r>
            <a:r>
              <a:rPr lang="ru-RU" dirty="0" err="1" smtClean="0"/>
              <a:t>виробництво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Дісталися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блага часто не можна </a:t>
            </a:r>
            <a:r>
              <a:rPr lang="ru-RU" dirty="0" err="1" smtClean="0"/>
              <a:t>витратити</a:t>
            </a:r>
            <a:r>
              <a:rPr lang="ru-RU" dirty="0" smtClean="0"/>
              <a:t> для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люди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інших речах.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продуктами </a:t>
            </a:r>
            <a:r>
              <a:rPr lang="ru-RU" dirty="0" err="1" smtClean="0"/>
              <a:t>праці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Споживання</a:t>
            </a:r>
            <a:r>
              <a:rPr lang="ru-RU" dirty="0" smtClean="0"/>
              <a:t> в першу чергу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пов'язано</a:t>
            </a:r>
            <a:r>
              <a:rPr lang="ru-RU" dirty="0" smtClean="0"/>
              <a:t> з </a:t>
            </a:r>
            <a:r>
              <a:rPr lang="ru-RU" dirty="0" err="1" smtClean="0"/>
              <a:t>виробництвом</a:t>
            </a:r>
            <a:r>
              <a:rPr lang="ru-RU" dirty="0" smtClean="0"/>
              <a:t>.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витрачаються</a:t>
            </a:r>
            <a:r>
              <a:rPr lang="ru-RU" dirty="0" smtClean="0"/>
              <a:t>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і </a:t>
            </a:r>
            <a:r>
              <a:rPr lang="ru-RU" dirty="0" err="1" smtClean="0"/>
              <a:t>здібності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також </a:t>
            </a:r>
            <a:r>
              <a:rPr lang="ru-RU" dirty="0" err="1" smtClean="0"/>
              <a:t>сировина</a:t>
            </a:r>
            <a:r>
              <a:rPr lang="ru-RU" dirty="0" smtClean="0"/>
              <a:t>, </a:t>
            </a:r>
            <a:r>
              <a:rPr lang="ru-RU" dirty="0" err="1" smtClean="0"/>
              <a:t>паливо</a:t>
            </a:r>
            <a:r>
              <a:rPr lang="ru-RU" dirty="0" smtClean="0"/>
              <a:t>, </a:t>
            </a:r>
            <a:r>
              <a:rPr lang="ru-RU" dirty="0" err="1" smtClean="0"/>
              <a:t>машини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речові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продуктивне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Рисунок 7" descr="возврат товар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657600"/>
            <a:ext cx="7086600" cy="2743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qeGY9EUf9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7696199" cy="6248400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94456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Економічні інтереси.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3962400" cy="51054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це </a:t>
            </a:r>
            <a:r>
              <a:rPr lang="ru-RU" dirty="0" err="1" smtClean="0"/>
              <a:t>об'єктивні</a:t>
            </a:r>
            <a:r>
              <a:rPr lang="ru-RU" dirty="0" smtClean="0"/>
              <a:t>, </a:t>
            </a:r>
            <a:r>
              <a:rPr lang="ru-RU" dirty="0" err="1" smtClean="0"/>
              <a:t>зумовлені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відносинами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і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, </a:t>
            </a:r>
            <a:r>
              <a:rPr lang="ru-RU" dirty="0" err="1" smtClean="0"/>
              <a:t>якіобусловливаю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сформованих</a:t>
            </a:r>
            <a:r>
              <a:rPr lang="ru-RU" dirty="0" smtClean="0"/>
              <a:t> країн і </a:t>
            </a:r>
            <a:r>
              <a:rPr lang="ru-RU" dirty="0" err="1" smtClean="0"/>
              <a:t>матеріальних</a:t>
            </a:r>
            <a:r>
              <a:rPr lang="ru-RU" dirty="0" smtClean="0"/>
              <a:t> потреб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класів</a:t>
            </a:r>
            <a:r>
              <a:rPr lang="ru-RU" dirty="0" smtClean="0"/>
              <a:t>,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колективів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постатей</a:t>
            </a:r>
            <a:r>
              <a:rPr lang="ru-RU" dirty="0" smtClean="0"/>
              <a:t>. Будучи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вони як </a:t>
            </a:r>
            <a:r>
              <a:rPr lang="ru-RU" dirty="0" err="1" smtClean="0"/>
              <a:t>об'єктивної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людей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відбиваються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019.jpg"/>
          <p:cNvPicPr>
            <a:picLocks noChangeAspect="1"/>
          </p:cNvPicPr>
          <p:nvPr/>
        </p:nvPicPr>
        <p:blipFill>
          <a:blip r:embed="rId2" cstate="print"/>
          <a:srcRect b="9091"/>
          <a:stretch>
            <a:fillRect/>
          </a:stretch>
        </p:blipFill>
        <p:spPr>
          <a:xfrm>
            <a:off x="3810000" y="1676400"/>
            <a:ext cx="4876800" cy="38862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</TotalTime>
  <Words>314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Значення економіки для суспільства.</vt:lpstr>
      <vt:lpstr>В першу чергу ми повинні зрозуміти самі потреби нашого суспільства, тож розберемо:</vt:lpstr>
      <vt:lpstr>Слайд 3</vt:lpstr>
      <vt:lpstr> Сучасна економіка як національне                    господарство.</vt:lpstr>
      <vt:lpstr>Значення економіки для суспільства.</vt:lpstr>
      <vt:lpstr>Економічний кругообіг. </vt:lpstr>
      <vt:lpstr>Обмін.</vt:lpstr>
      <vt:lpstr>Слайд 8</vt:lpstr>
      <vt:lpstr> Економічні інтереси.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Значення економіки для суспільства.</dc:title>
  <cp:lastModifiedBy>Lera</cp:lastModifiedBy>
  <cp:revision>18</cp:revision>
  <dcterms:modified xsi:type="dcterms:W3CDTF">2013-09-06T20:54:17Z</dcterms:modified>
</cp:coreProperties>
</file>