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  <p:sldMasterId id="2147483912" r:id="rId3"/>
  </p:sldMasterIdLst>
  <p:sldIdLst>
    <p:sldId id="258" r:id="rId4"/>
    <p:sldId id="259" r:id="rId5"/>
    <p:sldId id="260" r:id="rId6"/>
    <p:sldId id="275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>
      <p:cViewPr>
        <p:scale>
          <a:sx n="100" d="100"/>
          <a:sy n="100" d="100"/>
        </p:scale>
        <p:origin x="-129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0C5FB4B-62C2-4E61-8DBF-CBA024D8B0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CA0406-5773-4ACA-95CA-AEF487028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file:///D:\Users\&#1042;&#1077;&#1088;&#1086;&#1085;&#1080;&#1082;&#1072;\Desktop\romans-Mne_Nravitsya_CHto_Vy_Bolny_Ne_Mnoj..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1268760"/>
            <a:ext cx="57204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atin typeface="Monotype Corsiva" pitchFamily="66" charset="0"/>
              </a:rPr>
              <a:t>Марина Іванівна </a:t>
            </a:r>
            <a:r>
              <a:rPr lang="uk-UA" sz="3600" dirty="0" err="1" smtClean="0">
                <a:latin typeface="Monotype Corsiva" pitchFamily="66" charset="0"/>
              </a:rPr>
              <a:t>Цвєтаєва</a:t>
            </a:r>
            <a:endParaRPr lang="ru-RU" sz="3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Содержимое 8" descr="90492613_Marina_Cvetaeva.jpg"/>
          <p:cNvPicPr>
            <a:picLocks noGrp="1" noChangeAspect="1"/>
          </p:cNvPicPr>
          <p:nvPr>
            <p:ph sz="quarter" idx="13"/>
          </p:nvPr>
        </p:nvPicPr>
        <p:blipFill>
          <a:blip r:embed="rId4" cstate="print"/>
          <a:stretch>
            <a:fillRect/>
          </a:stretch>
        </p:blipFill>
        <p:spPr>
          <a:xfrm>
            <a:off x="1898808" y="2438400"/>
            <a:ext cx="2069783" cy="31242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3968" y="2348880"/>
            <a:ext cx="3880520" cy="9738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26.09.1892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31.08.1941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3212976"/>
            <a:ext cx="36358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 ...Моим стихам, как драгоценным винам </a:t>
            </a:r>
            <a:endParaRPr lang="ru-RU" sz="2400" dirty="0" smtClean="0"/>
          </a:p>
          <a:p>
            <a:r>
              <a:rPr lang="ru-RU" sz="2400" b="1" i="1" dirty="0" smtClean="0"/>
              <a:t>     Настанет свой черед. </a:t>
            </a:r>
            <a:endParaRPr lang="ru-RU" sz="2400" dirty="0" smtClean="0"/>
          </a:p>
          <a:p>
            <a:r>
              <a:rPr lang="ru-RU" dirty="0" smtClean="0"/>
              <a:t>         </a:t>
            </a:r>
            <a:r>
              <a:rPr lang="en-US" dirty="0" smtClean="0"/>
              <a:t>		</a:t>
            </a:r>
            <a:r>
              <a:rPr lang="ru-RU" dirty="0" smtClean="0"/>
              <a:t>М. Цветаева </a:t>
            </a:r>
            <a:endParaRPr lang="ru-RU" dirty="0"/>
          </a:p>
        </p:txBody>
      </p:sp>
      <p:pic>
        <p:nvPicPr>
          <p:cNvPr id="6" name="romans-Mne_Nravitsya_CHto_Vy_Bolny_Ne_Mnoj..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314872" y="83671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899592" y="4581128"/>
            <a:ext cx="7344816" cy="108011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У </a:t>
            </a:r>
            <a:r>
              <a:rPr lang="ru-RU" dirty="0" err="1" smtClean="0"/>
              <a:t>жовтні</a:t>
            </a:r>
            <a:r>
              <a:rPr lang="ru-RU" dirty="0" smtClean="0"/>
              <a:t> 1955 р. </a:t>
            </a:r>
            <a:r>
              <a:rPr lang="ru-RU" dirty="0" err="1" smtClean="0"/>
              <a:t>заарештували</a:t>
            </a:r>
            <a:r>
              <a:rPr lang="ru-RU" dirty="0" smtClean="0"/>
              <a:t>, а через два роки </a:t>
            </a:r>
            <a:r>
              <a:rPr lang="ru-RU" dirty="0" err="1" smtClean="0"/>
              <a:t>розстріляли</a:t>
            </a:r>
            <a:r>
              <a:rPr lang="ru-RU" dirty="0" smtClean="0"/>
              <a:t> 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чоловіка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31 </a:t>
            </a:r>
            <a:r>
              <a:rPr lang="ru-RU" dirty="0" err="1" smtClean="0"/>
              <a:t>серпня</a:t>
            </a:r>
            <a:r>
              <a:rPr lang="ru-RU" dirty="0" smtClean="0"/>
              <a:t> 1941 р. </a:t>
            </a:r>
            <a:r>
              <a:rPr lang="ru-RU" dirty="0" err="1" smtClean="0"/>
              <a:t>поетеса</a:t>
            </a:r>
            <a:r>
              <a:rPr lang="ru-RU" dirty="0" smtClean="0"/>
              <a:t> у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глибокої</a:t>
            </a:r>
            <a:r>
              <a:rPr lang="ru-RU" dirty="0" smtClean="0"/>
              <a:t> </a:t>
            </a:r>
            <a:r>
              <a:rPr lang="ru-RU" dirty="0" err="1" smtClean="0"/>
              <a:t>депресії</a:t>
            </a:r>
            <a:r>
              <a:rPr lang="ru-RU" dirty="0" smtClean="0"/>
              <a:t> </a:t>
            </a:r>
            <a:r>
              <a:rPr lang="ru-RU" dirty="0" err="1" smtClean="0"/>
              <a:t>наклала</a:t>
            </a:r>
            <a:r>
              <a:rPr lang="ru-RU" dirty="0" smtClean="0"/>
              <a:t> на себе руки. </a:t>
            </a:r>
          </a:p>
        </p:txBody>
      </p:sp>
      <p:pic>
        <p:nvPicPr>
          <p:cNvPr id="6146" name="Picture 2" descr="http://imwerden.de/bilde/tsveta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052736"/>
            <a:ext cx="2664296" cy="349555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220072" y="4077072"/>
            <a:ext cx="3757612" cy="19954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передсмертній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записці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вона просила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вибачення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пояснювала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загнана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глухий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041.radikal.ru/0804/c5/3c6b7b31fe88.jpg"/>
          <p:cNvPicPr>
            <a:picLocks noChangeAspect="1" noChangeArrowheads="1"/>
          </p:cNvPicPr>
          <p:nvPr/>
        </p:nvPicPr>
        <p:blipFill>
          <a:blip r:embed="rId2" cstate="print"/>
          <a:srcRect l="21263" t="4725" r="17314"/>
          <a:stretch>
            <a:fillRect/>
          </a:stretch>
        </p:blipFill>
        <p:spPr bwMode="auto">
          <a:xfrm>
            <a:off x="611560" y="1628800"/>
            <a:ext cx="3960440" cy="46072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499992" y="3717032"/>
            <a:ext cx="4464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Творчий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спадок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Цвєтаєвої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чималий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800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ліричних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17 поем,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п'єс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прозових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листів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libex.ru/dimg/247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59"/>
            <a:ext cx="3240360" cy="485473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1196752"/>
            <a:ext cx="48245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Життєвим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девізом</a:t>
            </a:r>
            <a:r>
              <a:rPr lang="ru-RU" sz="2000" b="1" dirty="0" smtClean="0"/>
              <a:t> </a:t>
            </a:r>
            <a:r>
              <a:rPr lang="ru-RU" dirty="0" err="1" smtClean="0"/>
              <a:t>Цвєтаєвої</a:t>
            </a:r>
            <a:r>
              <a:rPr lang="ru-RU" dirty="0" smtClean="0"/>
              <a:t> стало гасло «Одна —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— за </a:t>
            </a:r>
            <a:r>
              <a:rPr lang="ru-RU" dirty="0" err="1" smtClean="0"/>
              <a:t>всіх</a:t>
            </a:r>
            <a:r>
              <a:rPr lang="ru-RU" dirty="0" smtClean="0"/>
              <a:t> —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http://img01.chitalnya.ru/upload2/655/3975026169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060848"/>
            <a:ext cx="2551028" cy="35147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584" y="1268760"/>
            <a:ext cx="3240360" cy="432048"/>
          </a:xfrm>
        </p:spPr>
        <p:txBody>
          <a:bodyPr/>
          <a:lstStyle/>
          <a:p>
            <a:pPr algn="ctr"/>
            <a:r>
              <a:rPr lang="uk-UA" dirty="0" err="1" smtClean="0"/>
              <a:t>Любовь</a:t>
            </a:r>
            <a:r>
              <a:rPr lang="uk-UA" dirty="0" smtClean="0"/>
              <a:t> </a:t>
            </a:r>
            <a:r>
              <a:rPr lang="uk-UA" dirty="0" err="1" smtClean="0"/>
              <a:t>Суздалева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5148064" y="1340768"/>
            <a:ext cx="2932378" cy="3600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 smtClean="0"/>
              <a:t>Лариса Горбунова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88640"/>
            <a:ext cx="4144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Марина Цветаева у </a:t>
            </a:r>
            <a:r>
              <a:rPr lang="ru-RU" sz="2800" b="1" dirty="0" err="1" smtClean="0">
                <a:latin typeface="Monotype Corsiva" pitchFamily="66" charset="0"/>
              </a:rPr>
              <a:t>живописі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2050" name="Picture 2" descr="http://i051.radikal.ru/1110/3f/0e63d27cb4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790772"/>
            <a:ext cx="3541712" cy="4260706"/>
          </a:xfrm>
          <a:prstGeom prst="rect">
            <a:avLst/>
          </a:prstGeom>
          <a:noFill/>
        </p:spPr>
      </p:pic>
      <p:pic>
        <p:nvPicPr>
          <p:cNvPr id="2052" name="Picture 4" descr="http://www.tsvetaeva.com.ua/uploads_user/1000/1/840_thumb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1988840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stihi.ru/pics/2012/08/03/1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456384" cy="45594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836712"/>
            <a:ext cx="2088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Григорий Шишкин</a:t>
            </a:r>
            <a:endParaRPr lang="ru-RU" dirty="0"/>
          </a:p>
        </p:txBody>
      </p:sp>
      <p:pic>
        <p:nvPicPr>
          <p:cNvPr id="90116" name="Picture 4" descr="http://www.artrussian.com/images/media/159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456384" cy="4413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8104" y="980728"/>
            <a:ext cx="1934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Нестеров Андрей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segodnya.ua/img/gallery/4281/20/452952_main.jpg"/>
          <p:cNvPicPr>
            <a:picLocks noChangeAspect="1" noChangeArrowheads="1"/>
          </p:cNvPicPr>
          <p:nvPr/>
        </p:nvPicPr>
        <p:blipFill>
          <a:blip r:embed="rId2" cstate="print"/>
          <a:srcRect l="35437" r="19676" b="8262"/>
          <a:stretch>
            <a:fillRect/>
          </a:stretch>
        </p:blipFill>
        <p:spPr bwMode="auto">
          <a:xfrm>
            <a:off x="467544" y="908720"/>
            <a:ext cx="3800422" cy="54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1052736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квітні 2013 року в Одесі було встановлено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ятник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“Срібний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вік”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Скульптура являє собою поетес А.Ахматову та М.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Цвєтаєву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932040" y="2564904"/>
            <a:ext cx="3816424" cy="3168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Батьки -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трудова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науково-художня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інтелігенція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Володимирович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університетський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творець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кращих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московських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музеїв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музею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Образотворчих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Марія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Олександрівна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жагуче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бурхливо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займалася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вихованням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ранньої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://www.matrony.ru/wp-content/uploads/cveta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788024" y="2564904"/>
            <a:ext cx="4038600" cy="3672408"/>
          </a:xfrm>
        </p:spPr>
        <p:txBody>
          <a:bodyPr>
            <a:normAutofit/>
          </a:bodyPr>
          <a:lstStyle/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Дитинство, юність і молодість Марини Іванівни пройшли в Москві у тихому підмосковному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Тарусі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, частково за кордоном. Училася вона багато, але, з родинних обставин, досить безсистемно: зовсім маленькою дівчинкою - у музичній школі, потім у католицьких пансіонах у Лозані і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Фрайбурзі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, у ялтинській жіночої гімназії, у московських приватних пансіонах.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2294" name="Picture 6" descr="http://s52.radikal.ru/i135/1110/44/0a3b64ad50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4457700" cy="44481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4008" y="2564904"/>
            <a:ext cx="4182616" cy="36724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	  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Вірші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Цвєтаєва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почала писати із шести років (не тільки по-російськи, але і по-французьки, по-німецьки), друкуватися - із шістнадцяти. Маленька, вона хотіла, як усяка дитина, "зробити все сама". Тільки в даному випадку "це" була не гра, не малювання, не спів, а написання слів. Сама знайти риму, сама записати що-небудь. Звідси перші наївні вірші в шести-семи років, а потім - щоденники і листи.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://sotvori-sebia-sam.ru/wp-content/uploads/2013/07/cvetaeva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4608512" cy="333721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8200" y="571480"/>
            <a:ext cx="4138642" cy="5786478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ВСТРЕЧА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 smtClean="0"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Вечерний дым над городом возник,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Куда-то вдаль покорно шли вагоны,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Вдруг промелькнул, прозрачней анемоны,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В одном из окон полудетский лик.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На веках тень. Подобием короны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Лежали кудри... Я сдержала крик: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Мне стало ясно в этот краткий миг,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Что пробуждают мертвых наших стоны.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С той девушкой у темного окна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— Виденьем рая в </a:t>
            </a:r>
            <a:r>
              <a:rPr lang="ru-RU" sz="2400" dirty="0" err="1" smtClean="0">
                <a:latin typeface="Monotype Corsiva" pitchFamily="66" charset="0"/>
              </a:rPr>
              <a:t>сутолке</a:t>
            </a:r>
            <a:r>
              <a:rPr lang="ru-RU" sz="2400" dirty="0" smtClean="0">
                <a:latin typeface="Monotype Corsiva" pitchFamily="66" charset="0"/>
              </a:rPr>
              <a:t> вокзальной — Не раз встречалась я в долинах сна.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Но почему была она печальной?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Чего искал прозрачный силуэт?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Быть может ей — и в небе счастья нет?..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827584" y="5733256"/>
            <a:ext cx="2448272" cy="100811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Обкладинка збірки </a:t>
            </a:r>
          </a:p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“Вечірній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альбом”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File:&amp;TScy;&amp;vcy;&amp;iecy;&amp;tcy;&amp;acy;&amp;iecy;&amp;vcy;&amp;acy; &quot;&amp;Vcy;&amp;iecy;&amp;chcy;&amp;iecy;&amp;rcy;&amp;ncy;&amp;icy;&amp;jcy; &amp;acy;&amp;lcy;&amp;softcy;&amp;bcy;&amp;ocy;&amp;mcy;&quot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456384" cy="51120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522920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Збірка відкривалась поезією </a:t>
            </a:r>
            <a:r>
              <a:rPr lang="uk-UA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“Зустріч”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4941168"/>
            <a:ext cx="5688632" cy="720080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1908 р. Ц.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здійснила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поїздку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Париж, де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слухала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скорочений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курс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старофранцузької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img1.liveinternet.ru/images/attach/c/3/76/832/76832271_0svetaev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632"/>
            <a:ext cx="5256584" cy="4933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8"/>
          <p:cNvSpPr txBox="1">
            <a:spLocks/>
          </p:cNvSpPr>
          <p:nvPr/>
        </p:nvSpPr>
        <p:spPr>
          <a:xfrm>
            <a:off x="1907704" y="1412775"/>
            <a:ext cx="6350471" cy="4743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196752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1912 р. вона </a:t>
            </a:r>
            <a:r>
              <a:rPr lang="ru-RU" dirty="0" err="1" smtClean="0"/>
              <a:t>одружилася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Сергієм</a:t>
            </a:r>
            <a:r>
              <a:rPr lang="ru-RU" dirty="0" smtClean="0"/>
              <a:t> </a:t>
            </a:r>
            <a:r>
              <a:rPr lang="ru-RU" dirty="0" err="1" smtClean="0"/>
              <a:t>Ефроном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http://img0.liveinternet.ru/images/attach/c/6/92/488/92488088_1827016_c4a725a786edf919a12967fc44ecda3b.jpg"/>
          <p:cNvPicPr>
            <a:picLocks noChangeAspect="1" noChangeArrowheads="1"/>
          </p:cNvPicPr>
          <p:nvPr/>
        </p:nvPicPr>
        <p:blipFill>
          <a:blip r:embed="rId2" cstate="print"/>
          <a:srcRect l="1800" b="10582"/>
          <a:stretch>
            <a:fillRect/>
          </a:stretch>
        </p:blipFill>
        <p:spPr bwMode="auto">
          <a:xfrm>
            <a:off x="2555776" y="1556792"/>
            <a:ext cx="4001668" cy="48410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185863" y="428625"/>
            <a:ext cx="7958137" cy="199231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Відвідавши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Петроград,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зустрілася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Кузьміним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Ф. Сологубом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Єсеніним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подружилася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 Мандельштамом.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уже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зустрічалася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Б. Пастернаком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Маяковським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дружила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старим К. Бальмонтом.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О. Блока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бачила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підійти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наважилася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s019.radikal.ru/i625/1210/24/a6503182e3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12976"/>
            <a:ext cx="5976664" cy="338677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quarter" idx="14"/>
          </p:nvPr>
        </p:nvSpPr>
        <p:spPr>
          <a:xfrm>
            <a:off x="611560" y="4149080"/>
            <a:ext cx="7809910" cy="21931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початком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громадянської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Цвєтаєва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жила впроголодь,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їздила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продуктами у Тамбов, 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дочок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змушена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віддати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Кунцевський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притулок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якось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прогодувати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Одна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них (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Аріадна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захворіла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інша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Ірина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померла.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culture.ru/ru/uploads/media/news/0001/07/thumb_6509_news_billboar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539485" cy="30243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95736" y="764704"/>
            <a:ext cx="523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М.Цвєтаєва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донькою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Аріадною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Другая 3">
      <a:dk1>
        <a:sysClr val="windowText" lastClr="000000"/>
      </a:dk1>
      <a:lt1>
        <a:sysClr val="window" lastClr="FFFFFF"/>
      </a:lt1>
      <a:dk2>
        <a:srgbClr val="073E87"/>
      </a:dk2>
      <a:lt2>
        <a:srgbClr val="7F7F7F"/>
      </a:lt2>
      <a:accent1>
        <a:srgbClr val="7F7F7F"/>
      </a:accent1>
      <a:accent2>
        <a:srgbClr val="595959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BFBFBF"/>
      </a:hlink>
      <a:folHlink>
        <a:srgbClr val="F2F2F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417</TotalTime>
  <Words>353</Words>
  <Application>Microsoft Office PowerPoint</Application>
  <PresentationFormat>Экран (4:3)</PresentationFormat>
  <Paragraphs>40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Mylar</vt:lpstr>
      <vt:lpstr>Кутюр</vt:lpstr>
      <vt:lpstr>Волна</vt:lpstr>
      <vt:lpstr>26.09.1892- 31.08.1941</vt:lpstr>
      <vt:lpstr>Слайд 2</vt:lpstr>
      <vt:lpstr>Слайд 3</vt:lpstr>
      <vt:lpstr>Слайд 4</vt:lpstr>
      <vt:lpstr>Слайд 5</vt:lpstr>
      <vt:lpstr>У 1908 р. Ц. самостійно здійснила поїздку у Париж, де в Сорбонні слухала скорочений курс історії старофранцузької літератури.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Анна Андреевна (Горенко) Ахматова 1889 - 1966</dc:title>
  <dc:creator>Наталья</dc:creator>
  <cp:lastModifiedBy>RePack by SPecialiST</cp:lastModifiedBy>
  <cp:revision>49</cp:revision>
  <dcterms:created xsi:type="dcterms:W3CDTF">2010-01-24T11:43:47Z</dcterms:created>
  <dcterms:modified xsi:type="dcterms:W3CDTF">2013-12-17T22:43:11Z</dcterms:modified>
</cp:coreProperties>
</file>