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737" autoAdjust="0"/>
  </p:normalViewPr>
  <p:slideViewPr>
    <p:cSldViewPr>
      <p:cViewPr varScale="1">
        <p:scale>
          <a:sx n="68" d="100"/>
          <a:sy n="68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286256"/>
            <a:ext cx="7729566" cy="5714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57354" y="4714884"/>
            <a:ext cx="11144328" cy="3071834"/>
          </a:xfrm>
        </p:spPr>
        <p:txBody>
          <a:bodyPr>
            <a:normAutofit/>
          </a:bodyPr>
          <a:lstStyle/>
          <a:p>
            <a:r>
              <a:rPr lang="ru-RU" dirty="0" smtClean="0"/>
              <a:t>Марина </a:t>
            </a:r>
            <a:r>
              <a:rPr lang="ru-RU" dirty="0" err="1" smtClean="0"/>
              <a:t>Іванівна</a:t>
            </a:r>
            <a:r>
              <a:rPr lang="ru-RU" dirty="0" smtClean="0"/>
              <a:t> </a:t>
            </a:r>
            <a:r>
              <a:rPr lang="ru-RU" dirty="0" err="1" smtClean="0"/>
              <a:t>Цвєтаєва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(26.09.1892 - 31.08.1941)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User\Рабочий стол\пр\08097034eb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4357718" cy="4336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357166"/>
            <a:ext cx="2714644" cy="650083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1926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написані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поеми</a:t>
            </a:r>
            <a:r>
              <a:rPr lang="ru-RU" dirty="0" smtClean="0">
                <a:solidFill>
                  <a:schemeClr val="bg1"/>
                </a:solidFill>
              </a:rPr>
              <a:t> «З моря», «</a:t>
            </a:r>
            <a:r>
              <a:rPr lang="ru-RU" dirty="0" err="1" smtClean="0">
                <a:solidFill>
                  <a:schemeClr val="bg1"/>
                </a:solidFill>
              </a:rPr>
              <a:t>Спроба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кімнати</a:t>
            </a:r>
            <a:r>
              <a:rPr lang="ru-RU" dirty="0" smtClean="0">
                <a:solidFill>
                  <a:schemeClr val="bg1"/>
                </a:solidFill>
              </a:rPr>
              <a:t>», «Поема сходи». </a:t>
            </a:r>
            <a:r>
              <a:rPr lang="ru-RU" dirty="0" err="1" smtClean="0">
                <a:solidFill>
                  <a:schemeClr val="bg1"/>
                </a:solidFill>
              </a:rPr>
              <a:t>Кінець</a:t>
            </a:r>
            <a:r>
              <a:rPr lang="ru-RU" dirty="0" smtClean="0">
                <a:solidFill>
                  <a:schemeClr val="bg1"/>
                </a:solidFill>
              </a:rPr>
              <a:t> 1927 року - </a:t>
            </a:r>
            <a:r>
              <a:rPr lang="ru-RU" dirty="0" err="1" smtClean="0">
                <a:solidFill>
                  <a:schemeClr val="bg1"/>
                </a:solidFill>
              </a:rPr>
              <a:t>написання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п'єси</a:t>
            </a:r>
            <a:r>
              <a:rPr lang="ru-RU" dirty="0" smtClean="0">
                <a:solidFill>
                  <a:schemeClr val="bg1"/>
                </a:solidFill>
              </a:rPr>
              <a:t> «Федра»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есе</a:t>
            </a:r>
            <a:r>
              <a:rPr lang="ru-RU" dirty="0" smtClean="0">
                <a:solidFill>
                  <a:schemeClr val="bg1"/>
                </a:solidFill>
              </a:rPr>
              <a:t> «Поет про критику», яке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прийнято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багнети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російської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еміграцією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1928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виходить</a:t>
            </a:r>
            <a:r>
              <a:rPr lang="ru-RU" dirty="0" smtClean="0">
                <a:solidFill>
                  <a:schemeClr val="bg1"/>
                </a:solidFill>
              </a:rPr>
              <a:t> книга «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», </a:t>
            </a:r>
            <a:r>
              <a:rPr lang="ru-RU" dirty="0" err="1" smtClean="0">
                <a:solidFill>
                  <a:schemeClr val="bg1"/>
                </a:solidFill>
              </a:rPr>
              <a:t>написання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поеми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Червоний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бичок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00760" y="357166"/>
            <a:ext cx="2686040" cy="60626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1928 </a:t>
            </a:r>
            <a:r>
              <a:rPr lang="ru-RU" sz="2000" dirty="0" err="1" smtClean="0">
                <a:solidFill>
                  <a:schemeClr val="bg1"/>
                </a:solidFill>
              </a:rPr>
              <a:t>рік</a:t>
            </a:r>
            <a:r>
              <a:rPr lang="ru-RU" sz="2000" dirty="0" smtClean="0">
                <a:solidFill>
                  <a:schemeClr val="bg1"/>
                </a:solidFill>
              </a:rPr>
              <a:t> - Марина </a:t>
            </a:r>
            <a:r>
              <a:rPr lang="ru-RU" sz="2000" dirty="0" err="1" smtClean="0">
                <a:solidFill>
                  <a:schemeClr val="bg1"/>
                </a:solidFill>
              </a:rPr>
              <a:t>Цвєтаєва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вітає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Володимира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Маяковського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Парижі</a:t>
            </a:r>
            <a:r>
              <a:rPr lang="ru-RU" sz="2000" dirty="0" smtClean="0">
                <a:solidFill>
                  <a:schemeClr val="bg1"/>
                </a:solidFill>
              </a:rPr>
              <a:t> - </a:t>
            </a:r>
            <a:r>
              <a:rPr lang="ru-RU" sz="2000" dirty="0" err="1" smtClean="0">
                <a:solidFill>
                  <a:schemeClr val="bg1"/>
                </a:solidFill>
              </a:rPr>
              <a:t>після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цього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ополчилася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виступає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майже</a:t>
            </a:r>
            <a:r>
              <a:rPr lang="ru-RU" sz="2000" dirty="0" smtClean="0">
                <a:solidFill>
                  <a:schemeClr val="bg1"/>
                </a:solidFill>
              </a:rPr>
              <a:t> вся </a:t>
            </a:r>
            <a:r>
              <a:rPr lang="ru-RU" sz="2000" dirty="0" err="1" smtClean="0">
                <a:solidFill>
                  <a:schemeClr val="bg1"/>
                </a:solidFill>
              </a:rPr>
              <a:t>російська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еміграція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1929 </a:t>
            </a:r>
            <a:r>
              <a:rPr lang="ru-RU" sz="2000" dirty="0" err="1" smtClean="0">
                <a:solidFill>
                  <a:schemeClr val="bg1"/>
                </a:solidFill>
              </a:rPr>
              <a:t>рік</a:t>
            </a:r>
            <a:r>
              <a:rPr lang="ru-RU" sz="2000" dirty="0" smtClean="0">
                <a:solidFill>
                  <a:schemeClr val="bg1"/>
                </a:solidFill>
              </a:rPr>
              <a:t> - </a:t>
            </a:r>
            <a:r>
              <a:rPr lang="ru-RU" sz="2000" dirty="0" err="1" smtClean="0">
                <a:solidFill>
                  <a:schemeClr val="bg1"/>
                </a:solidFill>
              </a:rPr>
              <a:t>закінчення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поеми</a:t>
            </a:r>
            <a:r>
              <a:rPr lang="ru-RU" sz="2000" dirty="0" smtClean="0">
                <a:solidFill>
                  <a:schemeClr val="bg1"/>
                </a:solidFill>
              </a:rPr>
              <a:t> «Перекоп», </a:t>
            </a:r>
            <a:r>
              <a:rPr lang="ru-RU" sz="2000" dirty="0" err="1" smtClean="0">
                <a:solidFill>
                  <a:schemeClr val="bg1"/>
                </a:solidFill>
              </a:rPr>
              <a:t>написання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есе</a:t>
            </a:r>
            <a:r>
              <a:rPr lang="ru-RU" sz="2000" dirty="0" smtClean="0">
                <a:solidFill>
                  <a:schemeClr val="bg1"/>
                </a:solidFill>
              </a:rPr>
              <a:t> «Наталя Гончарова».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1930 </a:t>
            </a:r>
            <a:r>
              <a:rPr lang="ru-RU" sz="2000" dirty="0" err="1" smtClean="0">
                <a:solidFill>
                  <a:schemeClr val="bg1"/>
                </a:solidFill>
              </a:rPr>
              <a:t>рік</a:t>
            </a:r>
            <a:r>
              <a:rPr lang="ru-RU" sz="2000" dirty="0" smtClean="0">
                <a:solidFill>
                  <a:schemeClr val="bg1"/>
                </a:solidFill>
              </a:rPr>
              <a:t> - марина </a:t>
            </a:r>
            <a:r>
              <a:rPr lang="ru-RU" sz="2000" dirty="0" err="1" smtClean="0">
                <a:solidFill>
                  <a:schemeClr val="bg1"/>
                </a:solidFill>
              </a:rPr>
              <a:t>Цвєтаєва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створює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реквієм</a:t>
            </a:r>
            <a:r>
              <a:rPr lang="ru-RU" sz="2000" dirty="0" smtClean="0">
                <a:solidFill>
                  <a:schemeClr val="bg1"/>
                </a:solidFill>
              </a:rPr>
              <a:t> на смерть </a:t>
            </a:r>
            <a:r>
              <a:rPr lang="ru-RU" sz="2000" dirty="0" err="1" smtClean="0">
                <a:solidFill>
                  <a:schemeClr val="bg1"/>
                </a:solidFill>
              </a:rPr>
              <a:t>Володимира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Маяковського</a:t>
            </a:r>
            <a:r>
              <a:rPr lang="ru-RU" sz="2000" dirty="0" smtClean="0">
                <a:solidFill>
                  <a:schemeClr val="bg1"/>
                </a:solidFill>
              </a:rPr>
              <a:t> - цикл </a:t>
            </a:r>
            <a:r>
              <a:rPr lang="ru-RU" sz="2000" dirty="0" err="1" smtClean="0">
                <a:solidFill>
                  <a:schemeClr val="bg1"/>
                </a:solidFill>
              </a:rPr>
              <a:t>віршів</a:t>
            </a:r>
            <a:r>
              <a:rPr lang="ru-RU" sz="2000" dirty="0" smtClean="0">
                <a:solidFill>
                  <a:schemeClr val="bg1"/>
                </a:solidFill>
              </a:rPr>
              <a:t> так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називається</a:t>
            </a:r>
            <a:r>
              <a:rPr lang="ru-RU" sz="2000" dirty="0" smtClean="0">
                <a:solidFill>
                  <a:schemeClr val="bg1"/>
                </a:solidFill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</a:rPr>
              <a:t>Маяковському</a:t>
            </a:r>
            <a:r>
              <a:rPr lang="ru-RU" sz="2000" dirty="0" smtClean="0">
                <a:solidFill>
                  <a:schemeClr val="bg1"/>
                </a:solidFill>
              </a:rPr>
              <a:t>».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857233"/>
            <a:ext cx="3003945" cy="36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635798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1931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написання</a:t>
            </a:r>
            <a:r>
              <a:rPr lang="ru-RU" dirty="0" smtClean="0">
                <a:solidFill>
                  <a:schemeClr val="bg1"/>
                </a:solidFill>
              </a:rPr>
              <a:t> циклу </a:t>
            </a:r>
            <a:r>
              <a:rPr lang="ru-RU" dirty="0" err="1" smtClean="0">
                <a:solidFill>
                  <a:schemeClr val="bg1"/>
                </a:solidFill>
              </a:rPr>
              <a:t>віршів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Вірші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Пушкіна</a:t>
            </a:r>
            <a:r>
              <a:rPr lang="ru-RU" dirty="0" smtClean="0">
                <a:solidFill>
                  <a:schemeClr val="bg1"/>
                </a:solidFill>
              </a:rPr>
              <a:t>»,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есе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Історія</a:t>
            </a:r>
            <a:r>
              <a:rPr lang="ru-RU" dirty="0" smtClean="0">
                <a:solidFill>
                  <a:schemeClr val="bg1"/>
                </a:solidFill>
              </a:rPr>
              <a:t> одного посвяти».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1931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чоловік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Сергій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Ефрон</a:t>
            </a:r>
            <a:r>
              <a:rPr lang="ru-RU" dirty="0" smtClean="0">
                <a:solidFill>
                  <a:schemeClr val="bg1"/>
                </a:solidFill>
              </a:rPr>
              <a:t>, просить </a:t>
            </a:r>
            <a:r>
              <a:rPr lang="ru-RU" dirty="0" err="1" smtClean="0">
                <a:solidFill>
                  <a:schemeClr val="bg1"/>
                </a:solidFill>
              </a:rPr>
              <a:t>радянське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громадянство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внаслідок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радянським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розвідником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активним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діячем</a:t>
            </a:r>
            <a:r>
              <a:rPr lang="ru-RU" dirty="0" smtClean="0">
                <a:solidFill>
                  <a:schemeClr val="bg1"/>
                </a:solidFill>
              </a:rPr>
              <a:t> «Союзу </a:t>
            </a:r>
            <a:r>
              <a:rPr lang="ru-RU" dirty="0" err="1" smtClean="0">
                <a:solidFill>
                  <a:schemeClr val="bg1"/>
                </a:solidFill>
              </a:rPr>
              <a:t>повернення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батьківщину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1932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написання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есе</a:t>
            </a:r>
            <a:r>
              <a:rPr lang="ru-RU" dirty="0" smtClean="0">
                <a:solidFill>
                  <a:schemeClr val="bg1"/>
                </a:solidFill>
              </a:rPr>
              <a:t> «Поет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час», «</a:t>
            </a:r>
            <a:r>
              <a:rPr lang="ru-RU" dirty="0" err="1" smtClean="0">
                <a:solidFill>
                  <a:schemeClr val="bg1"/>
                </a:solidFill>
              </a:rPr>
              <a:t>Епос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лірика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сучасної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»,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вона </a:t>
            </a:r>
            <a:r>
              <a:rPr lang="ru-RU" dirty="0" err="1" smtClean="0">
                <a:solidFill>
                  <a:schemeClr val="bg1"/>
                </a:solidFill>
              </a:rPr>
              <a:t>присвятила</a:t>
            </a:r>
            <a:r>
              <a:rPr lang="ru-RU" dirty="0" smtClean="0">
                <a:solidFill>
                  <a:schemeClr val="bg1"/>
                </a:solidFill>
              </a:rPr>
              <a:t> Борису Пастернаку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Володимиру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Маяковському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Живе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живе</a:t>
            </a:r>
            <a:r>
              <a:rPr lang="ru-RU" dirty="0" smtClean="0">
                <a:solidFill>
                  <a:schemeClr val="bg1"/>
                </a:solidFill>
              </a:rPr>
              <a:t> (Волошин)».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1933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Марина </a:t>
            </a:r>
            <a:r>
              <a:rPr lang="ru-RU" dirty="0" err="1" smtClean="0">
                <a:solidFill>
                  <a:schemeClr val="bg1"/>
                </a:solidFill>
              </a:rPr>
              <a:t>Цвєтаєва</a:t>
            </a:r>
            <a:r>
              <a:rPr lang="ru-RU" dirty="0" smtClean="0">
                <a:solidFill>
                  <a:schemeClr val="bg1"/>
                </a:solidFill>
              </a:rPr>
              <a:t> написала цикл </a:t>
            </a:r>
            <a:r>
              <a:rPr lang="ru-RU" dirty="0" err="1" smtClean="0">
                <a:solidFill>
                  <a:schemeClr val="bg1"/>
                </a:solidFill>
              </a:rPr>
              <a:t>віршів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Стіл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есе</a:t>
            </a:r>
            <a:r>
              <a:rPr lang="ru-RU" dirty="0" smtClean="0">
                <a:solidFill>
                  <a:schemeClr val="bg1"/>
                </a:solidFill>
              </a:rPr>
              <a:t>: «Два </a:t>
            </a:r>
            <a:r>
              <a:rPr lang="ru-RU" dirty="0" err="1" smtClean="0">
                <a:solidFill>
                  <a:schemeClr val="bg1"/>
                </a:solidFill>
              </a:rPr>
              <a:t>лісових</a:t>
            </a:r>
            <a:r>
              <a:rPr lang="ru-RU" dirty="0" smtClean="0">
                <a:solidFill>
                  <a:schemeClr val="bg1"/>
                </a:solidFill>
              </a:rPr>
              <a:t> царя», «</a:t>
            </a:r>
            <a:r>
              <a:rPr lang="ru-RU" dirty="0" err="1" smtClean="0">
                <a:solidFill>
                  <a:schemeClr val="bg1"/>
                </a:solidFill>
              </a:rPr>
              <a:t>Народження</a:t>
            </a:r>
            <a:r>
              <a:rPr lang="ru-RU" dirty="0" smtClean="0">
                <a:solidFill>
                  <a:schemeClr val="bg1"/>
                </a:solidFill>
              </a:rPr>
              <a:t> музею», «</a:t>
            </a:r>
            <a:r>
              <a:rPr lang="ru-RU" dirty="0" err="1" smtClean="0">
                <a:solidFill>
                  <a:schemeClr val="bg1"/>
                </a:solidFill>
              </a:rPr>
              <a:t>Відкриття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музею</a:t>
            </a:r>
            <a:r>
              <a:rPr lang="ru-RU" dirty="0" smtClean="0">
                <a:solidFill>
                  <a:schemeClr val="bg1"/>
                </a:solidFill>
              </a:rPr>
              <a:t>», «Вежа у </a:t>
            </a:r>
            <a:r>
              <a:rPr lang="ru-RU" dirty="0" err="1" smtClean="0">
                <a:solidFill>
                  <a:schemeClr val="bg1"/>
                </a:solidFill>
              </a:rPr>
              <a:t>плющі</a:t>
            </a:r>
            <a:r>
              <a:rPr lang="ru-RU" dirty="0" smtClean="0">
                <a:solidFill>
                  <a:schemeClr val="bg1"/>
                </a:solidFill>
              </a:rPr>
              <a:t>», «</a:t>
            </a:r>
            <a:r>
              <a:rPr lang="ru-RU" dirty="0" err="1" smtClean="0">
                <a:solidFill>
                  <a:schemeClr val="bg1"/>
                </a:solidFill>
              </a:rPr>
              <a:t>Будинок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біля</a:t>
            </a:r>
            <a:r>
              <a:rPr lang="ru-RU" dirty="0" smtClean="0">
                <a:solidFill>
                  <a:schemeClr val="bg1"/>
                </a:solidFill>
              </a:rPr>
              <a:t> Старого Пимена», «</a:t>
            </a:r>
            <a:r>
              <a:rPr lang="ru-RU" dirty="0" err="1" smtClean="0">
                <a:solidFill>
                  <a:schemeClr val="bg1"/>
                </a:solidFill>
              </a:rPr>
              <a:t>Поети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історією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поети</a:t>
            </a:r>
            <a:r>
              <a:rPr lang="ru-RU" dirty="0" smtClean="0">
                <a:solidFill>
                  <a:schemeClr val="bg1"/>
                </a:solidFill>
              </a:rPr>
              <a:t> без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1934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написання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есе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Кирилівни</a:t>
            </a:r>
            <a:r>
              <a:rPr lang="ru-RU" dirty="0" smtClean="0">
                <a:solidFill>
                  <a:schemeClr val="bg1"/>
                </a:solidFill>
              </a:rPr>
              <a:t>», «</a:t>
            </a:r>
            <a:r>
              <a:rPr lang="ru-RU" dirty="0" err="1" smtClean="0">
                <a:solidFill>
                  <a:schemeClr val="bg1"/>
                </a:solidFill>
              </a:rPr>
              <a:t>Страхування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», «</a:t>
            </a:r>
            <a:r>
              <a:rPr lang="ru-RU" dirty="0" err="1" smtClean="0">
                <a:solidFill>
                  <a:schemeClr val="bg1"/>
                </a:solidFill>
              </a:rPr>
              <a:t>Мати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музика</a:t>
            </a:r>
            <a:r>
              <a:rPr lang="ru-RU" dirty="0" smtClean="0">
                <a:solidFill>
                  <a:schemeClr val="bg1"/>
                </a:solidFill>
              </a:rPr>
              <a:t>», «Казка </a:t>
            </a:r>
            <a:r>
              <a:rPr lang="ru-RU" dirty="0" err="1" smtClean="0">
                <a:solidFill>
                  <a:schemeClr val="bg1"/>
                </a:solidFill>
              </a:rPr>
              <a:t>матері</a:t>
            </a:r>
            <a:r>
              <a:rPr lang="ru-RU" dirty="0" smtClean="0">
                <a:solidFill>
                  <a:schemeClr val="bg1"/>
                </a:solidFill>
              </a:rPr>
              <a:t>», «Полонений дух (моя </a:t>
            </a:r>
            <a:r>
              <a:rPr lang="ru-RU" dirty="0" err="1" smtClean="0">
                <a:solidFill>
                  <a:schemeClr val="bg1"/>
                </a:solidFill>
              </a:rPr>
              <a:t>зустріч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Андрієм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Білим</a:t>
            </a:r>
            <a:r>
              <a:rPr lang="ru-RU" dirty="0" smtClean="0">
                <a:solidFill>
                  <a:schemeClr val="bg1"/>
                </a:solidFill>
              </a:rPr>
              <a:t>)».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1935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написання</a:t>
            </a:r>
            <a:r>
              <a:rPr lang="ru-RU" dirty="0" smtClean="0">
                <a:solidFill>
                  <a:schemeClr val="bg1"/>
                </a:solidFill>
              </a:rPr>
              <a:t> Мариною </a:t>
            </a:r>
            <a:r>
              <a:rPr lang="ru-RU" dirty="0" err="1" smtClean="0">
                <a:solidFill>
                  <a:schemeClr val="bg1"/>
                </a:solidFill>
              </a:rPr>
              <a:t>Цвєтаєвою</a:t>
            </a:r>
            <a:r>
              <a:rPr lang="ru-RU" dirty="0" smtClean="0">
                <a:solidFill>
                  <a:schemeClr val="bg1"/>
                </a:solidFill>
              </a:rPr>
              <a:t> циклу </a:t>
            </a:r>
            <a:r>
              <a:rPr lang="ru-RU" dirty="0" err="1" smtClean="0">
                <a:solidFill>
                  <a:schemeClr val="bg1"/>
                </a:solidFill>
              </a:rPr>
              <a:t>віршів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Надгробок</a:t>
            </a:r>
            <a:r>
              <a:rPr lang="ru-RU" dirty="0" smtClean="0">
                <a:solidFill>
                  <a:schemeClr val="bg1"/>
                </a:solidFill>
              </a:rPr>
              <a:t>» та </a:t>
            </a:r>
            <a:r>
              <a:rPr lang="ru-RU" dirty="0" err="1" smtClean="0">
                <a:solidFill>
                  <a:schemeClr val="bg1"/>
                </a:solidFill>
              </a:rPr>
              <a:t>поеми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Співачка</a:t>
            </a:r>
            <a:r>
              <a:rPr lang="ru-RU" dirty="0" smtClean="0">
                <a:solidFill>
                  <a:schemeClr val="bg1"/>
                </a:solidFill>
              </a:rPr>
              <a:t>»,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есе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Чорт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2 лютого 1935 року - </a:t>
            </a:r>
            <a:r>
              <a:rPr lang="ru-RU" dirty="0" err="1" smtClean="0">
                <a:solidFill>
                  <a:schemeClr val="bg1"/>
                </a:solidFill>
              </a:rPr>
              <a:t>доповідь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Марини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Цвєтаєвої</a:t>
            </a:r>
            <a:r>
              <a:rPr lang="ru-RU" dirty="0" smtClean="0">
                <a:solidFill>
                  <a:schemeClr val="bg1"/>
                </a:solidFill>
              </a:rPr>
              <a:t> «Моя </a:t>
            </a:r>
            <a:r>
              <a:rPr lang="ru-RU" dirty="0" err="1" smtClean="0">
                <a:solidFill>
                  <a:schemeClr val="bg1"/>
                </a:solidFill>
              </a:rPr>
              <a:t>зустріч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Блоком», </a:t>
            </a:r>
            <a:r>
              <a:rPr lang="ru-RU" dirty="0" smtClean="0">
                <a:solidFill>
                  <a:schemeClr val="bg1"/>
                </a:solidFill>
              </a:rPr>
              <a:t>яка </a:t>
            </a:r>
            <a:r>
              <a:rPr lang="ru-RU" dirty="0" smtClean="0">
                <a:solidFill>
                  <a:schemeClr val="bg1"/>
                </a:solidFill>
              </a:rPr>
              <a:t>до наших </a:t>
            </a:r>
            <a:r>
              <a:rPr lang="ru-RU" dirty="0" err="1" smtClean="0">
                <a:solidFill>
                  <a:schemeClr val="bg1"/>
                </a:solidFill>
              </a:rPr>
              <a:t>часів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збереглась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2400"/>
            <a:ext cx="8186766" cy="8477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357166"/>
            <a:ext cx="4786346" cy="592935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1936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написання</a:t>
            </a:r>
            <a:r>
              <a:rPr lang="ru-RU" dirty="0" smtClean="0">
                <a:solidFill>
                  <a:schemeClr val="bg1"/>
                </a:solidFill>
              </a:rPr>
              <a:t> циклу </a:t>
            </a:r>
            <a:r>
              <a:rPr lang="ru-RU" dirty="0" err="1" smtClean="0">
                <a:solidFill>
                  <a:schemeClr val="bg1"/>
                </a:solidFill>
              </a:rPr>
              <a:t>віршів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Вірші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сироті</a:t>
            </a:r>
            <a:r>
              <a:rPr lang="ru-RU" dirty="0" smtClean="0">
                <a:solidFill>
                  <a:schemeClr val="bg1"/>
                </a:solidFill>
              </a:rPr>
              <a:t>», </a:t>
            </a:r>
            <a:r>
              <a:rPr lang="ru-RU" dirty="0" err="1" smtClean="0">
                <a:solidFill>
                  <a:schemeClr val="bg1"/>
                </a:solidFill>
              </a:rPr>
              <a:t>написання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есе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Шарлоттенбург</a:t>
            </a:r>
            <a:r>
              <a:rPr lang="ru-RU" dirty="0" smtClean="0">
                <a:solidFill>
                  <a:schemeClr val="bg1"/>
                </a:solidFill>
              </a:rPr>
              <a:t>», «Мундир», «</a:t>
            </a:r>
            <a:r>
              <a:rPr lang="ru-RU" dirty="0" err="1" smtClean="0">
                <a:solidFill>
                  <a:schemeClr val="bg1"/>
                </a:solidFill>
              </a:rPr>
              <a:t>Лавровий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вінок</a:t>
            </a:r>
            <a:r>
              <a:rPr lang="ru-RU" dirty="0" smtClean="0">
                <a:solidFill>
                  <a:schemeClr val="bg1"/>
                </a:solidFill>
              </a:rPr>
              <a:t>», «Слово про Бальмонте», </a:t>
            </a:r>
            <a:r>
              <a:rPr lang="ru-RU" dirty="0" err="1" smtClean="0">
                <a:solidFill>
                  <a:schemeClr val="bg1"/>
                </a:solidFill>
              </a:rPr>
              <a:t>написання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закінчення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поеми</a:t>
            </a:r>
            <a:r>
              <a:rPr lang="ru-RU" dirty="0" smtClean="0">
                <a:solidFill>
                  <a:schemeClr val="bg1"/>
                </a:solidFill>
              </a:rPr>
              <a:t> «Автобус».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1937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написання</a:t>
            </a:r>
            <a:r>
              <a:rPr lang="ru-RU" dirty="0" smtClean="0">
                <a:solidFill>
                  <a:schemeClr val="bg1"/>
                </a:solidFill>
              </a:rPr>
              <a:t> Мариною </a:t>
            </a:r>
            <a:r>
              <a:rPr lang="ru-RU" dirty="0" err="1" smtClean="0">
                <a:solidFill>
                  <a:schemeClr val="bg1"/>
                </a:solidFill>
              </a:rPr>
              <a:t>Цвєтаєвої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есе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Мій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Пушкін</a:t>
            </a:r>
            <a:r>
              <a:rPr lang="ru-RU" dirty="0" smtClean="0">
                <a:solidFill>
                  <a:schemeClr val="bg1"/>
                </a:solidFill>
              </a:rPr>
              <a:t>», «</a:t>
            </a:r>
            <a:r>
              <a:rPr lang="ru-RU" dirty="0" err="1" smtClean="0">
                <a:solidFill>
                  <a:schemeClr val="bg1"/>
                </a:solidFill>
              </a:rPr>
              <a:t>Пушкін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Пугачов</a:t>
            </a:r>
            <a:r>
              <a:rPr lang="ru-RU" dirty="0" smtClean="0">
                <a:solidFill>
                  <a:schemeClr val="bg1"/>
                </a:solidFill>
              </a:rPr>
              <a:t>»,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Повість</a:t>
            </a:r>
            <a:r>
              <a:rPr lang="ru-RU" dirty="0" smtClean="0">
                <a:solidFill>
                  <a:schemeClr val="bg1"/>
                </a:solidFill>
              </a:rPr>
              <a:t> про Сонечки».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15 </a:t>
            </a:r>
            <a:r>
              <a:rPr lang="ru-RU" dirty="0" err="1" smtClean="0">
                <a:solidFill>
                  <a:schemeClr val="bg1"/>
                </a:solidFill>
              </a:rPr>
              <a:t>березня</a:t>
            </a:r>
            <a:r>
              <a:rPr lang="ru-RU" dirty="0" smtClean="0">
                <a:solidFill>
                  <a:schemeClr val="bg1"/>
                </a:solidFill>
              </a:rPr>
              <a:t> 1937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Аріадна</a:t>
            </a:r>
            <a:r>
              <a:rPr lang="ru-RU" dirty="0" smtClean="0">
                <a:solidFill>
                  <a:schemeClr val="bg1"/>
                </a:solidFill>
              </a:rPr>
              <a:t>, дочка </a:t>
            </a:r>
            <a:r>
              <a:rPr lang="ru-RU" dirty="0" err="1" smtClean="0">
                <a:solidFill>
                  <a:schemeClr val="bg1"/>
                </a:solidFill>
              </a:rPr>
              <a:t>Марини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Цвєтаєвої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їде</a:t>
            </a:r>
            <a:r>
              <a:rPr lang="ru-RU" dirty="0" smtClean="0">
                <a:solidFill>
                  <a:schemeClr val="bg1"/>
                </a:solidFill>
              </a:rPr>
              <a:t> в Москву.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Осінь</a:t>
            </a:r>
            <a:r>
              <a:rPr lang="ru-RU" dirty="0" smtClean="0">
                <a:solidFill>
                  <a:schemeClr val="bg1"/>
                </a:solidFill>
              </a:rPr>
              <a:t> 1937 року. - </a:t>
            </a:r>
            <a:r>
              <a:rPr lang="ru-RU" dirty="0" err="1" smtClean="0">
                <a:solidFill>
                  <a:schemeClr val="bg1"/>
                </a:solidFill>
              </a:rPr>
              <a:t>Сергій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Ефрон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повертається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Радянський</a:t>
            </a:r>
            <a:r>
              <a:rPr lang="ru-RU" dirty="0" smtClean="0">
                <a:solidFill>
                  <a:schemeClr val="bg1"/>
                </a:solidFill>
              </a:rPr>
              <a:t> Союз, так як </a:t>
            </a:r>
            <a:r>
              <a:rPr lang="ru-RU" dirty="0" err="1" smtClean="0">
                <a:solidFill>
                  <a:schemeClr val="bg1"/>
                </a:solidFill>
              </a:rPr>
              <a:t>паризька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підозрювала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вбивстві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Ігнатія</a:t>
            </a:r>
            <a:r>
              <a:rPr lang="ru-RU" dirty="0" smtClean="0">
                <a:solidFill>
                  <a:schemeClr val="bg1"/>
                </a:solidFill>
              </a:rPr>
              <a:t> Рейсу, </a:t>
            </a:r>
            <a:r>
              <a:rPr lang="ru-RU" dirty="0" err="1" smtClean="0">
                <a:solidFill>
                  <a:schemeClr val="bg1"/>
                </a:solidFill>
              </a:rPr>
              <a:t>колишнього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радянського</a:t>
            </a:r>
            <a:r>
              <a:rPr lang="ru-RU" dirty="0" smtClean="0">
                <a:solidFill>
                  <a:schemeClr val="bg1"/>
                </a:solidFill>
              </a:rPr>
              <a:t> агента.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1938-1939 роки. </a:t>
            </a:r>
            <a:r>
              <a:rPr lang="ru-RU" dirty="0" err="1" smtClean="0">
                <a:solidFill>
                  <a:schemeClr val="bg1"/>
                </a:solidFill>
              </a:rPr>
              <a:t>Написання</a:t>
            </a:r>
            <a:r>
              <a:rPr lang="ru-RU" dirty="0" smtClean="0">
                <a:solidFill>
                  <a:schemeClr val="bg1"/>
                </a:solidFill>
              </a:rPr>
              <a:t> циклу </a:t>
            </a:r>
            <a:r>
              <a:rPr lang="ru-RU" dirty="0" err="1" smtClean="0">
                <a:solidFill>
                  <a:schemeClr val="bg1"/>
                </a:solidFill>
              </a:rPr>
              <a:t>віршів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Вірші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Чехії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1939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арешт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Анастасії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Цвєтаєвої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Марини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ретельно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приховують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785794"/>
            <a:ext cx="3454162" cy="469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285728"/>
            <a:ext cx="8043890" cy="307183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12 </a:t>
            </a:r>
            <a:r>
              <a:rPr lang="ru-RU" dirty="0" err="1" smtClean="0">
                <a:solidFill>
                  <a:schemeClr val="bg1"/>
                </a:solidFill>
              </a:rPr>
              <a:t>червня</a:t>
            </a:r>
            <a:r>
              <a:rPr lang="ru-RU" dirty="0" smtClean="0">
                <a:solidFill>
                  <a:schemeClr val="bg1"/>
                </a:solidFill>
              </a:rPr>
              <a:t> 1939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Цвєтаєва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залишає</a:t>
            </a:r>
            <a:r>
              <a:rPr lang="ru-RU" dirty="0" smtClean="0">
                <a:solidFill>
                  <a:schemeClr val="bg1"/>
                </a:solidFill>
              </a:rPr>
              <a:t> Парижа, 18 </a:t>
            </a:r>
            <a:r>
              <a:rPr lang="ru-RU" dirty="0" err="1" smtClean="0">
                <a:solidFill>
                  <a:schemeClr val="bg1"/>
                </a:solidFill>
              </a:rPr>
              <a:t>червня</a:t>
            </a:r>
            <a:r>
              <a:rPr lang="ru-RU" dirty="0" smtClean="0">
                <a:solidFill>
                  <a:schemeClr val="bg1"/>
                </a:solidFill>
              </a:rPr>
              <a:t> вона </a:t>
            </a:r>
            <a:r>
              <a:rPr lang="ru-RU" dirty="0" err="1" smtClean="0">
                <a:solidFill>
                  <a:schemeClr val="bg1"/>
                </a:solidFill>
              </a:rPr>
              <a:t>приїжджає</a:t>
            </a:r>
            <a:r>
              <a:rPr lang="ru-RU" dirty="0" smtClean="0">
                <a:solidFill>
                  <a:schemeClr val="bg1"/>
                </a:solidFill>
              </a:rPr>
              <a:t> в Москву. З 27 на 28 </a:t>
            </a:r>
            <a:r>
              <a:rPr lang="ru-RU" dirty="0" err="1" smtClean="0">
                <a:solidFill>
                  <a:schemeClr val="bg1"/>
                </a:solidFill>
              </a:rPr>
              <a:t>серпня</a:t>
            </a:r>
            <a:r>
              <a:rPr lang="ru-RU" dirty="0" smtClean="0">
                <a:solidFill>
                  <a:schemeClr val="bg1"/>
                </a:solidFill>
              </a:rPr>
              <a:t> 1939 року - </a:t>
            </a:r>
            <a:r>
              <a:rPr lang="ru-RU" dirty="0" err="1" smtClean="0">
                <a:solidFill>
                  <a:schemeClr val="bg1"/>
                </a:solidFill>
              </a:rPr>
              <a:t>арешт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Аріадни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Ефрон</a:t>
            </a:r>
            <a:r>
              <a:rPr lang="ru-RU" dirty="0" smtClean="0">
                <a:solidFill>
                  <a:schemeClr val="bg1"/>
                </a:solidFill>
              </a:rPr>
              <a:t>. У таборах та </a:t>
            </a:r>
            <a:r>
              <a:rPr lang="ru-RU" dirty="0" err="1" smtClean="0">
                <a:solidFill>
                  <a:schemeClr val="bg1"/>
                </a:solidFill>
              </a:rPr>
              <a:t>засланнях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цілому</a:t>
            </a:r>
            <a:r>
              <a:rPr lang="ru-RU" dirty="0" smtClean="0">
                <a:solidFill>
                  <a:schemeClr val="bg1"/>
                </a:solidFill>
              </a:rPr>
              <a:t> вона провела </a:t>
            </a:r>
            <a:r>
              <a:rPr lang="ru-RU" dirty="0" err="1" smtClean="0">
                <a:solidFill>
                  <a:schemeClr val="bg1"/>
                </a:solidFill>
              </a:rPr>
              <a:t>неповні</a:t>
            </a:r>
            <a:r>
              <a:rPr lang="ru-RU" dirty="0" smtClean="0">
                <a:solidFill>
                  <a:schemeClr val="bg1"/>
                </a:solidFill>
              </a:rPr>
              <a:t> 17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Листопад 1939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арешт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Сергія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Ефрона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Квітень</a:t>
            </a:r>
            <a:r>
              <a:rPr lang="ru-RU" dirty="0" smtClean="0">
                <a:solidFill>
                  <a:schemeClr val="bg1"/>
                </a:solidFill>
              </a:rPr>
              <a:t> 1941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. - </a:t>
            </a:r>
            <a:r>
              <a:rPr lang="ru-RU" dirty="0" err="1" smtClean="0">
                <a:solidFill>
                  <a:schemeClr val="bg1"/>
                </a:solidFill>
              </a:rPr>
              <a:t>Цвєтаєву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приймають</a:t>
            </a:r>
            <a:r>
              <a:rPr lang="ru-RU" dirty="0" smtClean="0">
                <a:solidFill>
                  <a:schemeClr val="bg1"/>
                </a:solidFill>
              </a:rPr>
              <a:t> в профком </a:t>
            </a:r>
            <a:r>
              <a:rPr lang="ru-RU" dirty="0" err="1" smtClean="0">
                <a:solidFill>
                  <a:schemeClr val="bg1"/>
                </a:solidFill>
              </a:rPr>
              <a:t>літераторів</a:t>
            </a:r>
            <a:r>
              <a:rPr lang="ru-RU" dirty="0" smtClean="0">
                <a:solidFill>
                  <a:schemeClr val="bg1"/>
                </a:solidFill>
              </a:rPr>
              <a:t> при </a:t>
            </a:r>
            <a:r>
              <a:rPr lang="ru-RU" dirty="0" err="1" smtClean="0">
                <a:solidFill>
                  <a:schemeClr val="bg1"/>
                </a:solidFill>
              </a:rPr>
              <a:t>Гослитиздате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6-8 </a:t>
            </a:r>
            <a:r>
              <a:rPr lang="ru-RU" dirty="0" err="1" smtClean="0">
                <a:solidFill>
                  <a:schemeClr val="bg1"/>
                </a:solidFill>
              </a:rPr>
              <a:t>червня</a:t>
            </a:r>
            <a:r>
              <a:rPr lang="ru-RU" dirty="0" smtClean="0">
                <a:solidFill>
                  <a:schemeClr val="bg1"/>
                </a:solidFill>
              </a:rPr>
              <a:t> 1941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зустріч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Марини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Цвєтаєвої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Анною Ахматовою в </a:t>
            </a:r>
            <a:r>
              <a:rPr lang="ru-RU" dirty="0" err="1" smtClean="0">
                <a:solidFill>
                  <a:schemeClr val="bg1"/>
                </a:solidFill>
              </a:rPr>
              <a:t>Москві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8 </a:t>
            </a:r>
            <a:r>
              <a:rPr lang="ru-RU" dirty="0" err="1" smtClean="0">
                <a:solidFill>
                  <a:schemeClr val="bg1"/>
                </a:solidFill>
              </a:rPr>
              <a:t>серпня</a:t>
            </a:r>
            <a:r>
              <a:rPr lang="ru-RU" dirty="0" smtClean="0">
                <a:solidFill>
                  <a:schemeClr val="bg1"/>
                </a:solidFill>
              </a:rPr>
              <a:t> 1941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Цвєтаєва</a:t>
            </a:r>
            <a:r>
              <a:rPr lang="ru-RU" dirty="0" smtClean="0">
                <a:solidFill>
                  <a:schemeClr val="bg1"/>
                </a:solidFill>
              </a:rPr>
              <a:t> разом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сином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їде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пароплаві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Москви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евакуацію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Єлабугу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3411255"/>
            <a:ext cx="2065164" cy="328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286124"/>
            <a:ext cx="2500322" cy="33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143248"/>
            <a:ext cx="2511126" cy="335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290"/>
            <a:ext cx="4572032" cy="621510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26 </a:t>
            </a:r>
            <a:r>
              <a:rPr lang="ru-RU" dirty="0" err="1" smtClean="0">
                <a:solidFill>
                  <a:schemeClr val="bg1"/>
                </a:solidFill>
              </a:rPr>
              <a:t>серпня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написання</a:t>
            </a:r>
            <a:r>
              <a:rPr lang="ru-RU" dirty="0" smtClean="0">
                <a:solidFill>
                  <a:schemeClr val="bg1"/>
                </a:solidFill>
              </a:rPr>
              <a:t> Мариною </a:t>
            </a:r>
            <a:r>
              <a:rPr lang="ru-RU" dirty="0" err="1" smtClean="0">
                <a:solidFill>
                  <a:schemeClr val="bg1"/>
                </a:solidFill>
              </a:rPr>
              <a:t>Цвєтаєвою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заяви про </a:t>
            </a:r>
            <a:r>
              <a:rPr lang="ru-RU" dirty="0" err="1" smtClean="0">
                <a:solidFill>
                  <a:schemeClr val="bg1"/>
                </a:solidFill>
              </a:rPr>
              <a:t>прийом</a:t>
            </a:r>
            <a:r>
              <a:rPr lang="ru-RU" dirty="0" smtClean="0">
                <a:solidFill>
                  <a:schemeClr val="bg1"/>
                </a:solidFill>
              </a:rPr>
              <a:t> на роботу в </a:t>
            </a:r>
            <a:r>
              <a:rPr lang="ru-RU" dirty="0" err="1" smtClean="0">
                <a:solidFill>
                  <a:schemeClr val="bg1"/>
                </a:solidFill>
              </a:rPr>
              <a:t>їдальню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Літфонду</a:t>
            </a:r>
            <a:r>
              <a:rPr lang="ru-RU" dirty="0" smtClean="0">
                <a:solidFill>
                  <a:schemeClr val="bg1"/>
                </a:solidFill>
              </a:rPr>
              <a:t> як </a:t>
            </a:r>
            <a:r>
              <a:rPr lang="ru-RU" dirty="0" err="1" smtClean="0">
                <a:solidFill>
                  <a:schemeClr val="bg1"/>
                </a:solidFill>
              </a:rPr>
              <a:t>працювати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посудомийницею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31 </a:t>
            </a:r>
            <a:r>
              <a:rPr lang="ru-RU" dirty="0" err="1" smtClean="0">
                <a:solidFill>
                  <a:schemeClr val="bg1"/>
                </a:solidFill>
              </a:rPr>
              <a:t>серпня</a:t>
            </a:r>
            <a:r>
              <a:rPr lang="ru-RU" dirty="0" smtClean="0">
                <a:solidFill>
                  <a:schemeClr val="bg1"/>
                </a:solidFill>
              </a:rPr>
              <a:t> 1941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Марина </a:t>
            </a:r>
            <a:r>
              <a:rPr lang="ru-RU" dirty="0" err="1" smtClean="0">
                <a:solidFill>
                  <a:schemeClr val="bg1"/>
                </a:solidFill>
              </a:rPr>
              <a:t>Цвєтаєва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повісилася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Досі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могили</a:t>
            </a:r>
            <a:r>
              <a:rPr lang="ru-RU" dirty="0" smtClean="0">
                <a:solidFill>
                  <a:schemeClr val="bg1"/>
                </a:solidFill>
              </a:rPr>
              <a:t> так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невідомо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Сергій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Ефрон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розстріляний</a:t>
            </a:r>
            <a:r>
              <a:rPr lang="ru-RU" dirty="0" smtClean="0">
                <a:solidFill>
                  <a:schemeClr val="bg1"/>
                </a:solidFill>
              </a:rPr>
              <a:t> в 1941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Георгій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Ефрон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призваний на фронт на початку 1944 року, де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загинув</a:t>
            </a:r>
            <a:r>
              <a:rPr lang="ru-RU" dirty="0" smtClean="0">
                <a:solidFill>
                  <a:schemeClr val="bg1"/>
                </a:solidFill>
              </a:rPr>
              <a:t> у бою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селом </a:t>
            </a:r>
            <a:r>
              <a:rPr lang="ru-RU" dirty="0" err="1" smtClean="0">
                <a:solidFill>
                  <a:schemeClr val="bg1"/>
                </a:solidFill>
              </a:rPr>
              <a:t>Друйка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Вітебській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області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Аріадна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Ефрон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реабілітували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репресії</a:t>
            </a:r>
            <a:r>
              <a:rPr lang="ru-RU" dirty="0" smtClean="0">
                <a:solidFill>
                  <a:schemeClr val="bg1"/>
                </a:solidFill>
              </a:rPr>
              <a:t> в 1955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, вона померла 27 </a:t>
            </a:r>
            <a:r>
              <a:rPr lang="ru-RU" dirty="0" err="1" smtClean="0">
                <a:solidFill>
                  <a:schemeClr val="bg1"/>
                </a:solidFill>
              </a:rPr>
              <a:t>червня</a:t>
            </a:r>
            <a:r>
              <a:rPr lang="ru-RU" dirty="0" smtClean="0">
                <a:solidFill>
                  <a:schemeClr val="bg1"/>
                </a:solidFill>
              </a:rPr>
              <a:t> 1975 року в </a:t>
            </a:r>
            <a:r>
              <a:rPr lang="ru-RU" dirty="0" err="1" smtClean="0">
                <a:solidFill>
                  <a:schemeClr val="bg1"/>
                </a:solidFill>
              </a:rPr>
              <a:t>Тарусі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29190" y="152400"/>
            <a:ext cx="3757610" cy="12048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3553" y="0"/>
            <a:ext cx="2770447" cy="369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262" y="3714752"/>
            <a:ext cx="4468738" cy="29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85728"/>
            <a:ext cx="7786742" cy="292895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Марина </a:t>
            </a:r>
            <a:r>
              <a:rPr lang="ru-RU" dirty="0" err="1" smtClean="0">
                <a:solidFill>
                  <a:schemeClr val="bg1"/>
                </a:solidFill>
              </a:rPr>
              <a:t>Цвєтаєва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народилася</a:t>
            </a:r>
            <a:r>
              <a:rPr lang="ru-RU" dirty="0" smtClean="0">
                <a:solidFill>
                  <a:schemeClr val="bg1"/>
                </a:solidFill>
              </a:rPr>
              <a:t> 26 </a:t>
            </a:r>
            <a:r>
              <a:rPr lang="ru-RU" dirty="0" err="1" smtClean="0">
                <a:solidFill>
                  <a:schemeClr val="bg1"/>
                </a:solidFill>
              </a:rPr>
              <a:t>вересня</a:t>
            </a:r>
            <a:r>
              <a:rPr lang="ru-RU" dirty="0" smtClean="0">
                <a:solidFill>
                  <a:schemeClr val="bg1"/>
                </a:solidFill>
              </a:rPr>
              <a:t> 1892 року. </a:t>
            </a:r>
            <a:r>
              <a:rPr lang="ru-RU" dirty="0" err="1" smtClean="0">
                <a:solidFill>
                  <a:schemeClr val="bg1"/>
                </a:solidFill>
              </a:rPr>
              <a:t>Епоха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повна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трагедій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кровопролитних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подій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наклала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відбиток</a:t>
            </a:r>
            <a:r>
              <a:rPr lang="ru-RU" dirty="0" smtClean="0">
                <a:solidFill>
                  <a:schemeClr val="bg1"/>
                </a:solidFill>
              </a:rPr>
              <a:t> на все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існування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Здавалося</a:t>
            </a:r>
            <a:r>
              <a:rPr lang="ru-RU" dirty="0" smtClean="0">
                <a:solidFill>
                  <a:schemeClr val="bg1"/>
                </a:solidFill>
              </a:rPr>
              <a:t> б, про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мріяти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дівчинка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поталанило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з'явитися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світ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родині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професора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московського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університету</a:t>
            </a:r>
            <a:r>
              <a:rPr lang="ru-RU" dirty="0" smtClean="0">
                <a:solidFill>
                  <a:schemeClr val="bg1"/>
                </a:solidFill>
              </a:rPr>
              <a:t>? Вона </a:t>
            </a:r>
            <a:r>
              <a:rPr lang="ru-RU" dirty="0" err="1" smtClean="0">
                <a:solidFill>
                  <a:schemeClr val="bg1"/>
                </a:solidFill>
              </a:rPr>
              <a:t>була</a:t>
            </a:r>
            <a:r>
              <a:rPr lang="ru-RU" dirty="0" smtClean="0">
                <a:solidFill>
                  <a:schemeClr val="bg1"/>
                </a:solidFill>
              </a:rPr>
              <a:t> дочкою </a:t>
            </a:r>
            <a:r>
              <a:rPr lang="ru-RU" dirty="0" err="1" smtClean="0">
                <a:solidFill>
                  <a:schemeClr val="bg1"/>
                </a:solidFill>
              </a:rPr>
              <a:t>професора-мистецтвознавця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Івана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Володимировича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Цвєтаєва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мати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Марія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Олександрівна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Мейн</a:t>
            </a:r>
            <a:r>
              <a:rPr lang="ru-RU" dirty="0" smtClean="0">
                <a:solidFill>
                  <a:schemeClr val="bg1"/>
                </a:solidFill>
              </a:rPr>
              <a:t>. І про </a:t>
            </a:r>
            <a:r>
              <a:rPr lang="ru-RU" dirty="0" err="1" smtClean="0">
                <a:solidFill>
                  <a:schemeClr val="bg1"/>
                </a:solidFill>
              </a:rPr>
              <a:t>своє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дитинство</a:t>
            </a:r>
            <a:r>
              <a:rPr lang="ru-RU" dirty="0" smtClean="0">
                <a:solidFill>
                  <a:schemeClr val="bg1"/>
                </a:solidFill>
              </a:rPr>
              <a:t> Марина, </a:t>
            </a:r>
            <a:r>
              <a:rPr lang="ru-RU" dirty="0" err="1" smtClean="0">
                <a:solidFill>
                  <a:schemeClr val="bg1"/>
                </a:solidFill>
              </a:rPr>
              <a:t>дійсно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згадує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теплотою та </a:t>
            </a:r>
            <a:r>
              <a:rPr lang="ru-RU" dirty="0" err="1" smtClean="0">
                <a:solidFill>
                  <a:schemeClr val="bg1"/>
                </a:solidFill>
              </a:rPr>
              <a:t>душевністю</a:t>
            </a:r>
            <a:r>
              <a:rPr lang="ru-RU" dirty="0" smtClean="0">
                <a:solidFill>
                  <a:schemeClr val="bg1"/>
                </a:solidFill>
              </a:rPr>
              <a:t>. В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щоденниках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сторінка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сповнена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любов'ю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до </a:t>
            </a:r>
            <a:r>
              <a:rPr lang="ru-RU" dirty="0" err="1" smtClean="0">
                <a:solidFill>
                  <a:schemeClr val="bg1"/>
                </a:solidFill>
              </a:rPr>
              <a:t>рідних</a:t>
            </a:r>
            <a:r>
              <a:rPr lang="ru-RU" dirty="0" smtClean="0">
                <a:solidFill>
                  <a:schemeClr val="bg1"/>
                </a:solidFill>
              </a:rPr>
              <a:t> людей. </a:t>
            </a:r>
            <a:r>
              <a:rPr lang="ru-RU" dirty="0" err="1" smtClean="0">
                <a:solidFill>
                  <a:schemeClr val="bg1"/>
                </a:solidFill>
              </a:rPr>
              <a:t>Вже</a:t>
            </a:r>
            <a:r>
              <a:rPr lang="ru-RU" dirty="0" smtClean="0">
                <a:solidFill>
                  <a:schemeClr val="bg1"/>
                </a:solidFill>
              </a:rPr>
              <a:t> в 4 роки </a:t>
            </a:r>
            <a:r>
              <a:rPr lang="ru-RU" dirty="0" err="1" smtClean="0">
                <a:solidFill>
                  <a:schemeClr val="bg1"/>
                </a:solidFill>
              </a:rPr>
              <a:t>Цвєтаєва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вміла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читати</a:t>
            </a:r>
            <a:r>
              <a:rPr lang="ru-RU" dirty="0" smtClean="0">
                <a:solidFill>
                  <a:schemeClr val="bg1"/>
                </a:solidFill>
              </a:rPr>
              <a:t>, а 8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вже</a:t>
            </a:r>
            <a:r>
              <a:rPr lang="ru-RU" dirty="0" smtClean="0">
                <a:solidFill>
                  <a:schemeClr val="bg1"/>
                </a:solidFill>
              </a:rPr>
              <a:t> писала </a:t>
            </a:r>
            <a:r>
              <a:rPr lang="ru-RU" dirty="0" err="1" smtClean="0">
                <a:solidFill>
                  <a:schemeClr val="bg1"/>
                </a:solidFill>
              </a:rPr>
              <a:t>свої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вірші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14400" y="428604"/>
            <a:ext cx="7729566" cy="834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386994"/>
            <a:ext cx="3961049" cy="318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500438"/>
            <a:ext cx="4240512" cy="285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278608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1902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вона поступила в </a:t>
            </a:r>
            <a:r>
              <a:rPr lang="ru-RU" dirty="0" err="1" smtClean="0">
                <a:solidFill>
                  <a:schemeClr val="bg1"/>
                </a:solidFill>
              </a:rPr>
              <a:t>Московський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університет</a:t>
            </a:r>
            <a:r>
              <a:rPr lang="ru-RU" dirty="0" smtClean="0">
                <a:solidFill>
                  <a:schemeClr val="bg1"/>
                </a:solidFill>
              </a:rPr>
              <a:t>, де благополучно </a:t>
            </a:r>
            <a:r>
              <a:rPr lang="ru-RU" dirty="0" err="1" smtClean="0">
                <a:solidFill>
                  <a:schemeClr val="bg1"/>
                </a:solidFill>
              </a:rPr>
              <a:t>провчилася</a:t>
            </a:r>
            <a:r>
              <a:rPr lang="ru-RU" dirty="0" smtClean="0">
                <a:solidFill>
                  <a:schemeClr val="bg1"/>
                </a:solidFill>
              </a:rPr>
              <a:t> до 1905 року.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того, як по </a:t>
            </a:r>
            <a:r>
              <a:rPr lang="ru-RU" dirty="0" err="1" smtClean="0">
                <a:solidFill>
                  <a:schemeClr val="bg1"/>
                </a:solidFill>
              </a:rPr>
              <a:t>країні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прокотилися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криваві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потекли </a:t>
            </a:r>
            <a:r>
              <a:rPr lang="ru-RU" dirty="0" err="1" smtClean="0">
                <a:solidFill>
                  <a:schemeClr val="bg1"/>
                </a:solidFill>
              </a:rPr>
              <a:t>сльози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струмками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тисяч</a:t>
            </a:r>
            <a:r>
              <a:rPr lang="ru-RU" dirty="0" smtClean="0">
                <a:solidFill>
                  <a:schemeClr val="bg1"/>
                </a:solidFill>
              </a:rPr>
              <a:t> очей, марину </a:t>
            </a:r>
            <a:r>
              <a:rPr lang="ru-RU" dirty="0" err="1" smtClean="0">
                <a:solidFill>
                  <a:schemeClr val="bg1"/>
                </a:solidFill>
              </a:rPr>
              <a:t>відправили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навчатися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пансіонати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розташовані</a:t>
            </a:r>
            <a:r>
              <a:rPr lang="ru-RU" dirty="0" smtClean="0">
                <a:solidFill>
                  <a:schemeClr val="bg1"/>
                </a:solidFill>
              </a:rPr>
              <a:t> за кордоном. </a:t>
            </a:r>
            <a:r>
              <a:rPr lang="ru-RU" dirty="0" err="1" smtClean="0">
                <a:solidFill>
                  <a:schemeClr val="bg1"/>
                </a:solidFill>
              </a:rPr>
              <a:t>Їй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довелося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навчитися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потроху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Італії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Німеччині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Швейцарії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Друзі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поетеси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втомлювалися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дивуватися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ерудицією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обізнаністю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багатьох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питаннях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іноді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навіть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називали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енциклопедією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були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далекі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істини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58204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792" y="3290036"/>
            <a:ext cx="2798763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52179"/>
            <a:ext cx="23812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80499"/>
            <a:ext cx="2202038" cy="337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85728"/>
            <a:ext cx="8115328" cy="28575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 1906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Марина </a:t>
            </a:r>
            <a:r>
              <a:rPr lang="ru-RU" dirty="0" err="1" smtClean="0">
                <a:solidFill>
                  <a:schemeClr val="bg1"/>
                </a:solidFill>
              </a:rPr>
              <a:t>надходить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інтернат</a:t>
            </a:r>
            <a:r>
              <a:rPr lang="ru-RU" dirty="0" smtClean="0">
                <a:solidFill>
                  <a:schemeClr val="bg1"/>
                </a:solidFill>
              </a:rPr>
              <a:t> при </a:t>
            </a:r>
            <a:r>
              <a:rPr lang="ru-RU" dirty="0" err="1" smtClean="0">
                <a:solidFill>
                  <a:schemeClr val="bg1"/>
                </a:solidFill>
              </a:rPr>
              <a:t>московській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гімназії</a:t>
            </a:r>
            <a:r>
              <a:rPr lang="ru-RU" dirty="0" smtClean="0">
                <a:solidFill>
                  <a:schemeClr val="bg1"/>
                </a:solidFill>
              </a:rPr>
              <a:t>. За час </a:t>
            </a:r>
            <a:r>
              <a:rPr lang="ru-RU" dirty="0" err="1" smtClean="0">
                <a:solidFill>
                  <a:schemeClr val="bg1"/>
                </a:solidFill>
              </a:rPr>
              <a:t>навчання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змінює</a:t>
            </a:r>
            <a:r>
              <a:rPr lang="ru-RU" dirty="0" smtClean="0">
                <a:solidFill>
                  <a:schemeClr val="bg1"/>
                </a:solidFill>
              </a:rPr>
              <a:t> три </a:t>
            </a:r>
            <a:r>
              <a:rPr lang="ru-RU" dirty="0" err="1" smtClean="0">
                <a:solidFill>
                  <a:schemeClr val="bg1"/>
                </a:solidFill>
              </a:rPr>
              <a:t>гімназії</a:t>
            </a:r>
            <a:r>
              <a:rPr lang="ru-RU" dirty="0" smtClean="0">
                <a:solidFill>
                  <a:schemeClr val="bg1"/>
                </a:solidFill>
              </a:rPr>
              <a:t>. В 1908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Марина, </a:t>
            </a:r>
            <a:r>
              <a:rPr lang="ru-RU" dirty="0" err="1" smtClean="0">
                <a:solidFill>
                  <a:schemeClr val="bg1"/>
                </a:solidFill>
              </a:rPr>
              <a:t>закінчивши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гімназію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вирішує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продовжити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навчання</a:t>
            </a:r>
            <a:r>
              <a:rPr lang="ru-RU" dirty="0" smtClean="0">
                <a:solidFill>
                  <a:schemeClr val="bg1"/>
                </a:solidFill>
              </a:rPr>
              <a:t>. У 1909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вона </a:t>
            </a:r>
            <a:r>
              <a:rPr lang="ru-RU" dirty="0" err="1" smtClean="0">
                <a:solidFill>
                  <a:schemeClr val="bg1"/>
                </a:solidFill>
              </a:rPr>
              <a:t>їде</a:t>
            </a:r>
            <a:r>
              <a:rPr lang="ru-RU" dirty="0" smtClean="0">
                <a:solidFill>
                  <a:schemeClr val="bg1"/>
                </a:solidFill>
              </a:rPr>
              <a:t> в Париж в Сорбонну - там вона </a:t>
            </a:r>
            <a:r>
              <a:rPr lang="ru-RU" dirty="0" err="1" smtClean="0">
                <a:solidFill>
                  <a:schemeClr val="bg1"/>
                </a:solidFill>
              </a:rPr>
              <a:t>слухає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лекції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давньофранцузька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літературі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1909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відбулася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спроба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самогубства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Марини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Цвєтаєвої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але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цей</a:t>
            </a:r>
            <a:r>
              <a:rPr lang="ru-RU" dirty="0" smtClean="0">
                <a:solidFill>
                  <a:schemeClr val="bg1"/>
                </a:solidFill>
              </a:rPr>
              <a:t> факт став </a:t>
            </a:r>
            <a:r>
              <a:rPr lang="ru-RU" dirty="0" err="1" smtClean="0">
                <a:solidFill>
                  <a:schemeClr val="bg1"/>
                </a:solidFill>
              </a:rPr>
              <a:t>відомий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лише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слів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сестри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Анастасії</a:t>
            </a:r>
            <a:r>
              <a:rPr lang="ru-RU" dirty="0" smtClean="0">
                <a:solidFill>
                  <a:schemeClr val="bg1"/>
                </a:solidFill>
              </a:rPr>
              <a:t>. Марина </a:t>
            </a:r>
            <a:r>
              <a:rPr lang="ru-RU" dirty="0" err="1" smtClean="0">
                <a:solidFill>
                  <a:schemeClr val="bg1"/>
                </a:solidFill>
              </a:rPr>
              <a:t>Цвєтаєва</a:t>
            </a:r>
            <a:r>
              <a:rPr lang="ru-RU" dirty="0" smtClean="0">
                <a:solidFill>
                  <a:schemeClr val="bg1"/>
                </a:solidFill>
              </a:rPr>
              <a:t> почала </a:t>
            </a:r>
            <a:r>
              <a:rPr lang="ru-RU" dirty="0" err="1" smtClean="0">
                <a:solidFill>
                  <a:schemeClr val="bg1"/>
                </a:solidFill>
              </a:rPr>
              <a:t>друкувати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вірші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шістнадцять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11028"/>
            <a:ext cx="3803913" cy="285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48866"/>
            <a:ext cx="4198652" cy="331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642918"/>
            <a:ext cx="4929222" cy="592935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1910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свої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кошти</a:t>
            </a:r>
            <a:r>
              <a:rPr lang="ru-RU" dirty="0" smtClean="0">
                <a:solidFill>
                  <a:schemeClr val="bg1"/>
                </a:solidFill>
              </a:rPr>
              <a:t> вона </a:t>
            </a:r>
            <a:r>
              <a:rPr lang="ru-RU" dirty="0" err="1" smtClean="0">
                <a:solidFill>
                  <a:schemeClr val="bg1"/>
                </a:solidFill>
              </a:rPr>
              <a:t>видає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друкарні</a:t>
            </a:r>
            <a:r>
              <a:rPr lang="ru-RU" dirty="0" smtClean="0">
                <a:solidFill>
                  <a:schemeClr val="bg1"/>
                </a:solidFill>
              </a:rPr>
              <a:t> А.І. Мамонтова </a:t>
            </a:r>
            <a:r>
              <a:rPr lang="ru-RU" dirty="0" err="1" smtClean="0">
                <a:solidFill>
                  <a:schemeClr val="bg1"/>
                </a:solidFill>
              </a:rPr>
              <a:t>збірку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віршів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Вечірній</a:t>
            </a:r>
            <a:r>
              <a:rPr lang="ru-RU" dirty="0" smtClean="0">
                <a:solidFill>
                  <a:schemeClr val="bg1"/>
                </a:solidFill>
              </a:rPr>
              <a:t> альбом»,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присвячений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Марії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Башкирцевої</a:t>
            </a:r>
            <a:r>
              <a:rPr lang="ru-RU" dirty="0" smtClean="0">
                <a:solidFill>
                  <a:schemeClr val="bg1"/>
                </a:solidFill>
              </a:rPr>
              <a:t>. 5 </a:t>
            </a:r>
            <a:r>
              <a:rPr lang="ru-RU" dirty="0" err="1" smtClean="0">
                <a:solidFill>
                  <a:schemeClr val="bg1"/>
                </a:solidFill>
              </a:rPr>
              <a:t>травня</a:t>
            </a:r>
            <a:r>
              <a:rPr lang="ru-RU" dirty="0" smtClean="0">
                <a:solidFill>
                  <a:schemeClr val="bg1"/>
                </a:solidFill>
              </a:rPr>
              <a:t> 1911 року Марина </a:t>
            </a:r>
            <a:r>
              <a:rPr lang="ru-RU" dirty="0" err="1" smtClean="0">
                <a:solidFill>
                  <a:schemeClr val="bg1"/>
                </a:solidFill>
              </a:rPr>
              <a:t>Цвєтаєва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приїжджає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Криму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запрошення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Максиміліана</a:t>
            </a:r>
            <a:r>
              <a:rPr lang="ru-RU" dirty="0" smtClean="0">
                <a:solidFill>
                  <a:schemeClr val="bg1"/>
                </a:solidFill>
              </a:rPr>
              <a:t> Волошина. там </a:t>
            </a:r>
            <a:r>
              <a:rPr lang="ru-RU" dirty="0" err="1" smtClean="0">
                <a:solidFill>
                  <a:schemeClr val="bg1"/>
                </a:solidFill>
              </a:rPr>
              <a:t>відбувається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знайомство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майбутнім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чоловіком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Сергієм</a:t>
            </a:r>
            <a:r>
              <a:rPr lang="ru-RU" dirty="0" smtClean="0">
                <a:solidFill>
                  <a:schemeClr val="bg1"/>
                </a:solidFill>
              </a:rPr>
              <a:t> Яковичем </a:t>
            </a:r>
            <a:r>
              <a:rPr lang="ru-RU" dirty="0" err="1" smtClean="0">
                <a:solidFill>
                  <a:schemeClr val="bg1"/>
                </a:solidFill>
              </a:rPr>
              <a:t>Ефроном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молодший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Марини</a:t>
            </a:r>
            <a:r>
              <a:rPr lang="ru-RU" dirty="0" smtClean="0">
                <a:solidFill>
                  <a:schemeClr val="bg1"/>
                </a:solidFill>
              </a:rPr>
              <a:t>, сирота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революціонерів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навчається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кадетському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корпусі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Офіцерської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Академії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27 </a:t>
            </a:r>
            <a:r>
              <a:rPr lang="ru-RU" dirty="0" err="1" smtClean="0">
                <a:solidFill>
                  <a:schemeClr val="bg1"/>
                </a:solidFill>
              </a:rPr>
              <a:t>січня</a:t>
            </a:r>
            <a:r>
              <a:rPr lang="ru-RU" dirty="0" smtClean="0">
                <a:solidFill>
                  <a:schemeClr val="bg1"/>
                </a:solidFill>
              </a:rPr>
              <a:t> 1912 року Марина </a:t>
            </a:r>
            <a:r>
              <a:rPr lang="ru-RU" dirty="0" err="1" smtClean="0">
                <a:solidFill>
                  <a:schemeClr val="bg1"/>
                </a:solidFill>
              </a:rPr>
              <a:t>Цвєтаєва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Сергій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Ефрон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одружилися</a:t>
            </a:r>
            <a:r>
              <a:rPr lang="ru-RU" dirty="0" smtClean="0">
                <a:solidFill>
                  <a:schemeClr val="bg1"/>
                </a:solidFill>
              </a:rPr>
              <a:t>. 18 </a:t>
            </a:r>
            <a:r>
              <a:rPr lang="ru-RU" dirty="0" err="1" smtClean="0">
                <a:solidFill>
                  <a:schemeClr val="bg1"/>
                </a:solidFill>
              </a:rPr>
              <a:t>вересня</a:t>
            </a:r>
            <a:r>
              <a:rPr lang="ru-RU" dirty="0" smtClean="0">
                <a:solidFill>
                  <a:schemeClr val="bg1"/>
                </a:solidFill>
              </a:rPr>
              <a:t> (5 за старим стилем) 1912 року </a:t>
            </a:r>
            <a:r>
              <a:rPr lang="ru-RU" dirty="0" err="1" smtClean="0">
                <a:solidFill>
                  <a:schemeClr val="bg1"/>
                </a:solidFill>
              </a:rPr>
              <a:t>народилася</a:t>
            </a:r>
            <a:r>
              <a:rPr lang="ru-RU" dirty="0" smtClean="0">
                <a:solidFill>
                  <a:schemeClr val="bg1"/>
                </a:solidFill>
              </a:rPr>
              <a:t> перша дочка </a:t>
            </a:r>
            <a:r>
              <a:rPr lang="ru-RU" dirty="0" err="1" smtClean="0">
                <a:solidFill>
                  <a:schemeClr val="bg1"/>
                </a:solidFill>
              </a:rPr>
              <a:t>Марини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Аріадна</a:t>
            </a:r>
            <a:r>
              <a:rPr lang="ru-RU" dirty="0" smtClean="0">
                <a:solidFill>
                  <a:schemeClr val="bg1"/>
                </a:solidFill>
              </a:rPr>
              <a:t> (Аля)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571472" y="106681"/>
            <a:ext cx="811532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14290"/>
            <a:ext cx="2963281" cy="39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214818"/>
            <a:ext cx="3300924" cy="22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28"/>
            <a:ext cx="8186766" cy="250033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1912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виходить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ще</a:t>
            </a:r>
            <a:r>
              <a:rPr lang="ru-RU" dirty="0" smtClean="0">
                <a:solidFill>
                  <a:schemeClr val="bg1"/>
                </a:solidFill>
              </a:rPr>
              <a:t> одна </a:t>
            </a:r>
            <a:r>
              <a:rPr lang="ru-RU" dirty="0" err="1" smtClean="0">
                <a:solidFill>
                  <a:schemeClr val="bg1"/>
                </a:solidFill>
              </a:rPr>
              <a:t>збірка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віршів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Марини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Цвєтаєвої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яка </a:t>
            </a:r>
            <a:r>
              <a:rPr lang="ru-RU" dirty="0" err="1" smtClean="0">
                <a:solidFill>
                  <a:schemeClr val="bg1"/>
                </a:solidFill>
              </a:rPr>
              <a:t>називається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Чарівний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ліхтар</a:t>
            </a:r>
            <a:r>
              <a:rPr lang="ru-RU" dirty="0" smtClean="0">
                <a:solidFill>
                  <a:schemeClr val="bg1"/>
                </a:solidFill>
              </a:rPr>
              <a:t>» - </a:t>
            </a:r>
            <a:r>
              <a:rPr lang="uk-UA" dirty="0" smtClean="0">
                <a:solidFill>
                  <a:schemeClr val="bg1"/>
                </a:solidFill>
              </a:rPr>
              <a:t>її </a:t>
            </a:r>
            <a:r>
              <a:rPr lang="ru-RU" dirty="0" smtClean="0">
                <a:solidFill>
                  <a:schemeClr val="bg1"/>
                </a:solidFill>
              </a:rPr>
              <a:t>вона </a:t>
            </a:r>
            <a:r>
              <a:rPr lang="ru-RU" dirty="0" err="1" smtClean="0">
                <a:solidFill>
                  <a:schemeClr val="bg1"/>
                </a:solidFill>
              </a:rPr>
              <a:t>присвятила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чоловікові</a:t>
            </a:r>
            <a:r>
              <a:rPr lang="ru-RU" dirty="0" smtClean="0">
                <a:solidFill>
                  <a:schemeClr val="bg1"/>
                </a:solidFill>
              </a:rPr>
              <a:t>. У </a:t>
            </a:r>
            <a:r>
              <a:rPr lang="ru-RU" dirty="0" err="1" smtClean="0">
                <a:solidFill>
                  <a:schemeClr val="bg1"/>
                </a:solidFill>
              </a:rPr>
              <a:t>цьому</a:t>
            </a:r>
            <a:r>
              <a:rPr lang="ru-RU" dirty="0" smtClean="0">
                <a:solidFill>
                  <a:schemeClr val="bg1"/>
                </a:solidFill>
              </a:rPr>
              <a:t> ж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виходить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третя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збірка</a:t>
            </a:r>
            <a:r>
              <a:rPr lang="ru-RU" dirty="0" smtClean="0">
                <a:solidFill>
                  <a:schemeClr val="bg1"/>
                </a:solidFill>
              </a:rPr>
              <a:t> «З </a:t>
            </a:r>
            <a:r>
              <a:rPr lang="ru-RU" dirty="0" err="1" smtClean="0">
                <a:solidFill>
                  <a:schemeClr val="bg1"/>
                </a:solidFill>
              </a:rPr>
              <a:t>двох</a:t>
            </a:r>
            <a:r>
              <a:rPr lang="ru-RU" dirty="0" smtClean="0">
                <a:solidFill>
                  <a:schemeClr val="bg1"/>
                </a:solidFill>
              </a:rPr>
              <a:t> книг». З </a:t>
            </a:r>
            <a:r>
              <a:rPr lang="ru-RU" dirty="0" err="1" smtClean="0">
                <a:solidFill>
                  <a:schemeClr val="bg1"/>
                </a:solidFill>
              </a:rPr>
              <a:t>травня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серпень</a:t>
            </a:r>
            <a:r>
              <a:rPr lang="ru-RU" dirty="0" smtClean="0">
                <a:solidFill>
                  <a:schemeClr val="bg1"/>
                </a:solidFill>
              </a:rPr>
              <a:t> 1913 року Марина </a:t>
            </a:r>
            <a:r>
              <a:rPr lang="ru-RU" dirty="0" err="1" smtClean="0">
                <a:solidFill>
                  <a:schemeClr val="bg1"/>
                </a:solidFill>
              </a:rPr>
              <a:t>Цвєтаєва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чоловіком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Сергієм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Ефроном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донькою</a:t>
            </a:r>
            <a:r>
              <a:rPr lang="ru-RU" dirty="0" smtClean="0">
                <a:solidFill>
                  <a:schemeClr val="bg1"/>
                </a:solidFill>
              </a:rPr>
              <a:t> Алею </a:t>
            </a:r>
            <a:r>
              <a:rPr lang="ru-RU" dirty="0" err="1" smtClean="0">
                <a:solidFill>
                  <a:schemeClr val="bg1"/>
                </a:solidFill>
              </a:rPr>
              <a:t>проживають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Коктебелі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86050" y="3357562"/>
            <a:ext cx="3443254" cy="2786082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Взимку</a:t>
            </a:r>
            <a:r>
              <a:rPr lang="ru-RU" sz="2400" dirty="0" smtClean="0">
                <a:solidFill>
                  <a:schemeClr val="bg1"/>
                </a:solidFill>
              </a:rPr>
              <a:t> 1915 року вона </a:t>
            </a:r>
            <a:r>
              <a:rPr lang="ru-RU" sz="2400" dirty="0" err="1" smtClean="0">
                <a:solidFill>
                  <a:schemeClr val="bg1"/>
                </a:solidFill>
              </a:rPr>
              <a:t>здійснює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спробу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побачиться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Блоком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Ахматовою, для </a:t>
            </a:r>
            <a:r>
              <a:rPr lang="ru-RU" sz="2400" dirty="0" err="1" smtClean="0">
                <a:solidFill>
                  <a:schemeClr val="bg1"/>
                </a:solidFill>
              </a:rPr>
              <a:t>цього</a:t>
            </a:r>
            <a:r>
              <a:rPr lang="ru-RU" sz="2400" dirty="0" smtClean="0">
                <a:solidFill>
                  <a:schemeClr val="bg1"/>
                </a:solidFill>
              </a:rPr>
              <a:t> Марина </a:t>
            </a:r>
            <a:r>
              <a:rPr lang="ru-RU" sz="2400" dirty="0" err="1" smtClean="0">
                <a:solidFill>
                  <a:schemeClr val="bg1"/>
                </a:solidFill>
              </a:rPr>
              <a:t>їде</a:t>
            </a:r>
            <a:r>
              <a:rPr lang="ru-RU" sz="2400" dirty="0" smtClean="0">
                <a:solidFill>
                  <a:schemeClr val="bg1"/>
                </a:solidFill>
              </a:rPr>
              <a:t> в Петроград, </a:t>
            </a:r>
            <a:r>
              <a:rPr lang="ru-RU" sz="2400" dirty="0" err="1" smtClean="0">
                <a:solidFill>
                  <a:schemeClr val="bg1"/>
                </a:solidFill>
              </a:rPr>
              <a:t>але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зустрітися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ними у </a:t>
            </a:r>
            <a:r>
              <a:rPr lang="ru-RU" sz="2400" dirty="0" err="1" smtClean="0">
                <a:solidFill>
                  <a:schemeClr val="bg1"/>
                </a:solidFill>
              </a:rPr>
              <a:t>неї</a:t>
            </a:r>
            <a:r>
              <a:rPr lang="ru-RU" sz="2400" dirty="0" smtClean="0">
                <a:solidFill>
                  <a:schemeClr val="bg1"/>
                </a:solidFill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</a:rPr>
              <a:t>виходить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143248"/>
            <a:ext cx="2247836" cy="342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000372"/>
            <a:ext cx="2418071" cy="35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14290"/>
            <a:ext cx="8115328" cy="335758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1915-1916 роки - в </a:t>
            </a:r>
            <a:r>
              <a:rPr lang="ru-RU" dirty="0" err="1" smtClean="0">
                <a:solidFill>
                  <a:schemeClr val="bg1"/>
                </a:solidFill>
              </a:rPr>
              <a:t>цей</a:t>
            </a:r>
            <a:r>
              <a:rPr lang="ru-RU" dirty="0" smtClean="0">
                <a:solidFill>
                  <a:schemeClr val="bg1"/>
                </a:solidFill>
              </a:rPr>
              <a:t> час Марина </a:t>
            </a:r>
            <a:r>
              <a:rPr lang="ru-RU" dirty="0" err="1" smtClean="0">
                <a:solidFill>
                  <a:schemeClr val="bg1"/>
                </a:solidFill>
              </a:rPr>
              <a:t>Цвєтаєва</a:t>
            </a:r>
            <a:r>
              <a:rPr lang="ru-RU" dirty="0" smtClean="0">
                <a:solidFill>
                  <a:schemeClr val="bg1"/>
                </a:solidFill>
              </a:rPr>
              <a:t> як раз створила </a:t>
            </a:r>
            <a:r>
              <a:rPr lang="ru-RU" dirty="0" err="1" smtClean="0">
                <a:solidFill>
                  <a:schemeClr val="bg1"/>
                </a:solidFill>
              </a:rPr>
              <a:t>чудові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віршовані</a:t>
            </a:r>
            <a:r>
              <a:rPr lang="ru-RU" dirty="0" smtClean="0">
                <a:solidFill>
                  <a:schemeClr val="bg1"/>
                </a:solidFill>
              </a:rPr>
              <a:t> цикли: «</a:t>
            </a:r>
            <a:r>
              <a:rPr lang="ru-RU" dirty="0" err="1" smtClean="0">
                <a:solidFill>
                  <a:schemeClr val="bg1"/>
                </a:solidFill>
              </a:rPr>
              <a:t>Вірші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москву</a:t>
            </a:r>
            <a:r>
              <a:rPr lang="ru-RU" dirty="0" smtClean="0">
                <a:solidFill>
                  <a:schemeClr val="bg1"/>
                </a:solidFill>
              </a:rPr>
              <a:t>», «</a:t>
            </a:r>
            <a:r>
              <a:rPr lang="ru-RU" dirty="0" err="1" smtClean="0">
                <a:solidFill>
                  <a:schemeClr val="bg1"/>
                </a:solidFill>
              </a:rPr>
              <a:t>Безсоння</a:t>
            </a:r>
            <a:r>
              <a:rPr lang="ru-RU" dirty="0" smtClean="0">
                <a:solidFill>
                  <a:schemeClr val="bg1"/>
                </a:solidFill>
              </a:rPr>
              <a:t>», «Стенька </a:t>
            </a:r>
            <a:r>
              <a:rPr lang="ru-RU" dirty="0" err="1" smtClean="0">
                <a:solidFill>
                  <a:schemeClr val="bg1"/>
                </a:solidFill>
              </a:rPr>
              <a:t>Разін</a:t>
            </a:r>
            <a:r>
              <a:rPr lang="ru-RU" dirty="0" smtClean="0">
                <a:solidFill>
                  <a:schemeClr val="bg1"/>
                </a:solidFill>
              </a:rPr>
              <a:t>», «</a:t>
            </a:r>
            <a:r>
              <a:rPr lang="ru-RU" dirty="0" err="1" smtClean="0">
                <a:solidFill>
                  <a:schemeClr val="bg1"/>
                </a:solidFill>
              </a:rPr>
              <a:t>Вірші</a:t>
            </a:r>
            <a:r>
              <a:rPr lang="ru-RU" dirty="0" smtClean="0">
                <a:solidFill>
                  <a:schemeClr val="bg1"/>
                </a:solidFill>
              </a:rPr>
              <a:t> до Блоку» (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, до </a:t>
            </a:r>
            <a:r>
              <a:rPr lang="ru-RU" dirty="0" err="1" smtClean="0">
                <a:solidFill>
                  <a:schemeClr val="bg1"/>
                </a:solidFill>
              </a:rPr>
              <a:t>речі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будуть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дописані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тільки</a:t>
            </a:r>
            <a:r>
              <a:rPr lang="ru-RU" dirty="0" smtClean="0">
                <a:solidFill>
                  <a:schemeClr val="bg1"/>
                </a:solidFill>
              </a:rPr>
              <a:t> в 1920-1921 роках),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Ахматової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13 </a:t>
            </a:r>
            <a:r>
              <a:rPr lang="ru-RU" dirty="0" err="1" smtClean="0">
                <a:solidFill>
                  <a:schemeClr val="bg1"/>
                </a:solidFill>
              </a:rPr>
              <a:t>квітня</a:t>
            </a:r>
            <a:r>
              <a:rPr lang="ru-RU" dirty="0" smtClean="0">
                <a:solidFill>
                  <a:schemeClr val="bg1"/>
                </a:solidFill>
              </a:rPr>
              <a:t> 1917 року </a:t>
            </a:r>
            <a:r>
              <a:rPr lang="ru-RU" dirty="0" err="1" smtClean="0">
                <a:solidFill>
                  <a:schemeClr val="bg1"/>
                </a:solidFill>
              </a:rPr>
              <a:t>народжується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ще</a:t>
            </a:r>
            <a:r>
              <a:rPr lang="ru-RU" dirty="0" smtClean="0">
                <a:solidFill>
                  <a:schemeClr val="bg1"/>
                </a:solidFill>
              </a:rPr>
              <a:t> одна дочка, </a:t>
            </a:r>
            <a:r>
              <a:rPr lang="ru-RU" dirty="0" err="1" smtClean="0">
                <a:solidFill>
                  <a:schemeClr val="bg1"/>
                </a:solidFill>
              </a:rPr>
              <a:t>Ірина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Восени</a:t>
            </a:r>
            <a:r>
              <a:rPr lang="ru-RU" dirty="0" smtClean="0">
                <a:solidFill>
                  <a:schemeClr val="bg1"/>
                </a:solidFill>
              </a:rPr>
              <a:t> 1917 року Марина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чоловіком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їдуть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Крим</a:t>
            </a:r>
            <a:r>
              <a:rPr lang="ru-RU" dirty="0" smtClean="0">
                <a:solidFill>
                  <a:schemeClr val="bg1"/>
                </a:solidFill>
              </a:rPr>
              <a:t>. Повернувшись </a:t>
            </a:r>
            <a:r>
              <a:rPr lang="ru-RU" dirty="0" err="1" smtClean="0">
                <a:solidFill>
                  <a:schemeClr val="bg1"/>
                </a:solidFill>
              </a:rPr>
              <a:t>наприкінці</a:t>
            </a:r>
            <a:r>
              <a:rPr lang="ru-RU" dirty="0" smtClean="0">
                <a:solidFill>
                  <a:schemeClr val="bg1"/>
                </a:solidFill>
              </a:rPr>
              <a:t> листопада в Москву за </a:t>
            </a:r>
            <a:r>
              <a:rPr lang="ru-RU" dirty="0" err="1" smtClean="0">
                <a:solidFill>
                  <a:schemeClr val="bg1"/>
                </a:solidFill>
              </a:rPr>
              <a:t>дітьми</a:t>
            </a:r>
            <a:r>
              <a:rPr lang="ru-RU" dirty="0" smtClean="0">
                <a:solidFill>
                  <a:schemeClr val="bg1"/>
                </a:solidFill>
              </a:rPr>
              <a:t>, Марина </a:t>
            </a:r>
            <a:r>
              <a:rPr lang="ru-RU" dirty="0" err="1" smtClean="0">
                <a:solidFill>
                  <a:schemeClr val="bg1"/>
                </a:solidFill>
              </a:rPr>
              <a:t>вже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виїхати</a:t>
            </a:r>
            <a:r>
              <a:rPr lang="ru-RU" dirty="0" smtClean="0">
                <a:solidFill>
                  <a:schemeClr val="bg1"/>
                </a:solidFill>
              </a:rPr>
              <a:t> назад. 1918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Мариною </a:t>
            </a:r>
            <a:r>
              <a:rPr lang="ru-RU" dirty="0" err="1" smtClean="0">
                <a:solidFill>
                  <a:schemeClr val="bg1"/>
                </a:solidFill>
              </a:rPr>
              <a:t>Цвєтаєвої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написані</a:t>
            </a:r>
            <a:r>
              <a:rPr lang="ru-RU" dirty="0" smtClean="0">
                <a:solidFill>
                  <a:schemeClr val="bg1"/>
                </a:solidFill>
              </a:rPr>
              <a:t> цикли </a:t>
            </a:r>
            <a:r>
              <a:rPr lang="ru-RU" dirty="0" err="1" smtClean="0">
                <a:solidFill>
                  <a:schemeClr val="bg1"/>
                </a:solidFill>
              </a:rPr>
              <a:t>віршів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Комедьянт</a:t>
            </a:r>
            <a:r>
              <a:rPr lang="ru-RU" dirty="0" smtClean="0">
                <a:solidFill>
                  <a:schemeClr val="bg1"/>
                </a:solidFill>
              </a:rPr>
              <a:t>»,а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п'єси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Червоний</a:t>
            </a:r>
            <a:r>
              <a:rPr lang="ru-RU" dirty="0" smtClean="0">
                <a:solidFill>
                  <a:schemeClr val="bg1"/>
                </a:solidFill>
              </a:rPr>
              <a:t> валет»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Хуртовина</a:t>
            </a:r>
            <a:r>
              <a:rPr lang="ru-RU" dirty="0" smtClean="0">
                <a:solidFill>
                  <a:schemeClr val="bg1"/>
                </a:solidFill>
              </a:rPr>
              <a:t>». </a:t>
            </a:r>
            <a:r>
              <a:rPr lang="ru-RU" dirty="0" err="1" smtClean="0">
                <a:solidFill>
                  <a:schemeClr val="bg1"/>
                </a:solidFill>
              </a:rPr>
              <a:t>Січень</a:t>
            </a:r>
            <a:r>
              <a:rPr lang="ru-RU" dirty="0" smtClean="0">
                <a:solidFill>
                  <a:schemeClr val="bg1"/>
                </a:solidFill>
              </a:rPr>
              <a:t> 1918 року - </a:t>
            </a:r>
            <a:r>
              <a:rPr lang="ru-RU" dirty="0" err="1" smtClean="0">
                <a:solidFill>
                  <a:schemeClr val="bg1"/>
                </a:solidFill>
              </a:rPr>
              <a:t>чоловік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Цвєтаєвої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відбуває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армію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Корнілова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Взимку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цього</a:t>
            </a:r>
            <a:r>
              <a:rPr lang="ru-RU" dirty="0" smtClean="0">
                <a:solidFill>
                  <a:schemeClr val="bg1"/>
                </a:solidFill>
              </a:rPr>
              <a:t> ж року Марина </a:t>
            </a:r>
            <a:r>
              <a:rPr lang="ru-RU" dirty="0" err="1" smtClean="0">
                <a:solidFill>
                  <a:schemeClr val="bg1"/>
                </a:solidFill>
              </a:rPr>
              <a:t>Цвєтаєва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познайомилася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Володимиром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Маяковським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215082"/>
            <a:ext cx="8229600" cy="6429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214686"/>
            <a:ext cx="4472481" cy="294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102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1919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з-під</a:t>
            </a:r>
            <a:r>
              <a:rPr lang="ru-RU" dirty="0" smtClean="0">
                <a:solidFill>
                  <a:schemeClr val="bg1"/>
                </a:solidFill>
              </a:rPr>
              <a:t> пера </a:t>
            </a:r>
            <a:r>
              <a:rPr lang="ru-RU" dirty="0" err="1" smtClean="0">
                <a:solidFill>
                  <a:schemeClr val="bg1"/>
                </a:solidFill>
              </a:rPr>
              <a:t>Марини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Цвєтаєвої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виходить</a:t>
            </a:r>
            <a:r>
              <a:rPr lang="ru-RU" dirty="0" smtClean="0">
                <a:solidFill>
                  <a:schemeClr val="bg1"/>
                </a:solidFill>
              </a:rPr>
              <a:t> цикл </a:t>
            </a:r>
            <a:r>
              <a:rPr lang="ru-RU" dirty="0" err="1" smtClean="0">
                <a:solidFill>
                  <a:schemeClr val="bg1"/>
                </a:solidFill>
              </a:rPr>
              <a:t>віршів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Вірші</a:t>
            </a:r>
            <a:r>
              <a:rPr lang="ru-RU" dirty="0" smtClean="0">
                <a:solidFill>
                  <a:schemeClr val="bg1"/>
                </a:solidFill>
              </a:rPr>
              <a:t> до Сонечки»,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п'єси</a:t>
            </a:r>
            <a:r>
              <a:rPr lang="ru-RU" dirty="0" smtClean="0">
                <a:solidFill>
                  <a:schemeClr val="bg1"/>
                </a:solidFill>
              </a:rPr>
              <a:t> «Фортуна», «</a:t>
            </a:r>
            <a:r>
              <a:rPr lang="ru-RU" dirty="0" err="1" smtClean="0">
                <a:solidFill>
                  <a:schemeClr val="bg1"/>
                </a:solidFill>
              </a:rPr>
              <a:t>Кам'яний</a:t>
            </a:r>
            <a:r>
              <a:rPr lang="ru-RU" dirty="0" smtClean="0">
                <a:solidFill>
                  <a:schemeClr val="bg1"/>
                </a:solidFill>
              </a:rPr>
              <a:t> ангел», «</a:t>
            </a:r>
            <a:r>
              <a:rPr lang="ru-RU" dirty="0" err="1" smtClean="0">
                <a:solidFill>
                  <a:schemeClr val="bg1"/>
                </a:solidFill>
              </a:rPr>
              <a:t>Пригода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Фенікс</a:t>
            </a:r>
            <a:r>
              <a:rPr lang="ru-RU" dirty="0" smtClean="0">
                <a:solidFill>
                  <a:schemeClr val="bg1"/>
                </a:solidFill>
              </a:rPr>
              <a:t>». У 1919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Марина </a:t>
            </a:r>
            <a:r>
              <a:rPr lang="ru-RU" dirty="0" err="1" smtClean="0">
                <a:solidFill>
                  <a:schemeClr val="bg1"/>
                </a:solidFill>
              </a:rPr>
              <a:t>Цвєтаєва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дочок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відомий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підмосковний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Кунцевський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притулок</a:t>
            </a:r>
            <a:r>
              <a:rPr lang="ru-RU" dirty="0" smtClean="0">
                <a:solidFill>
                  <a:schemeClr val="bg1"/>
                </a:solidFill>
              </a:rPr>
              <a:t>. Через </a:t>
            </a:r>
            <a:r>
              <a:rPr lang="ru-RU" dirty="0" err="1" smtClean="0">
                <a:solidFill>
                  <a:schemeClr val="bg1"/>
                </a:solidFill>
              </a:rPr>
              <a:t>деякий</a:t>
            </a:r>
            <a:r>
              <a:rPr lang="ru-RU" dirty="0" smtClean="0">
                <a:solidFill>
                  <a:schemeClr val="bg1"/>
                </a:solidFill>
              </a:rPr>
              <a:t> час </a:t>
            </a:r>
            <a:r>
              <a:rPr lang="ru-RU" dirty="0" err="1" smtClean="0">
                <a:solidFill>
                  <a:schemeClr val="bg1"/>
                </a:solidFill>
              </a:rPr>
              <a:t>занедужує</a:t>
            </a:r>
            <a:r>
              <a:rPr lang="ru-RU" dirty="0" smtClean="0">
                <a:solidFill>
                  <a:schemeClr val="bg1"/>
                </a:solidFill>
              </a:rPr>
              <a:t> Аля,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Марина </a:t>
            </a:r>
            <a:r>
              <a:rPr lang="ru-RU" dirty="0" err="1" smtClean="0">
                <a:solidFill>
                  <a:schemeClr val="bg1"/>
                </a:solidFill>
              </a:rPr>
              <a:t>забирає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звідти</a:t>
            </a:r>
            <a:r>
              <a:rPr lang="ru-RU" dirty="0" smtClean="0">
                <a:solidFill>
                  <a:schemeClr val="bg1"/>
                </a:solidFill>
              </a:rPr>
              <a:t>. 15 лютого 1920 року прямо в </a:t>
            </a:r>
            <a:r>
              <a:rPr lang="ru-RU" dirty="0" err="1" smtClean="0">
                <a:solidFill>
                  <a:schemeClr val="bg1"/>
                </a:solidFill>
              </a:rPr>
              <a:t>притулку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помирає</a:t>
            </a:r>
            <a:r>
              <a:rPr lang="ru-RU" dirty="0" smtClean="0">
                <a:solidFill>
                  <a:schemeClr val="bg1"/>
                </a:solidFill>
              </a:rPr>
              <a:t> друга дочка </a:t>
            </a:r>
            <a:r>
              <a:rPr lang="ru-RU" dirty="0" err="1" smtClean="0">
                <a:solidFill>
                  <a:schemeClr val="bg1"/>
                </a:solidFill>
              </a:rPr>
              <a:t>Цвєтаєвої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Ірина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згідно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офіційною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версією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виснаження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туги.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1920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Мариною </a:t>
            </a:r>
            <a:r>
              <a:rPr lang="ru-RU" dirty="0" err="1" smtClean="0">
                <a:solidFill>
                  <a:schemeClr val="bg1"/>
                </a:solidFill>
              </a:rPr>
              <a:t>Цвєтаєвої</a:t>
            </a:r>
            <a:r>
              <a:rPr lang="ru-RU" dirty="0" smtClean="0">
                <a:solidFill>
                  <a:schemeClr val="bg1"/>
                </a:solidFill>
              </a:rPr>
              <a:t> написана поема «</a:t>
            </a:r>
            <a:r>
              <a:rPr lang="ru-RU" dirty="0" err="1" smtClean="0">
                <a:solidFill>
                  <a:schemeClr val="bg1"/>
                </a:solidFill>
              </a:rPr>
              <a:t>Цар-дівиця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травні</a:t>
            </a:r>
            <a:r>
              <a:rPr lang="ru-RU" dirty="0" smtClean="0">
                <a:solidFill>
                  <a:schemeClr val="bg1"/>
                </a:solidFill>
              </a:rPr>
              <a:t> 1920 року </a:t>
            </a:r>
            <a:r>
              <a:rPr lang="ru-RU" dirty="0" err="1" smtClean="0">
                <a:solidFill>
                  <a:schemeClr val="bg1"/>
                </a:solidFill>
              </a:rPr>
              <a:t>Марини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Цвєтаєвої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вдається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двічі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побачиться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Блоком, як раз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час </a:t>
            </a:r>
            <a:r>
              <a:rPr lang="ru-RU" dirty="0" err="1" smtClean="0">
                <a:solidFill>
                  <a:schemeClr val="bg1"/>
                </a:solidFill>
              </a:rPr>
              <a:t>виступів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поета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Москві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1921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вийшов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збірник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віршів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Версти</a:t>
            </a:r>
            <a:r>
              <a:rPr lang="ru-RU" dirty="0" smtClean="0">
                <a:solidFill>
                  <a:schemeClr val="bg1"/>
                </a:solidFill>
              </a:rPr>
              <a:t>». В </a:t>
            </a:r>
            <a:r>
              <a:rPr lang="ru-RU" dirty="0" err="1" smtClean="0">
                <a:solidFill>
                  <a:schemeClr val="bg1"/>
                </a:solidFill>
              </a:rPr>
              <a:t>цей</a:t>
            </a:r>
            <a:r>
              <a:rPr lang="ru-RU" dirty="0" smtClean="0">
                <a:solidFill>
                  <a:schemeClr val="bg1"/>
                </a:solidFill>
              </a:rPr>
              <a:t> же час Марина </a:t>
            </a:r>
            <a:r>
              <a:rPr lang="ru-RU" dirty="0" err="1" smtClean="0">
                <a:solidFill>
                  <a:schemeClr val="bg1"/>
                </a:solidFill>
              </a:rPr>
              <a:t>Цвєтаєва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пише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поеми</a:t>
            </a:r>
            <a:r>
              <a:rPr lang="ru-RU" dirty="0" smtClean="0">
                <a:solidFill>
                  <a:schemeClr val="bg1"/>
                </a:solidFill>
              </a:rPr>
              <a:t> «На </a:t>
            </a:r>
            <a:r>
              <a:rPr lang="ru-RU" dirty="0" err="1" smtClean="0">
                <a:solidFill>
                  <a:schemeClr val="bg1"/>
                </a:solidFill>
              </a:rPr>
              <a:t>червоному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коні</a:t>
            </a:r>
            <a:r>
              <a:rPr lang="ru-RU" dirty="0" smtClean="0">
                <a:solidFill>
                  <a:schemeClr val="bg1"/>
                </a:solidFill>
              </a:rPr>
              <a:t>», яку вона </a:t>
            </a:r>
            <a:r>
              <a:rPr lang="ru-RU" dirty="0" err="1" smtClean="0">
                <a:solidFill>
                  <a:schemeClr val="bg1"/>
                </a:solidFill>
              </a:rPr>
              <a:t>присвятила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Ахматової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«Егорушка», яку вона </a:t>
            </a:r>
            <a:r>
              <a:rPr lang="ru-RU" dirty="0" err="1" smtClean="0">
                <a:solidFill>
                  <a:schemeClr val="bg1"/>
                </a:solidFill>
              </a:rPr>
              <a:t>хоч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продовжувала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писати</a:t>
            </a:r>
            <a:r>
              <a:rPr lang="ru-RU" dirty="0" smtClean="0">
                <a:solidFill>
                  <a:schemeClr val="bg1"/>
                </a:solidFill>
              </a:rPr>
              <a:t> в 1928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але</a:t>
            </a:r>
            <a:r>
              <a:rPr lang="ru-RU" dirty="0" smtClean="0">
                <a:solidFill>
                  <a:schemeClr val="bg1"/>
                </a:solidFill>
              </a:rPr>
              <a:t> вона так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залишилася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незакінченою</a:t>
            </a:r>
            <a:r>
              <a:rPr lang="ru-RU" dirty="0" smtClean="0">
                <a:solidFill>
                  <a:schemeClr val="bg1"/>
                </a:solidFill>
              </a:rPr>
              <a:t>. Цикли </a:t>
            </a:r>
            <a:r>
              <a:rPr lang="ru-RU" dirty="0" err="1" smtClean="0">
                <a:solidFill>
                  <a:schemeClr val="bg1"/>
                </a:solidFill>
              </a:rPr>
              <a:t>віршів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Учень</a:t>
            </a:r>
            <a:r>
              <a:rPr lang="ru-RU" dirty="0" smtClean="0">
                <a:solidFill>
                  <a:schemeClr val="bg1"/>
                </a:solidFill>
              </a:rPr>
              <a:t>», «</a:t>
            </a:r>
            <a:r>
              <a:rPr lang="ru-RU" dirty="0" err="1" smtClean="0">
                <a:solidFill>
                  <a:schemeClr val="bg1"/>
                </a:solidFill>
              </a:rPr>
              <a:t>Розлука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«Блага </a:t>
            </a:r>
            <a:r>
              <a:rPr lang="ru-RU" dirty="0" err="1" smtClean="0">
                <a:solidFill>
                  <a:schemeClr val="bg1"/>
                </a:solidFill>
              </a:rPr>
              <a:t>вість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відносяться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цього</a:t>
            </a:r>
            <a:r>
              <a:rPr lang="ru-RU" dirty="0" smtClean="0">
                <a:solidFill>
                  <a:schemeClr val="bg1"/>
                </a:solidFill>
              </a:rPr>
              <a:t> часу. 1922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написана поема «</a:t>
            </a:r>
            <a:r>
              <a:rPr lang="ru-RU" dirty="0" err="1" smtClean="0">
                <a:solidFill>
                  <a:schemeClr val="bg1"/>
                </a:solidFill>
              </a:rPr>
              <a:t>Молодець</a:t>
            </a:r>
            <a:r>
              <a:rPr lang="ru-RU" dirty="0" smtClean="0">
                <a:solidFill>
                  <a:schemeClr val="bg1"/>
                </a:solidFill>
              </a:rPr>
              <a:t>», яку Марина </a:t>
            </a:r>
            <a:r>
              <a:rPr lang="ru-RU" dirty="0" err="1" smtClean="0">
                <a:solidFill>
                  <a:schemeClr val="bg1"/>
                </a:solidFill>
              </a:rPr>
              <a:t>Цвєтаєва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присвятила</a:t>
            </a:r>
            <a:r>
              <a:rPr lang="ru-RU" dirty="0" smtClean="0">
                <a:solidFill>
                  <a:schemeClr val="bg1"/>
                </a:solidFill>
              </a:rPr>
              <a:t> Борису Пастернаку,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цикли </a:t>
            </a:r>
            <a:r>
              <a:rPr lang="ru-RU" dirty="0" err="1" smtClean="0">
                <a:solidFill>
                  <a:schemeClr val="bg1"/>
                </a:solidFill>
              </a:rPr>
              <a:t>віршів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Кучугури</a:t>
            </a:r>
            <a:r>
              <a:rPr lang="ru-RU" dirty="0" smtClean="0">
                <a:solidFill>
                  <a:schemeClr val="bg1"/>
                </a:solidFill>
              </a:rPr>
              <a:t>» - </a:t>
            </a:r>
            <a:r>
              <a:rPr lang="ru-RU" dirty="0" err="1" smtClean="0">
                <a:solidFill>
                  <a:schemeClr val="bg1"/>
                </a:solidFill>
              </a:rPr>
              <a:t>присвячені</a:t>
            </a:r>
            <a:r>
              <a:rPr lang="ru-RU" dirty="0" smtClean="0">
                <a:solidFill>
                  <a:schemeClr val="bg1"/>
                </a:solidFill>
              </a:rPr>
              <a:t> Эренбургу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«Дерева» - </a:t>
            </a:r>
            <a:r>
              <a:rPr lang="ru-RU" dirty="0" err="1" smtClean="0">
                <a:solidFill>
                  <a:schemeClr val="bg1"/>
                </a:solidFill>
              </a:rPr>
              <a:t>присвячені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Тесковой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378621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ru-RU" dirty="0" err="1" smtClean="0">
                <a:solidFill>
                  <a:schemeClr val="bg1"/>
                </a:solidFill>
              </a:rPr>
              <a:t>травня</a:t>
            </a:r>
            <a:r>
              <a:rPr lang="ru-RU" dirty="0" smtClean="0">
                <a:solidFill>
                  <a:schemeClr val="bg1"/>
                </a:solidFill>
              </a:rPr>
              <a:t> 1922 року - Марина разом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дочкою Алею </a:t>
            </a:r>
            <a:r>
              <a:rPr lang="ru-RU" dirty="0" err="1" smtClean="0">
                <a:solidFill>
                  <a:schemeClr val="bg1"/>
                </a:solidFill>
              </a:rPr>
              <a:t>їдуть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еміграцію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15 </a:t>
            </a:r>
            <a:r>
              <a:rPr lang="ru-RU" dirty="0" err="1" smtClean="0">
                <a:solidFill>
                  <a:schemeClr val="bg1"/>
                </a:solidFill>
              </a:rPr>
              <a:t>травня</a:t>
            </a:r>
            <a:r>
              <a:rPr lang="ru-RU" dirty="0" smtClean="0">
                <a:solidFill>
                  <a:schemeClr val="bg1"/>
                </a:solidFill>
              </a:rPr>
              <a:t> 1922 року - </a:t>
            </a:r>
            <a:r>
              <a:rPr lang="ru-RU" dirty="0" err="1" smtClean="0">
                <a:solidFill>
                  <a:schemeClr val="bg1"/>
                </a:solidFill>
              </a:rPr>
              <a:t>приїзд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Берлін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 </a:t>
            </a:r>
            <a:r>
              <a:rPr lang="ru-RU" dirty="0" err="1" smtClean="0">
                <a:solidFill>
                  <a:schemeClr val="bg1"/>
                </a:solidFill>
              </a:rPr>
              <a:t>серпня</a:t>
            </a:r>
            <a:r>
              <a:rPr lang="ru-RU" dirty="0" smtClean="0">
                <a:solidFill>
                  <a:schemeClr val="bg1"/>
                </a:solidFill>
              </a:rPr>
              <a:t> 1922 року - </a:t>
            </a:r>
            <a:r>
              <a:rPr lang="ru-RU" dirty="0" err="1" smtClean="0">
                <a:solidFill>
                  <a:schemeClr val="bg1"/>
                </a:solidFill>
              </a:rPr>
              <a:t>переїзд</a:t>
            </a:r>
            <a:r>
              <a:rPr lang="ru-RU" dirty="0" smtClean="0">
                <a:solidFill>
                  <a:schemeClr val="bg1"/>
                </a:solidFill>
              </a:rPr>
              <a:t> в Прагу. </a:t>
            </a:r>
            <a:r>
              <a:rPr lang="ru-RU" dirty="0" err="1" smtClean="0">
                <a:solidFill>
                  <a:schemeClr val="bg1"/>
                </a:solidFill>
              </a:rPr>
              <a:t>Живуть</a:t>
            </a:r>
            <a:r>
              <a:rPr lang="ru-RU" dirty="0" smtClean="0">
                <a:solidFill>
                  <a:schemeClr val="bg1"/>
                </a:solidFill>
              </a:rPr>
              <a:t> вони на </a:t>
            </a:r>
            <a:r>
              <a:rPr lang="ru-RU" dirty="0" err="1" smtClean="0">
                <a:solidFill>
                  <a:schemeClr val="bg1"/>
                </a:solidFill>
              </a:rPr>
              <a:t>студентську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стипендію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Сергія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Ефрона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допомогу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чеського</a:t>
            </a:r>
            <a:r>
              <a:rPr lang="ru-RU" dirty="0" smtClean="0">
                <a:solidFill>
                  <a:schemeClr val="bg1"/>
                </a:solidFill>
              </a:rPr>
              <a:t> уряду,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гонорари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журналу «Воля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»,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отримує</a:t>
            </a:r>
            <a:r>
              <a:rPr lang="ru-RU" dirty="0" smtClean="0">
                <a:solidFill>
                  <a:schemeClr val="bg1"/>
                </a:solidFill>
              </a:rPr>
              <a:t> Марина </a:t>
            </a:r>
            <a:r>
              <a:rPr lang="ru-RU" dirty="0" err="1" smtClean="0">
                <a:solidFill>
                  <a:schemeClr val="bg1"/>
                </a:solidFill>
              </a:rPr>
              <a:t>Цвєтаєва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1923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написаний цикл </a:t>
            </a:r>
            <a:r>
              <a:rPr lang="ru-RU" dirty="0" err="1" smtClean="0">
                <a:solidFill>
                  <a:schemeClr val="bg1"/>
                </a:solidFill>
              </a:rPr>
              <a:t>віршів</a:t>
            </a:r>
            <a:r>
              <a:rPr lang="ru-RU" dirty="0" smtClean="0">
                <a:solidFill>
                  <a:schemeClr val="bg1"/>
                </a:solidFill>
              </a:rPr>
              <a:t> «Проводи».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1923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у </a:t>
            </a:r>
            <a:r>
              <a:rPr lang="ru-RU" dirty="0" err="1" smtClean="0">
                <a:solidFill>
                  <a:schemeClr val="bg1"/>
                </a:solidFill>
              </a:rPr>
              <a:t>Берліні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виходить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збірка</a:t>
            </a:r>
            <a:r>
              <a:rPr lang="ru-RU" dirty="0" smtClean="0">
                <a:solidFill>
                  <a:schemeClr val="bg1"/>
                </a:solidFill>
              </a:rPr>
              <a:t> «Ремесло» у </a:t>
            </a:r>
            <a:r>
              <a:rPr lang="ru-RU" dirty="0" err="1" smtClean="0">
                <a:solidFill>
                  <a:schemeClr val="bg1"/>
                </a:solidFill>
              </a:rPr>
              <a:t>видавництві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Гелікон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1924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написана </a:t>
            </a:r>
            <a:r>
              <a:rPr lang="ru-RU" dirty="0" err="1" smtClean="0">
                <a:solidFill>
                  <a:schemeClr val="bg1"/>
                </a:solidFill>
              </a:rPr>
              <a:t>п'єса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Аріадна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1925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- написана поема «</a:t>
            </a:r>
            <a:r>
              <a:rPr lang="ru-RU" dirty="0" err="1" smtClean="0">
                <a:solidFill>
                  <a:schemeClr val="bg1"/>
                </a:solidFill>
              </a:rPr>
              <a:t>Щуролов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 лютого 1925 року </a:t>
            </a:r>
            <a:r>
              <a:rPr lang="ru-RU" dirty="0" err="1" smtClean="0">
                <a:solidFill>
                  <a:schemeClr val="bg1"/>
                </a:solidFill>
              </a:rPr>
              <a:t>народження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Марини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Цвєтаєвої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Георгія</a:t>
            </a:r>
            <a:r>
              <a:rPr lang="ru-RU" dirty="0" smtClean="0">
                <a:solidFill>
                  <a:schemeClr val="bg1"/>
                </a:solidFill>
              </a:rPr>
              <a:t> (Мура).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 листопада 1925 року - </a:t>
            </a:r>
            <a:r>
              <a:rPr lang="ru-RU" dirty="0" err="1" smtClean="0">
                <a:solidFill>
                  <a:schemeClr val="bg1"/>
                </a:solidFill>
              </a:rPr>
              <a:t>переїзд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Марини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Цвєтаєвої</a:t>
            </a:r>
            <a:r>
              <a:rPr lang="ru-RU" dirty="0" smtClean="0">
                <a:solidFill>
                  <a:schemeClr val="bg1"/>
                </a:solidFill>
              </a:rPr>
              <a:t> разом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родиною в Париж.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4071942"/>
            <a:ext cx="2366044" cy="236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4071942"/>
            <a:ext cx="2375694" cy="237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</TotalTime>
  <Words>708</Words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Марина Іванівна Цвєтаєва (26.09.1892 - 31.08.1941)   </vt:lpstr>
      <vt:lpstr>Слайд 2</vt:lpstr>
      <vt:lpstr>Слайд 3</vt:lpstr>
      <vt:lpstr>Слайд 4</vt:lpstr>
      <vt:lpstr>Слайд 5</vt:lpstr>
      <vt:lpstr>Взимку 1915 року вона здійснює спробу побачиться з Блоком і Ахматовою, для цього Марина їде в Петроград, але зустрітися з ними у неї не виходить.</vt:lpstr>
      <vt:lpstr>Слайд 7</vt:lpstr>
      <vt:lpstr>Слайд 8</vt:lpstr>
      <vt:lpstr>Слайд 9</vt:lpstr>
      <vt:lpstr>1928 рік - Марина Цвєтаєва вітає Володимира Маяковського в Парижі - після цього проти неї ополчилася і виступає майже вся російська еміграція. 1929 рік - закінчення поеми «Перекоп», написання есе «Наталя Гончарова». 1930 рік - марина Цвєтаєва створює реквієм на смерть Володимира Маяковського - цикл віршів так і називається «Маяковському».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Марина Іванівна Цвєтаєва (26.09.1892 - 31.08.1941)   </dc:title>
  <cp:lastModifiedBy>User</cp:lastModifiedBy>
  <cp:revision>7</cp:revision>
  <dcterms:modified xsi:type="dcterms:W3CDTF">2013-12-25T11:58:19Z</dcterms:modified>
</cp:coreProperties>
</file>