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3FC4-350F-4037-ABCA-899682E8B4E7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E309-19AD-4441-A155-0D5EB287F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0;&#1079;%20&#1085;&#1077;&#1090;&#1072;\Frederik-Shopen-Osenniy-val_s(muzofon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79;%20&#1085;&#1077;&#1090;&#1072;\Frederik-Shopen-Osenniy-val_s(muzofon.com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79;%20&#1085;&#1077;&#1090;&#1072;\&#1064;&#1086;&#1087;&#1077;&#1085;%20-%20&#1042;&#1072;&#1083;&#1100;&#1089;%20&#8470;10%20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79;%20&#1085;&#1077;&#1090;&#1072;\&#1064;&#1086;&#1087;&#1077;&#1085;%20-%20&#1041;&#1086;&#1078;&#1077;&#1089;&#1090;&#1074;&#1077;&#1085;&#1085;&#1072;&#1103;%20&#1084;&#1091;&#1079;&#1099;&#1082;&#1072;!&#1042;&#1077;&#1089;&#1077;&#1085;&#1085;&#1080;&#1081;%20&#1074;&#1072;&#1083;&#1100;&#1089;%20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79;%20&#1085;&#1077;&#1090;&#1072;\&#1064;&#1086;&#1087;&#1077;&#1085;%20-%20&#1053;&#1086;&#1082;&#1090;&#1102;&#1088;&#1085;%20N2%20&#1084;&#1080;-&#1073;&#1077;&#1084;&#1086;&#1083;&#1100;%20(&#1054;&#1087;&#1091;&#1089;%209)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0%D0%B9%D0%B4%D1%96%D0%BD%D0%B3" TargetMode="External"/><Relationship Id="rId13" Type="http://schemas.openxmlformats.org/officeDocument/2006/relationships/hyperlink" Target="http://uk.wikipedia.org/wiki/%D0%9D%D1%96%D0%BC%D0%B5%D1%87%D1%87%D0%B8%D0%BD%D0%B0" TargetMode="External"/><Relationship Id="rId18" Type="http://schemas.openxmlformats.org/officeDocument/2006/relationships/hyperlink" Target="http://uk.wikipedia.org/wiki/%D0%9F%D1%83%D0%B1%D0%BB%D1%96%D1%86%D0%B8%D1%81%D1%82" TargetMode="External"/><Relationship Id="rId26" Type="http://schemas.openxmlformats.org/officeDocument/2006/relationships/image" Target="../media/image13.png"/><Relationship Id="rId3" Type="http://schemas.openxmlformats.org/officeDocument/2006/relationships/image" Target="../media/image11.jpeg"/><Relationship Id="rId21" Type="http://schemas.openxmlformats.org/officeDocument/2006/relationships/hyperlink" Target="http://uk.wikipedia.org/wiki/%D0%91%D1%83%D0%B4%D0%B0%D0%BF%D0%B5%D1%88%D1%82" TargetMode="External"/><Relationship Id="rId7" Type="http://schemas.openxmlformats.org/officeDocument/2006/relationships/hyperlink" Target="http://uk.wikipedia.org/wiki/1811" TargetMode="External"/><Relationship Id="rId12" Type="http://schemas.openxmlformats.org/officeDocument/2006/relationships/hyperlink" Target="http://uk.wikipedia.org/wiki/%D0%91%D0%B0%D0%B9%D1%80%D0%BE%D0%B9%D1%82" TargetMode="External"/><Relationship Id="rId17" Type="http://schemas.openxmlformats.org/officeDocument/2006/relationships/hyperlink" Target="http://uk.wikipedia.org/wiki/%D0%94%D0%B8%D1%80%D0%B8%D0%B3%D0%B5%D0%BD%D1%82" TargetMode="External"/><Relationship Id="rId25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uk.wikipedia.org/wiki/%D0%9F%D0%B5%D0%B4%D0%B0%D0%B3%D0%BE%D0%B3" TargetMode="External"/><Relationship Id="rId20" Type="http://schemas.openxmlformats.org/officeDocument/2006/relationships/hyperlink" Target="http://uk.wikipedia.org/wiki/%D0%97%D0%B2%D1%83%D0%BA%D0%BE%D0%B7%D0%B0%D0%BF%D0%B8%D1%81" TargetMode="External"/><Relationship Id="rId1" Type="http://schemas.openxmlformats.org/officeDocument/2006/relationships/audio" Target="file:///D:\&#1080;&#1079;%20&#1085;&#1077;&#1090;&#1072;\&#1060;&#1077;&#1088;&#1077;&#1085;&#1089;%20-%20&#1050;&#1072;&#1084;&#1087;&#1072;&#1085;&#1077;&#1083;&#1083;&#1072;%20.mp3" TargetMode="External"/><Relationship Id="rId6" Type="http://schemas.openxmlformats.org/officeDocument/2006/relationships/hyperlink" Target="http://uk.wikipedia.org/wiki/22_%D0%B6%D0%BE%D0%B2%D1%82%D0%BD%D1%8F" TargetMode="External"/><Relationship Id="rId11" Type="http://schemas.openxmlformats.org/officeDocument/2006/relationships/hyperlink" Target="http://uk.wikipedia.org/wiki/1886" TargetMode="External"/><Relationship Id="rId24" Type="http://schemas.openxmlformats.org/officeDocument/2006/relationships/hyperlink" Target="http://uk.wikipedia.org/wiki/%D0%9E%D1%80%D0%B3%D0%B0%D0%BD_(%D0%BC%D1%83%D0%B7%D0%B8%D0%BA%D0%B0)" TargetMode="External"/><Relationship Id="rId5" Type="http://schemas.openxmlformats.org/officeDocument/2006/relationships/hyperlink" Target="http://uk.wikipedia.org/wiki/%D0%9D%D1%96%D0%BC%D0%B5%D1%86%D1%8C%D0%BA%D0%B0_%D0%BC%D0%BE%D0%B2%D0%B0" TargetMode="External"/><Relationship Id="rId15" Type="http://schemas.openxmlformats.org/officeDocument/2006/relationships/hyperlink" Target="http://uk.wikipedia.org/wiki/%D0%9F%D1%96%D0%B0%D0%BD%D1%96%D1%81%D1%82" TargetMode="External"/><Relationship Id="rId23" Type="http://schemas.openxmlformats.org/officeDocument/2006/relationships/hyperlink" Target="http://uk.wikipedia.org/wiki/%D0%A8%D1%83%D0%B1%D0%B5%D1%80%D1%82" TargetMode="External"/><Relationship Id="rId10" Type="http://schemas.openxmlformats.org/officeDocument/2006/relationships/hyperlink" Target="http://uk.wikipedia.org/wiki/31_%D0%BB%D0%B8%D0%BF%D0%BD%D1%8F" TargetMode="External"/><Relationship Id="rId19" Type="http://schemas.openxmlformats.org/officeDocument/2006/relationships/hyperlink" Target="http://uk.wikipedia.org/wiki/%D0%A0%D0%BE%D0%BC%D0%B0%D0%BD%D1%82%D0%B8%D0%B7%D0%BC" TargetMode="External"/><Relationship Id="rId4" Type="http://schemas.openxmlformats.org/officeDocument/2006/relationships/hyperlink" Target="http://uk.wikipedia.org/wiki/%D0%A3%D0%B3%D0%BE%D1%80%D1%81%D1%8C%D0%BA%D0%B0_%D0%BC%D0%BE%D0%B2%D0%B0" TargetMode="External"/><Relationship Id="rId9" Type="http://schemas.openxmlformats.org/officeDocument/2006/relationships/hyperlink" Target="http://uk.wikipedia.org/wiki/%D0%90%D0%B2%D1%81%D1%82%D1%80%D1%96%D0%B9%D1%81%D1%8C%D0%BA%D0%B0_%D1%96%D0%BC%D0%BF%D0%B5%D1%80%D1%96%D1%8F" TargetMode="External"/><Relationship Id="rId14" Type="http://schemas.openxmlformats.org/officeDocument/2006/relationships/hyperlink" Target="http://uk.wikipedia.org/wiki/%D0%9A%D0%BE%D0%BC%D0%BF%D0%BE%D0%B7%D0%B8%D1%82%D0%BE%D1%80" TargetMode="External"/><Relationship Id="rId22" Type="http://schemas.openxmlformats.org/officeDocument/2006/relationships/hyperlink" Target="http://uk.wikipedia.org/wiki/%D0%9F%D0%B0%D0%B3%D0%B0%D0%BD%D1%96%D0%BD%D1%96_%D0%9D%D1%96%D0%BA%D0%BA%D0%BE%D0%BB%D0%B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25" TargetMode="External"/><Relationship Id="rId13" Type="http://schemas.openxmlformats.org/officeDocument/2006/relationships/hyperlink" Target="http://uk.wikipedia.org/wiki/1849" TargetMode="External"/><Relationship Id="rId18" Type="http://schemas.openxmlformats.org/officeDocument/2006/relationships/hyperlink" Target="http://uk.wikipedia.org/wiki/1853" TargetMode="External"/><Relationship Id="rId26" Type="http://schemas.openxmlformats.org/officeDocument/2006/relationships/hyperlink" Target="http://uk.wikipedia.org/w/index.php?title=%D0%9B%D1%96%D1%81%D1%82_%D0%A4%D0%B5%D1%80%D0%B5%D0%BD%D1%86&amp;veaction=edit&amp;section=16" TargetMode="External"/><Relationship Id="rId39" Type="http://schemas.openxmlformats.org/officeDocument/2006/relationships/hyperlink" Target="http://uk.wikipedia.org/wiki/1841" TargetMode="External"/><Relationship Id="rId3" Type="http://schemas.openxmlformats.org/officeDocument/2006/relationships/image" Target="../media/image14.jpeg"/><Relationship Id="rId21" Type="http://schemas.openxmlformats.org/officeDocument/2006/relationships/hyperlink" Target="http://uk.wikipedia.org/wiki/1858" TargetMode="External"/><Relationship Id="rId34" Type="http://schemas.openxmlformats.org/officeDocument/2006/relationships/hyperlink" Target="http://uk.wikipedia.org/wiki/1826" TargetMode="External"/><Relationship Id="rId42" Type="http://schemas.openxmlformats.org/officeDocument/2006/relationships/hyperlink" Target="http://uk.wikipedia.org/wiki/1860" TargetMode="External"/><Relationship Id="rId7" Type="http://schemas.openxmlformats.org/officeDocument/2006/relationships/hyperlink" Target="http://uk.wikipedia.org/w/index.php?title=%D0%9B%D1%96%D1%81%D1%82_%D0%A4%D0%B5%D1%80%D0%B5%D0%BD%D1%86&amp;action=edit&amp;section=14" TargetMode="External"/><Relationship Id="rId12" Type="http://schemas.openxmlformats.org/officeDocument/2006/relationships/hyperlink" Target="http://uk.wikipedia.org/wiki/1861" TargetMode="External"/><Relationship Id="rId17" Type="http://schemas.openxmlformats.org/officeDocument/2006/relationships/hyperlink" Target="http://uk.wikipedia.org/wiki/1854" TargetMode="External"/><Relationship Id="rId25" Type="http://schemas.openxmlformats.org/officeDocument/2006/relationships/hyperlink" Target="http://uk.wikipedia.org/wiki/%D0%93%D0%B5%D1%82%D0%B5" TargetMode="External"/><Relationship Id="rId33" Type="http://schemas.openxmlformats.org/officeDocument/2006/relationships/hyperlink" Target="http://uk.wikipedia.org/wiki/1822" TargetMode="External"/><Relationship Id="rId38" Type="http://schemas.openxmlformats.org/officeDocument/2006/relationships/hyperlink" Target="http://uk.wikipedia.org/wiki/%D0%92%D0%B5%D0%BB%D0%B8%D0%BA%D1%96_%D0%B5%D1%82%D1%8E%D0%B4%D0%B8_%D0%B7%D0%B0_%D0%9F%D0%B0%D0%B3%D0%B0%D0%BD%D1%96%D0%BD%D1%96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uk.wikipedia.org/wiki/%D0%9B%D0%B0%D0%BC%D0%B0%D1%80%D1%82%D1%96%D0%BD" TargetMode="External"/><Relationship Id="rId20" Type="http://schemas.openxmlformats.org/officeDocument/2006/relationships/hyperlink" Target="http://uk.wikipedia.org/wiki/1851" TargetMode="External"/><Relationship Id="rId29" Type="http://schemas.openxmlformats.org/officeDocument/2006/relationships/hyperlink" Target="http://uk.wikipedia.org/w/index.php?title=1853%E2%80%931859&amp;action=edit&amp;redlink=1" TargetMode="External"/><Relationship Id="rId41" Type="http://schemas.openxmlformats.org/officeDocument/2006/relationships/hyperlink" Target="http://uk.wikipedia.org/w/index.php?title=%D0%A1%D0%BE%D0%BD%D0%B0%D1%82%D0%B0_%D1%81%D1%96_%D0%BC%D1%96%D0%BD%D0%BE%D1%80_(%D0%9B%D1%96%D1%81%D1%82)&amp;action=edit&amp;redlink=1" TargetMode="External"/><Relationship Id="rId1" Type="http://schemas.openxmlformats.org/officeDocument/2006/relationships/audio" Target="file:///D:\&#1080;&#1079;%20&#1085;&#1077;&#1090;&#1072;\&#1051;%20-%20&#1052;&#1072;&#1088;&#1077;&#1085;&#1085;&#1103;%20&#1082;&#1086;&#1093;&#1072;&#1085;&#1085;&#1103;&#1084;%20.mp3" TargetMode="External"/><Relationship Id="rId6" Type="http://schemas.openxmlformats.org/officeDocument/2006/relationships/hyperlink" Target="http://uk.wikipedia.org/w/index.php?title=%D0%9B%D1%96%D1%81%D1%82_%D0%A4%D0%B5%D1%80%D0%B5%D0%BD%D1%86&amp;veaction=edit&amp;section=14" TargetMode="External"/><Relationship Id="rId11" Type="http://schemas.openxmlformats.org/officeDocument/2006/relationships/hyperlink" Target="http://uk.wikipedia.org/wiki/1848" TargetMode="External"/><Relationship Id="rId24" Type="http://schemas.openxmlformats.org/officeDocument/2006/relationships/hyperlink" Target="http://uk.wikipedia.org/wiki/1882" TargetMode="External"/><Relationship Id="rId32" Type="http://schemas.openxmlformats.org/officeDocument/2006/relationships/hyperlink" Target="http://uk.wikipedia.org/w/index.php?title=%D0%9B%D1%96%D1%81%D1%82_%D0%A4%D0%B5%D1%80%D0%B5%D0%BD%D1%86&amp;action=edit&amp;section=17" TargetMode="External"/><Relationship Id="rId37" Type="http://schemas.openxmlformats.org/officeDocument/2006/relationships/hyperlink" Target="http://uk.wikipedia.org/wiki/1838" TargetMode="External"/><Relationship Id="rId40" Type="http://schemas.openxmlformats.org/officeDocument/2006/relationships/hyperlink" Target="http://uk.wikipedia.org/wiki/1845" TargetMode="External"/><Relationship Id="rId45" Type="http://schemas.openxmlformats.org/officeDocument/2006/relationships/image" Target="../media/image15.png"/><Relationship Id="rId5" Type="http://schemas.openxmlformats.org/officeDocument/2006/relationships/hyperlink" Target="http://uk.wikipedia.org/wiki/%D0%90%D1%80%D0%BD%D0%BE_%D0%91%D1%80%D0%B5%D0%BA%D0%B5%D1%80" TargetMode="External"/><Relationship Id="rId15" Type="http://schemas.openxmlformats.org/officeDocument/2006/relationships/hyperlink" Target="http://uk.wikipedia.org/wiki/%D0%91%D0%B0%D0%B9%D1%80%D0%BE%D0%BD_%D0%94%D0%B6%D0%BE%D1%80%D0%B4%D0%B6_%D0%93%D0%BE%D1%80%D0%B4%D0%BE%D0%BD" TargetMode="External"/><Relationship Id="rId23" Type="http://schemas.openxmlformats.org/officeDocument/2006/relationships/hyperlink" Target="http://uk.wikipedia.org/wiki/%D0%A8%D0%B8%D0%BB%D0%BB%D0%B5%D1%80" TargetMode="External"/><Relationship Id="rId28" Type="http://schemas.openxmlformats.org/officeDocument/2006/relationships/hyperlink" Target="http://uk.wikipedia.org/wiki/%D0%9A%D0%BE%D0%BD%D1%86%D0%B5%D1%80%D1%82_%D0%B4%D0%BB%D1%8F_%D1%84%D0%BE%D1%80%D1%82%D0%B5%D0%BF%D1%96%D0%B0%D0%BD%D0%BE_%D0%B7_%D0%BE%D1%80%D0%BA%D0%B5%D1%81%D1%82%D1%80%D0%BE%D0%BC_%E2%84%96_1_(%D0%9B%D1%96%D1%81%D1%82)" TargetMode="External"/><Relationship Id="rId36" Type="http://schemas.openxmlformats.org/officeDocument/2006/relationships/hyperlink" Target="http://uk.wikipedia.org/wiki/%D0%A2%D1%80%D0%B0%D0%BD%D1%81%D1%86%D0%B5%D0%BD%D0%B4%D0%B5%D0%BD%D1%82%D0%BD%D1%96_%D0%B5%D1%82%D1%8E%D0%B4%D0%B8" TargetMode="External"/><Relationship Id="rId10" Type="http://schemas.openxmlformats.org/officeDocument/2006/relationships/hyperlink" Target="http://uk.wikipedia.org/w/index.php?title=%D0%9B%D1%96%D1%81%D1%82_%D0%A4%D0%B5%D1%80%D0%B5%D0%BD%D1%86&amp;action=edit&amp;section=15" TargetMode="External"/><Relationship Id="rId19" Type="http://schemas.openxmlformats.org/officeDocument/2006/relationships/hyperlink" Target="http://uk.wikipedia.org/wiki/1850" TargetMode="External"/><Relationship Id="rId31" Type="http://schemas.openxmlformats.org/officeDocument/2006/relationships/hyperlink" Target="http://uk.wikipedia.org/w/index.php?title=%D0%9B%D1%96%D1%81%D1%82_%D0%A4%D0%B5%D1%80%D0%B5%D0%BD%D1%86&amp;veaction=edit&amp;section=17" TargetMode="External"/><Relationship Id="rId44" Type="http://schemas.openxmlformats.org/officeDocument/2006/relationships/hyperlink" Target="http://uk.wikipedia.org/wiki/1885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uk.wikipedia.org/w/index.php?title=%D0%9B%D1%96%D1%81%D1%82_%D0%A4%D0%B5%D1%80%D0%B5%D0%BD%D1%86&amp;veaction=edit&amp;section=15" TargetMode="External"/><Relationship Id="rId14" Type="http://schemas.openxmlformats.org/officeDocument/2006/relationships/hyperlink" Target="http://uk.wikipedia.org/wiki/%D0%92%D1%96%D0%BA%D1%82%D0%BE%D1%80_%D0%93%D1%8E%D0%B3%D0%BE" TargetMode="External"/><Relationship Id="rId22" Type="http://schemas.openxmlformats.org/officeDocument/2006/relationships/hyperlink" Target="http://uk.wikipedia.org/wiki/1857" TargetMode="External"/><Relationship Id="rId27" Type="http://schemas.openxmlformats.org/officeDocument/2006/relationships/hyperlink" Target="http://uk.wikipedia.org/w/index.php?title=%D0%9B%D1%96%D1%81%D1%82_%D0%A4%D0%B5%D1%80%D0%B5%D0%BD%D1%86&amp;action=edit&amp;section=16" TargetMode="External"/><Relationship Id="rId30" Type="http://schemas.openxmlformats.org/officeDocument/2006/relationships/hyperlink" Target="http://uk.wikipedia.org/wiki/1852" TargetMode="External"/><Relationship Id="rId35" Type="http://schemas.openxmlformats.org/officeDocument/2006/relationships/hyperlink" Target="http://uk.wikipedia.org/wiki/1938" TargetMode="External"/><Relationship Id="rId43" Type="http://schemas.openxmlformats.org/officeDocument/2006/relationships/hyperlink" Target="http://uk.wikipedia.org/wiki/18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5904656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Композитори-романтики:Шопен,Ліст</a:t>
            </a:r>
            <a:endParaRPr lang="uk-UA" dirty="0"/>
          </a:p>
        </p:txBody>
      </p:sp>
      <p:pic>
        <p:nvPicPr>
          <p:cNvPr id="5" name="Frederik-Shopen-Osenni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304800" cy="3048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Романтизм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2936"/>
            <a:ext cx="7571184" cy="3412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Це музичний стиль початку ХІХ ст. Критик </a:t>
            </a:r>
            <a:r>
              <a:rPr lang="uk-UA" dirty="0" err="1"/>
              <a:t>Ванслов</a:t>
            </a:r>
            <a:r>
              <a:rPr lang="uk-UA" dirty="0"/>
              <a:t> у своїй книзі сказав «Для будь-яких проявів романтизму характерна глибока незадоволеність дійсністю. Докорінне не </a:t>
            </a:r>
            <a:r>
              <a:rPr lang="uk-UA" dirty="0" err="1"/>
              <a:t>співпадання</a:t>
            </a:r>
            <a:r>
              <a:rPr lang="uk-UA" dirty="0"/>
              <a:t> уявлень про те, який повинен бути світ і який він є насправді.»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Романтичне світосприйняття: світ – це живе динамічне ціле, в якому все взаємопов’язано та взаємодіє в спонтанному русі. Композитор романтики по-іншому відноситься до протиріч світу: протиріччя світу це джерело розвитку всього живого. Без страждань не буває радості, без темряви не буває світла і т.д.</a:t>
            </a:r>
            <a:br>
              <a:rPr lang="uk-UA" dirty="0"/>
            </a:br>
            <a:r>
              <a:rPr lang="uk-UA" dirty="0"/>
              <a:t>До композиторів-романтиків відносяться Ф.Шуберт(Австрія), Ф. Шопен(Польща), Ф.Ліст(Угорщина),Ф. </a:t>
            </a:r>
            <a:r>
              <a:rPr lang="uk-UA" dirty="0" err="1"/>
              <a:t>Мендельсон-Бартольді</a:t>
            </a:r>
            <a:r>
              <a:rPr lang="uk-UA" dirty="0"/>
              <a:t>(Німеччина),Р. </a:t>
            </a:r>
            <a:r>
              <a:rPr lang="uk-UA" dirty="0" err="1"/>
              <a:t>Шуман</a:t>
            </a:r>
            <a:r>
              <a:rPr lang="uk-UA" dirty="0"/>
              <a:t>(Німеччина) та ін. В музиці композитори намагаються передавати внутрішній стан людини, її спілкування з природою, а також риси автобіографічності.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 появою романтизму в музиці відбувається багато змін: з’являються нові жанри – </a:t>
            </a:r>
            <a:br>
              <a:rPr lang="uk-UA" dirty="0"/>
            </a:br>
            <a:r>
              <a:rPr lang="uk-UA" dirty="0"/>
              <a:t>Лірична інструментальна мініатюра, романтична симфонія, інструментальна балада, ноктюрни, та музичні експромти.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Також відбувається зміна музичної форми: </a:t>
            </a:r>
            <a:r>
              <a:rPr lang="uk-UA" dirty="0" err="1"/>
              <a:t>зжатість</a:t>
            </a:r>
            <a:r>
              <a:rPr lang="uk-UA" dirty="0"/>
              <a:t> або розширення форми симфонії, а також переплетення різних форм, та як результат, поява нової.</a:t>
            </a:r>
          </a:p>
          <a:p>
            <a:endParaRPr lang="uk-UA" dirty="0"/>
          </a:p>
        </p:txBody>
      </p:sp>
      <p:pic>
        <p:nvPicPr>
          <p:cNvPr id="4" name="Frederik-Shopen-Osenni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Фрідріх Шопен(1810-1849рр.)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612068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самобутній композитор-романтик, який обмежив свою творчість лише </a:t>
            </a:r>
            <a:r>
              <a:rPr lang="uk-UA" dirty="0" err="1"/>
              <a:t>ф-ними</a:t>
            </a:r>
            <a:r>
              <a:rPr lang="uk-UA" dirty="0"/>
              <a:t> жанрами, але через цей інструмент він розкрив багатогранність людської природи, душевного світу людини. З одного інструменту він вичерпував </a:t>
            </a:r>
            <a:r>
              <a:rPr lang="uk-UA" dirty="0" smtClean="0"/>
              <a:t>палітру </a:t>
            </a:r>
            <a:r>
              <a:rPr lang="uk-UA" dirty="0"/>
              <a:t>кольорів цілого оркестру.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Новаторство Шопена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1. Переосмислив жанр прелюдії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2. Переосмислив жанр етюду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3. Переосмислив танцювальні жанри мазурки та полонезу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4. Створив інструментальну баладу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5. Створив скерцо,як самостійний твір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Творчість Шопена суто національна, всі твори об’єднує тема батьківщини. Характерною рисою його творчості є взаємопроникнення різних жанрів: в прелюдію вводяться риси мазурки, в скерцо – риси колискової і т.д.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був методистом, мелодії мають пісенне начало та спираються на </a:t>
            </a:r>
            <a:r>
              <a:rPr lang="uk-UA" dirty="0" err="1"/>
              <a:t>народно-пісенні</a:t>
            </a:r>
            <a:r>
              <a:rPr lang="uk-UA" dirty="0"/>
              <a:t> інтонації польської музики.</a:t>
            </a:r>
          </a:p>
        </p:txBody>
      </p:sp>
      <p:pic>
        <p:nvPicPr>
          <p:cNvPr id="1026" name="Picture 2" descr="C:\Users\Катюша\Desktop\1280988509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4471" flipH="1">
            <a:off x="6090405" y="1517790"/>
            <a:ext cx="2447218" cy="3391065"/>
          </a:xfrm>
          <a:prstGeom prst="rect">
            <a:avLst/>
          </a:prstGeom>
          <a:noFill/>
        </p:spPr>
      </p:pic>
      <p:pic>
        <p:nvPicPr>
          <p:cNvPr id="6" name="Шопен - Вальс №10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Прелюдії Шопена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340768"/>
            <a:ext cx="6069360" cy="52460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вніс вагомий внесок в розвиток цього жанру. В музичну епоху </a:t>
            </a:r>
            <a:r>
              <a:rPr lang="uk-UA" dirty="0" err="1"/>
              <a:t>барокко</a:t>
            </a:r>
            <a:r>
              <a:rPr lang="uk-UA" dirty="0"/>
              <a:t> (Бах) прелюдія виконувала роль вступу до фуги. Шопен докорінно змінює її призначення: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1. Прелюдія – це самостійний твір, який має свій художній образ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2. Головні риси прелюдії: імпровізаційність та лаконічність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3. Головний принцип розвитку циклу:образний та ладо тональний контраст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створив цикл із 24 прелюдій, які написані по тональностям </a:t>
            </a:r>
            <a:r>
              <a:rPr lang="uk-UA" dirty="0" err="1"/>
              <a:t>кварто-квінтового</a:t>
            </a:r>
            <a:r>
              <a:rPr lang="uk-UA" dirty="0"/>
              <a:t> кола.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Мета: показати красу кожної тональності.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Головні завдання: створити своєрідний музичний щоденник, де кожна прелюдія – це окрема сторінка, в якій відображається внутрішній світ людини та її почуття.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Прелюдія № 4(</a:t>
            </a:r>
            <a:r>
              <a:rPr lang="en-US" dirty="0"/>
              <a:t>e-moll)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/>
              <a:t>В ній втілено образ страждання,самотності,відчаю. Ця прелюдія належить до сторінок самої скорботної та гостро емоційної музики Шопена – в ній втілено образ туги за батьківщиною. Мелодія побудована на речових інтонаціях, які нагадують розгублене та невпевнене запитання. Прелюдія закінчується примиренням та покірливістю.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Прелюдія № 7 (</a:t>
            </a:r>
            <a:r>
              <a:rPr lang="en-US" dirty="0"/>
              <a:t>a-</a:t>
            </a:r>
            <a:r>
              <a:rPr lang="en-US" dirty="0" err="1"/>
              <a:t>dur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/>
              <a:t>Ця прелюдія пронизана мелодичними та ритмічними зворотами мазурки. Начебто виникає образ батьківщини – образ просвітлений, ніжний, тендітний. За зовнішньою простотою мелодії приховується глибока продуманість всіх деталей: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Витонченість та гнучкість мелодичного малюнку, поява хроматичних оспівувань у кожній фразі – це надає музиці млявості та прозорості.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Прелюдія № 20(</a:t>
            </a:r>
            <a:r>
              <a:rPr lang="en-US" dirty="0"/>
              <a:t>c-moll)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/>
              <a:t>Ця прелюдія пронизана інтонаціями траурного маршу і хоча вона має акордову фактуру, в ній прослуховується прихована мелодія. Кожне проведення теми має певну функцію: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Відкритий протест народу(1 проведення) і наслідок попередньої боротьби, біль утрати, страждання по загиблим рідним.</a:t>
            </a:r>
          </a:p>
        </p:txBody>
      </p:sp>
      <p:pic>
        <p:nvPicPr>
          <p:cNvPr id="4" name="Шопен - Божественная музыка!Весенний вальс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15200" cy="868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Ноктюрни. Полонези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340768"/>
            <a:ext cx="5853336" cy="51020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Ноктюрн(</a:t>
            </a:r>
            <a:r>
              <a:rPr lang="uk-UA" dirty="0" err="1"/>
              <a:t>фр</a:t>
            </a:r>
            <a:r>
              <a:rPr lang="uk-UA" dirty="0"/>
              <a:t> - ліричний) – цей твір відносять до ліричної інструментальної мініатюри.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почав писати ноктюрни ще на батьківщині. Основоположником цього жанру був англійський композитор Джон </a:t>
            </a:r>
            <a:r>
              <a:rPr lang="uk-UA" dirty="0" err="1"/>
              <a:t>Фільд</a:t>
            </a:r>
            <a:r>
              <a:rPr lang="uk-UA" dirty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Шопен збагатив внутрішній зміст ноктюрнів. Майже всі ноктюрни мали 3-ох частинну будову, в них найбільш виділені пісенні витоки мелодики, схильність композитора до орнаментальності музичного малюнку.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Для ноктюрнів Шопена характерна присутність 2-ох </a:t>
            </a:r>
            <a:r>
              <a:rPr lang="uk-UA" dirty="0" err="1"/>
              <a:t>різноконтрастових</a:t>
            </a:r>
            <a:r>
              <a:rPr lang="uk-UA" dirty="0"/>
              <a:t> образів.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Полонези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Полонез – це танець, який міцно увійшов в міський побут Польщі.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Будь-який із полонезів Шопена своєрідний. Він привертає увагу ємкістю музичних образів, монументальністю та розмахом віртуозного стилю, оркестровим характером, звучністю.</a:t>
            </a:r>
          </a:p>
        </p:txBody>
      </p:sp>
      <p:pic>
        <p:nvPicPr>
          <p:cNvPr id="4" name="Шопен - Ноктюрн N2 ми-бемоль (Опус 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Ференц (</a:t>
            </a:r>
            <a:r>
              <a:rPr lang="uk-UA" b="1" dirty="0" err="1"/>
              <a:t>Франц</a:t>
            </a:r>
            <a:r>
              <a:rPr lang="uk-UA" b="1" dirty="0"/>
              <a:t>) Ліст</a:t>
            </a:r>
            <a:r>
              <a:rPr lang="uk-UA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b="1" dirty="0"/>
              <a:t>Ференц (</a:t>
            </a:r>
            <a:r>
              <a:rPr lang="uk-UA" b="1" dirty="0" err="1"/>
              <a:t>Франц</a:t>
            </a:r>
            <a:r>
              <a:rPr lang="uk-UA" b="1" dirty="0"/>
              <a:t>) Ліст</a:t>
            </a:r>
            <a:r>
              <a:rPr lang="uk-UA" dirty="0"/>
              <a:t> (</a:t>
            </a:r>
            <a:r>
              <a:rPr lang="uk-UA" dirty="0" err="1">
                <a:hlinkClick r:id="rId4" tooltip="Угорська мова"/>
              </a:rPr>
              <a:t>угор</a:t>
            </a:r>
            <a:r>
              <a:rPr lang="uk-UA" dirty="0">
                <a:hlinkClick r:id="rId4" tooltip="Угорська мова"/>
              </a:rPr>
              <a:t>.</a:t>
            </a:r>
            <a:r>
              <a:rPr lang="uk-UA" dirty="0"/>
              <a:t> </a:t>
            </a:r>
            <a:r>
              <a:rPr lang="hu-HU" i="1" dirty="0"/>
              <a:t>Liszt Ferenc</a:t>
            </a:r>
            <a:r>
              <a:rPr lang="uk-UA" dirty="0"/>
              <a:t>, </a:t>
            </a:r>
            <a:r>
              <a:rPr lang="uk-UA" dirty="0">
                <a:hlinkClick r:id="rId5" tooltip="Німецька мова"/>
              </a:rPr>
              <a:t>нім.</a:t>
            </a:r>
            <a:r>
              <a:rPr lang="uk-UA" dirty="0"/>
              <a:t> </a:t>
            </a:r>
            <a:r>
              <a:rPr lang="de-DE" i="1" dirty="0"/>
              <a:t>Franz Liszt</a:t>
            </a:r>
            <a:r>
              <a:rPr lang="uk-UA" dirty="0"/>
              <a:t>; </a:t>
            </a:r>
            <a:r>
              <a:rPr lang="uk-UA" dirty="0">
                <a:hlinkClick r:id="rId6" tooltip="22 жовтня"/>
              </a:rPr>
              <a:t>22 жовтня</a:t>
            </a:r>
            <a:r>
              <a:rPr lang="uk-UA" dirty="0"/>
              <a:t> </a:t>
            </a:r>
            <a:r>
              <a:rPr lang="uk-UA" dirty="0">
                <a:hlinkClick r:id="rId7" tooltip="1811"/>
              </a:rPr>
              <a:t>1811</a:t>
            </a:r>
            <a:r>
              <a:rPr lang="uk-UA" dirty="0"/>
              <a:t>, </a:t>
            </a:r>
            <a:r>
              <a:rPr lang="uk-UA" dirty="0" err="1">
                <a:hlinkClick r:id="rId8" tooltip="Райдінг"/>
              </a:rPr>
              <a:t>Добор'ян</a:t>
            </a:r>
            <a:r>
              <a:rPr lang="uk-UA" dirty="0"/>
              <a:t> (</a:t>
            </a:r>
            <a:r>
              <a:rPr lang="uk-UA" dirty="0" err="1"/>
              <a:t>Райдинг</a:t>
            </a:r>
            <a:r>
              <a:rPr lang="uk-UA" dirty="0"/>
              <a:t>), </a:t>
            </a:r>
            <a:r>
              <a:rPr lang="uk-UA" dirty="0">
                <a:hlinkClick r:id="rId9" tooltip="Австрійська імперія"/>
              </a:rPr>
              <a:t>Австрійська імперія</a:t>
            </a:r>
            <a:r>
              <a:rPr lang="uk-UA" dirty="0"/>
              <a:t> — </a:t>
            </a:r>
            <a:r>
              <a:rPr lang="uk-UA" dirty="0">
                <a:hlinkClick r:id="rId10" tooltip="31 липня"/>
              </a:rPr>
              <a:t>31 липня</a:t>
            </a:r>
            <a:r>
              <a:rPr lang="uk-UA" dirty="0"/>
              <a:t> </a:t>
            </a:r>
            <a:r>
              <a:rPr lang="uk-UA" dirty="0">
                <a:hlinkClick r:id="rId11" tooltip="1886"/>
              </a:rPr>
              <a:t>1886</a:t>
            </a:r>
            <a:r>
              <a:rPr lang="uk-UA" dirty="0"/>
              <a:t>, </a:t>
            </a:r>
            <a:r>
              <a:rPr lang="uk-UA" dirty="0" err="1">
                <a:hlinkClick r:id="rId12" tooltip="Байройт"/>
              </a:rPr>
              <a:t>Байройт</a:t>
            </a:r>
            <a:r>
              <a:rPr lang="uk-UA" dirty="0"/>
              <a:t>, </a:t>
            </a:r>
            <a:r>
              <a:rPr lang="uk-UA" dirty="0">
                <a:hlinkClick r:id="rId13" tooltip="Німеччина"/>
              </a:rPr>
              <a:t>Німеччина</a:t>
            </a:r>
            <a:r>
              <a:rPr lang="uk-UA" dirty="0"/>
              <a:t>) — угорський </a:t>
            </a:r>
            <a:r>
              <a:rPr lang="uk-UA" dirty="0">
                <a:hlinkClick r:id="rId14" tooltip="Композитор"/>
              </a:rPr>
              <a:t>композитор</a:t>
            </a:r>
            <a:r>
              <a:rPr lang="uk-UA" dirty="0"/>
              <a:t>, </a:t>
            </a:r>
            <a:r>
              <a:rPr lang="uk-UA" dirty="0">
                <a:hlinkClick r:id="rId15" tooltip="Піаніст"/>
              </a:rPr>
              <a:t>піаніст</a:t>
            </a:r>
            <a:r>
              <a:rPr lang="uk-UA" dirty="0"/>
              <a:t>, </a:t>
            </a:r>
            <a:r>
              <a:rPr lang="uk-UA" dirty="0">
                <a:hlinkClick r:id="rId16" tooltip="Педагог"/>
              </a:rPr>
              <a:t>педагог</a:t>
            </a:r>
            <a:r>
              <a:rPr lang="uk-UA" dirty="0"/>
              <a:t>, </a:t>
            </a:r>
            <a:r>
              <a:rPr lang="uk-UA" dirty="0">
                <a:hlinkClick r:id="rId17" tooltip="Диригент"/>
              </a:rPr>
              <a:t>диригент</a:t>
            </a:r>
            <a:r>
              <a:rPr lang="uk-UA" dirty="0"/>
              <a:t>, </a:t>
            </a:r>
            <a:r>
              <a:rPr lang="uk-UA" dirty="0">
                <a:hlinkClick r:id="rId18" tooltip="Публіцист"/>
              </a:rPr>
              <a:t>публіцист</a:t>
            </a:r>
            <a:r>
              <a:rPr lang="uk-UA" dirty="0"/>
              <a:t>, представник </a:t>
            </a:r>
            <a:r>
              <a:rPr lang="uk-UA" dirty="0" err="1"/>
              <a:t>музичного</a:t>
            </a:r>
            <a:r>
              <a:rPr lang="uk-UA" dirty="0" err="1">
                <a:hlinkClick r:id="rId19" tooltip="Романтизм"/>
              </a:rPr>
              <a:t>романтизму</a:t>
            </a:r>
            <a:r>
              <a:rPr lang="uk-UA" dirty="0"/>
              <a:t>, засновник угорської композиторської школи.</a:t>
            </a:r>
          </a:p>
          <a:p>
            <a:r>
              <a:rPr lang="uk-UA" dirty="0"/>
              <a:t>Ференц Ліст — перший піаніст, який виступав зі сольними концертами, котрими заслужив визнання як професіоналів, так і загальної публіки. Попри те, що немає жодного </a:t>
            </a:r>
            <a:r>
              <a:rPr lang="uk-UA" dirty="0">
                <a:hlinkClick r:id="rId20" tooltip="Звукозапис"/>
              </a:rPr>
              <a:t>запису</a:t>
            </a:r>
            <a:r>
              <a:rPr lang="uk-UA" dirty="0"/>
              <a:t> гри піаніста, він уважається одним з найвпливовіших піаністів його епохи. Одночасно був відомий своєю благодійністю: допомагав жертвам стихійних лих, сиротам, учив безкоштовно талановитих студентів — також сприяв фонду пам'яті Бетховена, пожертвувавши значні кошти на відкриття консерваторії </a:t>
            </a:r>
            <a:r>
              <a:rPr lang="uk-UA" dirty="0" err="1"/>
              <a:t>в</a:t>
            </a:r>
            <a:r>
              <a:rPr lang="uk-UA" dirty="0" err="1">
                <a:hlinkClick r:id="rId21" tooltip="Будапешт"/>
              </a:rPr>
              <a:t>Будапешті</a:t>
            </a:r>
            <a:r>
              <a:rPr lang="uk-UA" dirty="0"/>
              <a:t>.</a:t>
            </a:r>
          </a:p>
          <a:p>
            <a:r>
              <a:rPr lang="uk-UA" dirty="0"/>
              <a:t>Багато із його фортепіанних творів увійшли до традиційного репертуару — зокрема «Угорські рапсодії», «Соната сі-мінор» та два фортепіанні концерти. Зробив численні фортепіанні транскрипції популярних сцен із опер, симфоній, каприсів </a:t>
            </a:r>
            <a:r>
              <a:rPr lang="uk-UA" dirty="0">
                <a:hlinkClick r:id="rId22" tooltip="Паганіні Нікколо"/>
              </a:rPr>
              <a:t>Паганіні</a:t>
            </a:r>
            <a:r>
              <a:rPr lang="uk-UA" dirty="0"/>
              <a:t> та пісень </a:t>
            </a:r>
            <a:r>
              <a:rPr lang="uk-UA" dirty="0">
                <a:hlinkClick r:id="rId23" tooltip="Шуберт"/>
              </a:rPr>
              <a:t>Шуберта</a:t>
            </a:r>
            <a:r>
              <a:rPr lang="uk-UA" dirty="0"/>
              <a:t>; окремі його фортепіанні твори вважаються найвищим випробуванням фортепіанної майстерності. Був автором хорової, вокальної та симфонічної музики, а </a:t>
            </a:r>
            <a:r>
              <a:rPr lang="uk-UA" dirty="0">
                <a:hlinkClick r:id="rId24" tooltip="Орган (музика)"/>
              </a:rPr>
              <a:t>органні</a:t>
            </a:r>
            <a:r>
              <a:rPr lang="uk-UA" dirty="0"/>
              <a:t> твори Ліста посіли чільне місце у репертуарі органістів.</a:t>
            </a:r>
          </a:p>
          <a:p>
            <a:endParaRPr lang="uk-UA" dirty="0"/>
          </a:p>
        </p:txBody>
      </p:sp>
      <p:pic>
        <p:nvPicPr>
          <p:cNvPr id="2050" name="Picture 2" descr="C:\Users\Катюша\Desktop\liszt_ferenc_middle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20272" y="0"/>
            <a:ext cx="1773585" cy="2128302"/>
          </a:xfrm>
          <a:prstGeom prst="rect">
            <a:avLst/>
          </a:prstGeom>
          <a:noFill/>
        </p:spPr>
      </p:pic>
      <p:pic>
        <p:nvPicPr>
          <p:cNvPr id="5" name="Ференс - Кампанелл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616624" cy="778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Найзначніші твори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476672"/>
            <a:ext cx="3888432" cy="612068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Статуя </a:t>
            </a:r>
            <a:r>
              <a:rPr lang="uk-UA" dirty="0"/>
              <a:t>Ф.Ліста в </a:t>
            </a:r>
            <a:r>
              <a:rPr lang="uk-UA" dirty="0" err="1"/>
              <a:t>Байройті</a:t>
            </a:r>
            <a:r>
              <a:rPr lang="uk-UA" dirty="0"/>
              <a:t>, Німеччина. Скульптор </a:t>
            </a:r>
            <a:r>
              <a:rPr lang="uk-UA" dirty="0">
                <a:hlinkClick r:id="rId5" tooltip="Арно Брекер"/>
              </a:rPr>
              <a:t>Арно </a:t>
            </a:r>
            <a:r>
              <a:rPr lang="uk-UA" dirty="0" err="1">
                <a:hlinkClick r:id="rId5" tooltip="Арно Брекер"/>
              </a:rPr>
              <a:t>Брекер</a:t>
            </a:r>
            <a:endParaRPr lang="uk-UA" sz="4400" dirty="0"/>
          </a:p>
          <a:p>
            <a:r>
              <a:rPr lang="uk-UA" sz="3600" b="1" dirty="0"/>
              <a:t>Опера</a:t>
            </a:r>
            <a:r>
              <a:rPr lang="uk-UA" dirty="0"/>
              <a:t>[</a:t>
            </a:r>
            <a:r>
              <a:rPr lang="uk-UA" dirty="0">
                <a:hlinkClick r:id="rId6" tooltip="Редагувати розділ: Опера"/>
              </a:rPr>
              <a:t>ред.</a:t>
            </a:r>
            <a:r>
              <a:rPr lang="uk-UA" dirty="0"/>
              <a:t> • </a:t>
            </a:r>
            <a:r>
              <a:rPr lang="uk-UA" dirty="0">
                <a:hlinkClick r:id="rId7" tooltip="Редагувати розділ: Опера"/>
              </a:rPr>
              <a:t>ред. код</a:t>
            </a:r>
            <a:r>
              <a:rPr lang="uk-UA" dirty="0"/>
              <a:t>]</a:t>
            </a:r>
            <a:endParaRPr lang="uk-UA" sz="2800" dirty="0"/>
          </a:p>
          <a:p>
            <a:pPr lvl="0"/>
            <a:r>
              <a:rPr lang="uk-UA" dirty="0">
                <a:hlinkClick r:id="rId8" tooltip="1825"/>
              </a:rPr>
              <a:t>1825</a:t>
            </a:r>
            <a:r>
              <a:rPr lang="uk-UA" dirty="0"/>
              <a:t> — «Дон </a:t>
            </a:r>
            <a:r>
              <a:rPr lang="uk-UA" dirty="0" err="1"/>
              <a:t>Санчо</a:t>
            </a:r>
            <a:r>
              <a:rPr lang="uk-UA" dirty="0"/>
              <a:t> або замок кохання» (</a:t>
            </a:r>
            <a:r>
              <a:rPr lang="uk-UA" i="1" dirty="0" err="1"/>
              <a:t>Don</a:t>
            </a:r>
            <a:r>
              <a:rPr lang="uk-UA" i="1" dirty="0"/>
              <a:t> </a:t>
            </a:r>
            <a:r>
              <a:rPr lang="uk-UA" i="1" dirty="0" err="1"/>
              <a:t>Sanche</a:t>
            </a:r>
            <a:r>
              <a:rPr lang="uk-UA" i="1" dirty="0"/>
              <a:t> </a:t>
            </a:r>
            <a:r>
              <a:rPr lang="uk-UA" i="1" dirty="0" err="1"/>
              <a:t>ou</a:t>
            </a:r>
            <a:r>
              <a:rPr lang="uk-UA" i="1" dirty="0"/>
              <a:t> </a:t>
            </a:r>
            <a:r>
              <a:rPr lang="uk-UA" i="1" dirty="0" err="1"/>
              <a:t>le</a:t>
            </a:r>
            <a:r>
              <a:rPr lang="uk-UA" i="1" dirty="0"/>
              <a:t> </a:t>
            </a:r>
            <a:r>
              <a:rPr lang="uk-UA" i="1" dirty="0" err="1"/>
              <a:t>Chateau</a:t>
            </a:r>
            <a:r>
              <a:rPr lang="uk-UA" i="1" dirty="0"/>
              <a:t> </a:t>
            </a:r>
            <a:r>
              <a:rPr lang="uk-UA" i="1" dirty="0" err="1"/>
              <a:t>d'Amour</a:t>
            </a:r>
            <a:r>
              <a:rPr lang="uk-UA" dirty="0"/>
              <a:t>)</a:t>
            </a:r>
            <a:endParaRPr lang="uk-UA" sz="4000" dirty="0"/>
          </a:p>
          <a:p>
            <a:r>
              <a:rPr lang="uk-UA" sz="3600" b="1" dirty="0"/>
              <a:t>Для оркестру</a:t>
            </a:r>
            <a:r>
              <a:rPr lang="uk-UA" dirty="0"/>
              <a:t>[</a:t>
            </a:r>
            <a:r>
              <a:rPr lang="uk-UA" dirty="0">
                <a:hlinkClick r:id="rId9" tooltip="Редагувати розділ: Для оркестру"/>
              </a:rPr>
              <a:t>ред.</a:t>
            </a:r>
            <a:r>
              <a:rPr lang="uk-UA" dirty="0"/>
              <a:t> • </a:t>
            </a:r>
            <a:r>
              <a:rPr lang="uk-UA" dirty="0">
                <a:hlinkClick r:id="rId10" tooltip="Редагувати розділ: Для оркестру"/>
              </a:rPr>
              <a:t>ред. код</a:t>
            </a:r>
            <a:r>
              <a:rPr lang="uk-UA" dirty="0"/>
              <a:t>]</a:t>
            </a:r>
            <a:endParaRPr lang="uk-UA" sz="2800" dirty="0"/>
          </a:p>
          <a:p>
            <a:pPr lvl="0"/>
            <a:r>
              <a:rPr lang="uk-UA" dirty="0"/>
              <a:t>13 симфонічних поем (</a:t>
            </a:r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–</a:t>
            </a:r>
            <a:r>
              <a:rPr lang="uk-UA" dirty="0">
                <a:hlinkClick r:id="rId12" tooltip="1861"/>
              </a:rPr>
              <a:t>1861</a:t>
            </a:r>
            <a:r>
              <a:rPr lang="uk-UA" dirty="0"/>
              <a:t>)</a:t>
            </a:r>
            <a:endParaRPr lang="uk-UA" sz="4000" dirty="0"/>
          </a:p>
          <a:p>
            <a:pPr lvl="1"/>
            <a:r>
              <a:rPr lang="uk-UA" dirty="0"/>
              <a:t>«Що чутно на горі» (</a:t>
            </a:r>
            <a:r>
              <a:rPr lang="uk-UA" i="1" dirty="0" err="1"/>
              <a:t>Ce</a:t>
            </a:r>
            <a:r>
              <a:rPr lang="uk-UA" i="1" dirty="0"/>
              <a:t> </a:t>
            </a:r>
            <a:r>
              <a:rPr lang="uk-UA" i="1" dirty="0" err="1"/>
              <a:t>qu'on</a:t>
            </a:r>
            <a:r>
              <a:rPr lang="uk-UA" i="1" dirty="0"/>
              <a:t> </a:t>
            </a:r>
            <a:r>
              <a:rPr lang="uk-UA" i="1" dirty="0" err="1"/>
              <a:t>entend</a:t>
            </a:r>
            <a:r>
              <a:rPr lang="uk-UA" i="1" dirty="0"/>
              <a:t> </a:t>
            </a:r>
            <a:r>
              <a:rPr lang="uk-UA" i="1" dirty="0" err="1"/>
              <a:t>sur</a:t>
            </a:r>
            <a:r>
              <a:rPr lang="uk-UA" i="1" dirty="0"/>
              <a:t> </a:t>
            </a:r>
            <a:r>
              <a:rPr lang="uk-UA" i="1" dirty="0" err="1"/>
              <a:t>la</a:t>
            </a:r>
            <a:r>
              <a:rPr lang="uk-UA" i="1" dirty="0"/>
              <a:t> </a:t>
            </a:r>
            <a:r>
              <a:rPr lang="uk-UA" i="1" dirty="0" err="1"/>
              <a:t>montagne</a:t>
            </a:r>
            <a:r>
              <a:rPr lang="uk-UA" dirty="0"/>
              <a:t>), </a:t>
            </a:r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–</a:t>
            </a:r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за мотивами </a:t>
            </a:r>
            <a:r>
              <a:rPr lang="uk-UA" dirty="0">
                <a:hlinkClick r:id="rId14" tooltip="Віктор Гюго"/>
              </a:rPr>
              <a:t>Гюго</a:t>
            </a:r>
            <a:endParaRPr lang="uk-UA" sz="3600" dirty="0"/>
          </a:p>
          <a:p>
            <a:pPr lvl="1"/>
            <a:r>
              <a:rPr lang="uk-UA" dirty="0"/>
              <a:t>«Тассо. Скарга і тріумф» (</a:t>
            </a:r>
            <a:r>
              <a:rPr lang="uk-UA" i="1" dirty="0" err="1"/>
              <a:t>Tasso</a:t>
            </a:r>
            <a:r>
              <a:rPr lang="uk-UA" i="1" dirty="0"/>
              <a:t>. </a:t>
            </a:r>
            <a:r>
              <a:rPr lang="uk-UA" i="1" dirty="0" err="1"/>
              <a:t>Lamento</a:t>
            </a:r>
            <a:r>
              <a:rPr lang="uk-UA" i="1" dirty="0"/>
              <a:t> e </a:t>
            </a:r>
            <a:r>
              <a:rPr lang="uk-UA" i="1" dirty="0" err="1"/>
              <a:t>triomfo</a:t>
            </a:r>
            <a:r>
              <a:rPr lang="uk-UA" dirty="0"/>
              <a:t>), </a:t>
            </a:r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за мотивами </a:t>
            </a:r>
            <a:r>
              <a:rPr lang="uk-UA" dirty="0">
                <a:hlinkClick r:id="rId15" tooltip="Байрон Джордж Гордон"/>
              </a:rPr>
              <a:t>Байрона</a:t>
            </a:r>
            <a:endParaRPr lang="uk-UA" sz="3600" dirty="0"/>
          </a:p>
          <a:p>
            <a:pPr lvl="1"/>
            <a:r>
              <a:rPr lang="uk-UA" dirty="0"/>
              <a:t>«Прелюди» (</a:t>
            </a:r>
            <a:r>
              <a:rPr lang="uk-UA" i="1" dirty="0" err="1"/>
              <a:t>Les</a:t>
            </a:r>
            <a:r>
              <a:rPr lang="uk-UA" i="1" dirty="0"/>
              <a:t> </a:t>
            </a:r>
            <a:r>
              <a:rPr lang="uk-UA" i="1" dirty="0" err="1"/>
              <a:t>préludes</a:t>
            </a:r>
            <a:r>
              <a:rPr lang="uk-UA" dirty="0"/>
              <a:t>), за мотивами </a:t>
            </a:r>
            <a:r>
              <a:rPr lang="uk-UA" dirty="0" err="1">
                <a:hlinkClick r:id="rId16" tooltip="Ламартін"/>
              </a:rPr>
              <a:t>Ламартіна</a:t>
            </a:r>
            <a:r>
              <a:rPr lang="uk-UA" dirty="0"/>
              <a:t> </a:t>
            </a:r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, редакція </a:t>
            </a:r>
            <a:r>
              <a:rPr lang="uk-UA" dirty="0">
                <a:hlinkClick r:id="rId17" tooltip="1854"/>
              </a:rPr>
              <a:t>1854</a:t>
            </a:r>
            <a:endParaRPr lang="uk-UA" sz="3600" dirty="0"/>
          </a:p>
          <a:p>
            <a:pPr lvl="1"/>
            <a:r>
              <a:rPr lang="uk-UA" dirty="0"/>
              <a:t>«Орфей» (</a:t>
            </a:r>
            <a:r>
              <a:rPr lang="uk-UA" i="1" dirty="0" err="1"/>
              <a:t>Orpheus</a:t>
            </a:r>
            <a:r>
              <a:rPr lang="uk-UA" dirty="0"/>
              <a:t>), </a:t>
            </a:r>
            <a:r>
              <a:rPr lang="uk-UA" dirty="0">
                <a:hlinkClick r:id="rId18" tooltip="1853"/>
              </a:rPr>
              <a:t>1853</a:t>
            </a:r>
            <a:r>
              <a:rPr lang="uk-UA" dirty="0"/>
              <a:t>–</a:t>
            </a:r>
            <a:r>
              <a:rPr lang="uk-UA" dirty="0">
                <a:hlinkClick r:id="rId17" tooltip="1854"/>
              </a:rPr>
              <a:t>1854</a:t>
            </a:r>
            <a:endParaRPr lang="uk-UA" sz="3600" dirty="0"/>
          </a:p>
          <a:p>
            <a:pPr lvl="1"/>
            <a:r>
              <a:rPr lang="uk-UA" dirty="0"/>
              <a:t>«Прометей» (</a:t>
            </a:r>
            <a:r>
              <a:rPr lang="uk-UA" i="1" dirty="0" err="1"/>
              <a:t>Prometheus</a:t>
            </a:r>
            <a:r>
              <a:rPr lang="uk-UA" dirty="0"/>
              <a:t>), </a:t>
            </a:r>
            <a:r>
              <a:rPr lang="uk-UA" dirty="0">
                <a:hlinkClick r:id="rId19" tooltip="1850"/>
              </a:rPr>
              <a:t>1850</a:t>
            </a:r>
            <a:endParaRPr lang="uk-UA" sz="3600" dirty="0"/>
          </a:p>
          <a:p>
            <a:pPr lvl="1"/>
            <a:r>
              <a:rPr lang="uk-UA" dirty="0"/>
              <a:t>«Мазепа», </a:t>
            </a:r>
            <a:r>
              <a:rPr lang="uk-UA" dirty="0">
                <a:hlinkClick r:id="rId20" tooltip="1851"/>
              </a:rPr>
              <a:t>1851</a:t>
            </a:r>
            <a:endParaRPr lang="uk-UA" sz="3600" dirty="0"/>
          </a:p>
          <a:p>
            <a:pPr lvl="1"/>
            <a:r>
              <a:rPr lang="uk-UA" dirty="0"/>
              <a:t>«Звуки свята» (</a:t>
            </a:r>
            <a:r>
              <a:rPr lang="uk-UA" i="1" dirty="0" err="1"/>
              <a:t>Festklänge</a:t>
            </a:r>
            <a:r>
              <a:rPr lang="uk-UA" dirty="0"/>
              <a:t>), </a:t>
            </a:r>
            <a:r>
              <a:rPr lang="uk-UA" dirty="0">
                <a:hlinkClick r:id="rId18" tooltip="1853"/>
              </a:rPr>
              <a:t>1853</a:t>
            </a:r>
            <a:endParaRPr lang="uk-UA" sz="3600" dirty="0"/>
          </a:p>
          <a:p>
            <a:pPr lvl="1"/>
            <a:r>
              <a:rPr lang="uk-UA" dirty="0"/>
              <a:t>«Плач за героями» (</a:t>
            </a:r>
            <a:r>
              <a:rPr lang="uk-UA" i="1" dirty="0" err="1"/>
              <a:t>Héroïde</a:t>
            </a:r>
            <a:r>
              <a:rPr lang="uk-UA" i="1" dirty="0"/>
              <a:t> </a:t>
            </a:r>
            <a:r>
              <a:rPr lang="uk-UA" i="1" dirty="0" err="1"/>
              <a:t>funèbre</a:t>
            </a:r>
            <a:r>
              <a:rPr lang="uk-UA" dirty="0"/>
              <a:t>), </a:t>
            </a:r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–</a:t>
            </a:r>
            <a:r>
              <a:rPr lang="uk-UA" dirty="0">
                <a:hlinkClick r:id="rId19" tooltip="1850"/>
              </a:rPr>
              <a:t>1850</a:t>
            </a:r>
            <a:endParaRPr lang="uk-UA" sz="3600" dirty="0"/>
          </a:p>
          <a:p>
            <a:pPr lvl="1"/>
            <a:r>
              <a:rPr lang="uk-UA" dirty="0"/>
              <a:t>«Угорщина», </a:t>
            </a:r>
            <a:r>
              <a:rPr lang="uk-UA" dirty="0">
                <a:hlinkClick r:id="rId17" tooltip="1854"/>
              </a:rPr>
              <a:t>1854</a:t>
            </a:r>
            <a:endParaRPr lang="uk-UA" sz="3600" dirty="0"/>
          </a:p>
          <a:p>
            <a:pPr lvl="1"/>
            <a:r>
              <a:rPr lang="uk-UA" dirty="0"/>
              <a:t>«Гамлет», </a:t>
            </a:r>
            <a:r>
              <a:rPr lang="uk-UA" dirty="0">
                <a:hlinkClick r:id="rId21" tooltip="1858"/>
              </a:rPr>
              <a:t>1858</a:t>
            </a:r>
            <a:endParaRPr lang="uk-UA" sz="3600" dirty="0"/>
          </a:p>
          <a:p>
            <a:pPr lvl="1"/>
            <a:r>
              <a:rPr lang="uk-UA" dirty="0"/>
              <a:t>«Битва </a:t>
            </a:r>
            <a:r>
              <a:rPr lang="uk-UA" dirty="0" err="1"/>
              <a:t>гуннів</a:t>
            </a:r>
            <a:r>
              <a:rPr lang="uk-UA" dirty="0"/>
              <a:t>» (</a:t>
            </a:r>
            <a:r>
              <a:rPr lang="uk-UA" i="1" dirty="0" err="1"/>
              <a:t>Hunnenschlacht</a:t>
            </a:r>
            <a:r>
              <a:rPr lang="uk-UA" dirty="0"/>
              <a:t>), за картиною </a:t>
            </a:r>
            <a:r>
              <a:rPr lang="uk-UA" dirty="0" err="1"/>
              <a:t>Кульбаха</a:t>
            </a:r>
            <a:r>
              <a:rPr lang="uk-UA" dirty="0"/>
              <a:t> </a:t>
            </a:r>
            <a:r>
              <a:rPr lang="uk-UA" dirty="0">
                <a:hlinkClick r:id="rId22" tooltip="1857"/>
              </a:rPr>
              <a:t>1857</a:t>
            </a:r>
            <a:endParaRPr lang="uk-UA" sz="3600" dirty="0"/>
          </a:p>
          <a:p>
            <a:pPr lvl="1"/>
            <a:r>
              <a:rPr lang="uk-UA" dirty="0"/>
              <a:t>«Ідеали» за </a:t>
            </a:r>
            <a:r>
              <a:rPr lang="uk-UA" dirty="0">
                <a:hlinkClick r:id="rId23" tooltip="Шиллер"/>
              </a:rPr>
              <a:t>Шиллером</a:t>
            </a:r>
            <a:endParaRPr lang="uk-UA" sz="3600" dirty="0"/>
          </a:p>
          <a:p>
            <a:pPr lvl="1"/>
            <a:r>
              <a:rPr lang="uk-UA" dirty="0"/>
              <a:t>«Змалку до останку» (</a:t>
            </a:r>
            <a:r>
              <a:rPr lang="uk-UA" i="1" dirty="0" err="1"/>
              <a:t>Von</a:t>
            </a:r>
            <a:r>
              <a:rPr lang="uk-UA" i="1" dirty="0"/>
              <a:t> </a:t>
            </a:r>
            <a:r>
              <a:rPr lang="uk-UA" i="1" dirty="0" err="1"/>
              <a:t>der</a:t>
            </a:r>
            <a:r>
              <a:rPr lang="uk-UA" i="1" dirty="0"/>
              <a:t> </a:t>
            </a:r>
            <a:r>
              <a:rPr lang="uk-UA" i="1" dirty="0" err="1"/>
              <a:t>Wiege</a:t>
            </a:r>
            <a:r>
              <a:rPr lang="uk-UA" i="1" dirty="0"/>
              <a:t> </a:t>
            </a:r>
            <a:r>
              <a:rPr lang="uk-UA" i="1" dirty="0" err="1"/>
              <a:t>bis</a:t>
            </a:r>
            <a:r>
              <a:rPr lang="uk-UA" i="1" dirty="0"/>
              <a:t> </a:t>
            </a:r>
            <a:r>
              <a:rPr lang="uk-UA" i="1" dirty="0" err="1"/>
              <a:t>yum</a:t>
            </a:r>
            <a:r>
              <a:rPr lang="uk-UA" i="1" dirty="0"/>
              <a:t> </a:t>
            </a:r>
            <a:r>
              <a:rPr lang="uk-UA" i="1" dirty="0" err="1"/>
              <a:t>Grabe</a:t>
            </a:r>
            <a:r>
              <a:rPr lang="uk-UA" dirty="0"/>
              <a:t>) </a:t>
            </a:r>
            <a:r>
              <a:rPr lang="uk-UA" dirty="0">
                <a:hlinkClick r:id="rId24" tooltip="1882"/>
              </a:rPr>
              <a:t>1882</a:t>
            </a:r>
            <a:endParaRPr lang="uk-UA" sz="3600" dirty="0"/>
          </a:p>
          <a:p>
            <a:pPr lvl="0"/>
            <a:r>
              <a:rPr lang="uk-UA" dirty="0"/>
              <a:t>«Симфонія до Божественної комедії Данте» </a:t>
            </a:r>
            <a:r>
              <a:rPr lang="uk-UA" dirty="0">
                <a:hlinkClick r:id="rId22" tooltip="1857"/>
              </a:rPr>
              <a:t>1857</a:t>
            </a:r>
            <a:endParaRPr lang="uk-UA" sz="4000" dirty="0"/>
          </a:p>
          <a:p>
            <a:pPr lvl="0"/>
            <a:r>
              <a:rPr lang="uk-UA" dirty="0"/>
              <a:t>«Фауст-Симфонія» (за мотивами </a:t>
            </a:r>
            <a:r>
              <a:rPr lang="uk-UA" dirty="0">
                <a:hlinkClick r:id="rId25" tooltip="Гете"/>
              </a:rPr>
              <a:t>Гете</a:t>
            </a:r>
            <a:r>
              <a:rPr lang="uk-UA" dirty="0"/>
              <a:t>) </a:t>
            </a:r>
            <a:r>
              <a:rPr lang="uk-UA" dirty="0">
                <a:hlinkClick r:id="rId17" tooltip="1854"/>
              </a:rPr>
              <a:t>1854</a:t>
            </a:r>
            <a:endParaRPr lang="uk-UA" sz="4000" dirty="0"/>
          </a:p>
          <a:p>
            <a:r>
              <a:rPr lang="uk-UA" b="1" dirty="0"/>
              <a:t>Для фортепіано з оркестром</a:t>
            </a:r>
            <a:r>
              <a:rPr lang="uk-UA" sz="2800" dirty="0"/>
              <a:t>[</a:t>
            </a:r>
            <a:r>
              <a:rPr lang="uk-UA" sz="2800" dirty="0">
                <a:hlinkClick r:id="rId26" tooltip="Редагувати розділ: Для фортепіано з оркестром"/>
              </a:rPr>
              <a:t>ред.</a:t>
            </a:r>
            <a:r>
              <a:rPr lang="uk-UA" sz="2800" dirty="0"/>
              <a:t> • </a:t>
            </a:r>
            <a:r>
              <a:rPr lang="uk-UA" sz="2800" dirty="0">
                <a:hlinkClick r:id="rId27" tooltip="Редагувати розділ: Для фортепіано з оркестром"/>
              </a:rPr>
              <a:t>ред. код</a:t>
            </a:r>
            <a:r>
              <a:rPr lang="uk-UA" sz="2800" dirty="0"/>
              <a:t>]</a:t>
            </a:r>
            <a:endParaRPr lang="uk-UA" sz="2400" dirty="0"/>
          </a:p>
          <a:p>
            <a:pPr lvl="0"/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</a:t>
            </a:r>
            <a:r>
              <a:rPr lang="uk-UA" dirty="0">
                <a:hlinkClick r:id="rId28" tooltip="Концерт для фортепіано з оркестром № 1 (Ліст)"/>
              </a:rPr>
              <a:t>Концерт для фортепіано з оркестром № 1</a:t>
            </a:r>
            <a:r>
              <a:rPr lang="uk-UA" dirty="0"/>
              <a:t> Мі-бемоль мажор</a:t>
            </a:r>
            <a:endParaRPr lang="uk-UA" sz="4000" dirty="0"/>
          </a:p>
          <a:p>
            <a:pPr lvl="0"/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Концерт для фортепіано з оркестром №. 2 Ля-мажор, редакція </a:t>
            </a:r>
            <a:r>
              <a:rPr lang="uk-UA" dirty="0">
                <a:hlinkClick r:id="rId12" tooltip="1861"/>
              </a:rPr>
              <a:t>1861</a:t>
            </a:r>
            <a:endParaRPr lang="uk-UA" sz="4000" dirty="0"/>
          </a:p>
          <a:p>
            <a:pPr lvl="0"/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«Танок смерті» ( </a:t>
            </a:r>
            <a:r>
              <a:rPr lang="uk-UA" i="1" dirty="0" err="1"/>
              <a:t>Totentanz</a:t>
            </a:r>
            <a:r>
              <a:rPr lang="uk-UA" dirty="0"/>
              <a:t>), для фортепіано з оркестром, редакції </a:t>
            </a:r>
            <a:r>
              <a:rPr lang="uk-UA" dirty="0">
                <a:hlinkClick r:id="rId29" tooltip="1853–1859 (ще не написана)"/>
              </a:rPr>
              <a:t>1853–1859</a:t>
            </a:r>
            <a:endParaRPr lang="uk-UA" sz="4000" dirty="0"/>
          </a:p>
          <a:p>
            <a:pPr lvl="0"/>
            <a:r>
              <a:rPr lang="uk-UA" dirty="0">
                <a:hlinkClick r:id="rId30" tooltip="1852"/>
              </a:rPr>
              <a:t>1852</a:t>
            </a:r>
            <a:r>
              <a:rPr lang="uk-UA" dirty="0"/>
              <a:t> Фантазія на угорські народні теми для фортепіано з оркестром</a:t>
            </a:r>
            <a:endParaRPr lang="uk-UA" sz="4000" dirty="0"/>
          </a:p>
          <a:p>
            <a:r>
              <a:rPr lang="uk-UA" sz="3600" b="1" dirty="0"/>
              <a:t>Для фортепіано</a:t>
            </a:r>
            <a:r>
              <a:rPr lang="uk-UA" dirty="0"/>
              <a:t>[</a:t>
            </a:r>
            <a:r>
              <a:rPr lang="uk-UA" dirty="0">
                <a:hlinkClick r:id="rId31" tooltip="Редагувати розділ: Для фортепіано"/>
              </a:rPr>
              <a:t>ред.</a:t>
            </a:r>
            <a:r>
              <a:rPr lang="uk-UA" dirty="0"/>
              <a:t> • </a:t>
            </a:r>
            <a:r>
              <a:rPr lang="uk-UA" dirty="0">
                <a:hlinkClick r:id="rId32" tooltip="Редагувати розділ: Для фортепіано"/>
              </a:rPr>
              <a:t>ред. код</a:t>
            </a:r>
            <a:r>
              <a:rPr lang="uk-UA" dirty="0"/>
              <a:t>]</a:t>
            </a:r>
            <a:endParaRPr lang="uk-UA" sz="2800" dirty="0"/>
          </a:p>
          <a:p>
            <a:pPr lvl="0"/>
            <a:r>
              <a:rPr lang="uk-UA" dirty="0">
                <a:hlinkClick r:id="rId33" tooltip="1822"/>
              </a:rPr>
              <a:t>1822</a:t>
            </a:r>
            <a:r>
              <a:rPr lang="uk-UA" dirty="0"/>
              <a:t> Варіації на тему </a:t>
            </a:r>
            <a:r>
              <a:rPr lang="uk-UA" dirty="0" err="1"/>
              <a:t>Діабелі</a:t>
            </a:r>
            <a:endParaRPr lang="uk-UA" sz="4000" dirty="0"/>
          </a:p>
          <a:p>
            <a:pPr lvl="0"/>
            <a:r>
              <a:rPr lang="uk-UA" dirty="0">
                <a:hlinkClick r:id="rId34" tooltip="1826"/>
              </a:rPr>
              <a:t>1826</a:t>
            </a:r>
            <a:r>
              <a:rPr lang="uk-UA" dirty="0"/>
              <a:t> 12 етюдів (2-а </a:t>
            </a:r>
            <a:r>
              <a:rPr lang="uk-UA" dirty="0" err="1"/>
              <a:t>ред</a:t>
            </a:r>
            <a:r>
              <a:rPr lang="uk-UA" dirty="0"/>
              <a:t> </a:t>
            </a:r>
            <a:r>
              <a:rPr lang="uk-UA" dirty="0">
                <a:hlinkClick r:id="rId35" tooltip="1938"/>
              </a:rPr>
              <a:t>1938</a:t>
            </a:r>
            <a:r>
              <a:rPr lang="uk-UA" dirty="0"/>
              <a:t>, 3-я ред. — </a:t>
            </a:r>
            <a:r>
              <a:rPr lang="uk-UA" dirty="0">
                <a:hlinkClick r:id="rId36" tooltip="Трансцендентні етюди"/>
              </a:rPr>
              <a:t>«Трансцендентні етюди»</a:t>
            </a:r>
            <a:r>
              <a:rPr lang="uk-UA" dirty="0"/>
              <a:t>, </a:t>
            </a:r>
            <a:r>
              <a:rPr lang="uk-UA" dirty="0">
                <a:hlinkClick r:id="rId20" tooltip="1851"/>
              </a:rPr>
              <a:t>1851</a:t>
            </a:r>
            <a:r>
              <a:rPr lang="uk-UA" dirty="0"/>
              <a:t>)</a:t>
            </a:r>
            <a:endParaRPr lang="uk-UA" sz="4000" dirty="0"/>
          </a:p>
          <a:p>
            <a:pPr lvl="0"/>
            <a:r>
              <a:rPr lang="uk-UA" dirty="0">
                <a:hlinkClick r:id="rId37" tooltip="1838"/>
              </a:rPr>
              <a:t>1838</a:t>
            </a:r>
            <a:r>
              <a:rPr lang="uk-UA" dirty="0"/>
              <a:t> </a:t>
            </a:r>
            <a:r>
              <a:rPr lang="uk-UA" dirty="0">
                <a:hlinkClick r:id="rId38" tooltip="Великі етюди за Паганіні"/>
              </a:rPr>
              <a:t>«Великі етюди за Паганіні»</a:t>
            </a:r>
            <a:r>
              <a:rPr lang="uk-UA" dirty="0"/>
              <a:t>, в тому числі № 3, «Кампанела» (</a:t>
            </a:r>
            <a:r>
              <a:rPr lang="uk-UA" i="1" dirty="0" err="1"/>
              <a:t>La</a:t>
            </a:r>
            <a:r>
              <a:rPr lang="uk-UA" i="1" dirty="0"/>
              <a:t> </a:t>
            </a:r>
            <a:r>
              <a:rPr lang="uk-UA" i="1" dirty="0" err="1"/>
              <a:t>Campanella</a:t>
            </a:r>
            <a:r>
              <a:rPr lang="uk-UA" dirty="0"/>
              <a:t>); та № 5, «Полювання» (</a:t>
            </a:r>
            <a:r>
              <a:rPr lang="uk-UA" i="1" dirty="0" err="1"/>
              <a:t>La</a:t>
            </a:r>
            <a:r>
              <a:rPr lang="uk-UA" i="1" dirty="0"/>
              <a:t> </a:t>
            </a:r>
            <a:r>
              <a:rPr lang="uk-UA" i="1" dirty="0" err="1"/>
              <a:t>Chasse</a:t>
            </a:r>
            <a:r>
              <a:rPr lang="uk-UA" dirty="0"/>
              <a:t>, редакція </a:t>
            </a:r>
            <a:r>
              <a:rPr lang="uk-UA" dirty="0">
                <a:hlinkClick r:id="rId20" tooltip="1851"/>
              </a:rPr>
              <a:t>1851</a:t>
            </a:r>
            <a:r>
              <a:rPr lang="uk-UA" dirty="0"/>
              <a:t>)</a:t>
            </a:r>
            <a:endParaRPr lang="uk-UA" sz="4000" dirty="0"/>
          </a:p>
          <a:p>
            <a:pPr lvl="0"/>
            <a:r>
              <a:rPr lang="uk-UA" dirty="0">
                <a:hlinkClick r:id="rId39" tooltip="1841"/>
              </a:rPr>
              <a:t>1841</a:t>
            </a:r>
            <a:r>
              <a:rPr lang="uk-UA" dirty="0"/>
              <a:t> «Аркуші з альбому» (</a:t>
            </a:r>
            <a:r>
              <a:rPr lang="uk-UA" i="1" dirty="0" err="1"/>
              <a:t>Feuilles</a:t>
            </a:r>
            <a:r>
              <a:rPr lang="uk-UA" i="1" dirty="0"/>
              <a:t> </a:t>
            </a:r>
            <a:r>
              <a:rPr lang="uk-UA" i="1" dirty="0" err="1"/>
              <a:t>d'album</a:t>
            </a:r>
            <a:r>
              <a:rPr lang="uk-UA" dirty="0"/>
              <a:t>),</a:t>
            </a:r>
            <a:endParaRPr lang="uk-UA" sz="4000" dirty="0"/>
          </a:p>
          <a:p>
            <a:pPr lvl="0"/>
            <a:r>
              <a:rPr lang="uk-UA" dirty="0">
                <a:hlinkClick r:id="rId40" tooltip="1845"/>
              </a:rPr>
              <a:t>1845</a:t>
            </a:r>
            <a:r>
              <a:rPr lang="uk-UA" dirty="0"/>
              <a:t>–</a:t>
            </a:r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 «Балада № 1 Des-</a:t>
            </a:r>
            <a:r>
              <a:rPr lang="uk-UA" dirty="0" err="1"/>
              <a:t>dur</a:t>
            </a:r>
            <a:r>
              <a:rPr lang="uk-UA" dirty="0"/>
              <a:t>»</a:t>
            </a:r>
            <a:endParaRPr lang="uk-UA" sz="4000" dirty="0"/>
          </a:p>
          <a:p>
            <a:pPr lvl="0"/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 «Три концертні етюди»</a:t>
            </a:r>
            <a:endParaRPr lang="uk-UA" sz="4000" dirty="0"/>
          </a:p>
          <a:p>
            <a:pPr lvl="0"/>
            <a:r>
              <a:rPr lang="uk-UA" dirty="0">
                <a:hlinkClick r:id="rId11" tooltip="1848"/>
              </a:rPr>
              <a:t>1848</a:t>
            </a:r>
            <a:r>
              <a:rPr lang="uk-UA" dirty="0"/>
              <a:t>–</a:t>
            </a:r>
            <a:r>
              <a:rPr lang="uk-UA" dirty="0">
                <a:hlinkClick r:id="rId18" tooltip="1853"/>
              </a:rPr>
              <a:t>1853</a:t>
            </a:r>
            <a:r>
              <a:rPr lang="uk-UA" dirty="0"/>
              <a:t> «Роки мандрів» (</a:t>
            </a:r>
            <a:r>
              <a:rPr lang="uk-UA" i="1" dirty="0" err="1"/>
              <a:t>Années</a:t>
            </a:r>
            <a:r>
              <a:rPr lang="uk-UA" i="1" dirty="0"/>
              <a:t> </a:t>
            </a:r>
            <a:r>
              <a:rPr lang="uk-UA" i="1" dirty="0" err="1"/>
              <a:t>de</a:t>
            </a:r>
            <a:r>
              <a:rPr lang="uk-UA" i="1" dirty="0"/>
              <a:t> </a:t>
            </a:r>
            <a:r>
              <a:rPr lang="uk-UA" i="1" dirty="0" err="1"/>
              <a:t>Pèlerinage</a:t>
            </a:r>
            <a:r>
              <a:rPr lang="uk-UA" dirty="0"/>
              <a:t>): Перший рік — Швейцарія; Другий рік — Італія — Венеція і Неаполь; Третій рік</a:t>
            </a:r>
            <a:endParaRPr lang="uk-UA" sz="4000" dirty="0"/>
          </a:p>
          <a:p>
            <a:pPr lvl="0"/>
            <a:r>
              <a:rPr lang="uk-UA" dirty="0">
                <a:hlinkClick r:id="rId13" tooltip="1849"/>
              </a:rPr>
              <a:t>1849</a:t>
            </a:r>
            <a:r>
              <a:rPr lang="uk-UA" dirty="0"/>
              <a:t> «Поетичні та релігійні гармонії» для фортепіано</a:t>
            </a:r>
            <a:endParaRPr lang="uk-UA" sz="4000" dirty="0"/>
          </a:p>
          <a:p>
            <a:pPr lvl="0"/>
            <a:r>
              <a:rPr lang="uk-UA" dirty="0">
                <a:hlinkClick r:id="rId19" tooltip="1850"/>
              </a:rPr>
              <a:t>1850</a:t>
            </a:r>
            <a:r>
              <a:rPr lang="uk-UA" dirty="0"/>
              <a:t> Мрії кохання (</a:t>
            </a:r>
            <a:r>
              <a:rPr lang="uk-UA" i="1" dirty="0" err="1"/>
              <a:t>Liebesträume</a:t>
            </a:r>
            <a:r>
              <a:rPr lang="uk-UA" dirty="0"/>
              <a:t>)</a:t>
            </a:r>
            <a:endParaRPr lang="uk-UA" sz="4000" dirty="0"/>
          </a:p>
          <a:p>
            <a:pPr lvl="0"/>
            <a:r>
              <a:rPr lang="uk-UA" dirty="0">
                <a:hlinkClick r:id="rId20" tooltip="1851"/>
              </a:rPr>
              <a:t>1851</a:t>
            </a:r>
            <a:r>
              <a:rPr lang="uk-UA" dirty="0"/>
              <a:t> 19 «Угорських рапсодій» для фортепіано</a:t>
            </a:r>
            <a:endParaRPr lang="uk-UA" sz="4000" dirty="0"/>
          </a:p>
          <a:p>
            <a:pPr lvl="0"/>
            <a:r>
              <a:rPr lang="uk-UA" dirty="0">
                <a:hlinkClick r:id="rId20" tooltip="1851"/>
              </a:rPr>
              <a:t>1851</a:t>
            </a:r>
            <a:r>
              <a:rPr lang="uk-UA" dirty="0"/>
              <a:t> «Полонез № 1» для фортепіано</a:t>
            </a:r>
            <a:endParaRPr lang="uk-UA" sz="4000" dirty="0"/>
          </a:p>
          <a:p>
            <a:pPr lvl="0"/>
            <a:r>
              <a:rPr lang="uk-UA" dirty="0">
                <a:hlinkClick r:id="rId30" tooltip="1852"/>
              </a:rPr>
              <a:t>1852</a:t>
            </a:r>
            <a:r>
              <a:rPr lang="uk-UA" dirty="0"/>
              <a:t> «Вальс-експромт» для фортепіано</a:t>
            </a:r>
            <a:endParaRPr lang="uk-UA" sz="4000" dirty="0"/>
          </a:p>
          <a:p>
            <a:pPr lvl="0"/>
            <a:r>
              <a:rPr lang="uk-UA" dirty="0">
                <a:hlinkClick r:id="rId18" tooltip="1853"/>
              </a:rPr>
              <a:t>1853</a:t>
            </a:r>
            <a:r>
              <a:rPr lang="uk-UA" dirty="0"/>
              <a:t> </a:t>
            </a:r>
            <a:r>
              <a:rPr lang="uk-UA" dirty="0">
                <a:hlinkClick r:id="rId41" tooltip="Соната сі мінор (Ліст) (ще не написана)"/>
              </a:rPr>
              <a:t>Соната для фортепіано h-</a:t>
            </a:r>
            <a:r>
              <a:rPr lang="uk-UA" dirty="0" err="1">
                <a:hlinkClick r:id="rId41" tooltip="Соната сі мінор (Ліст) (ще не написана)"/>
              </a:rPr>
              <a:t>moll</a:t>
            </a:r>
            <a:endParaRPr lang="uk-UA" sz="4000" dirty="0"/>
          </a:p>
          <a:p>
            <a:pPr lvl="0"/>
            <a:r>
              <a:rPr lang="uk-UA" dirty="0">
                <a:hlinkClick r:id="rId18" tooltip="1853"/>
              </a:rPr>
              <a:t>1853</a:t>
            </a:r>
            <a:r>
              <a:rPr lang="uk-UA" dirty="0"/>
              <a:t> «Балада № 2» для фортепіано</a:t>
            </a:r>
            <a:endParaRPr lang="uk-UA" sz="4000" dirty="0"/>
          </a:p>
          <a:p>
            <a:pPr lvl="0"/>
            <a:r>
              <a:rPr lang="uk-UA" dirty="0">
                <a:hlinkClick r:id="rId42" tooltip="1860"/>
              </a:rPr>
              <a:t>1860</a:t>
            </a:r>
            <a:r>
              <a:rPr lang="uk-UA" dirty="0"/>
              <a:t> «</a:t>
            </a:r>
            <a:r>
              <a:rPr lang="uk-UA" dirty="0" err="1"/>
              <a:t>Мефісто-вальс</a:t>
            </a:r>
            <a:r>
              <a:rPr lang="uk-UA" dirty="0"/>
              <a:t>» № 1 для фортепіано</a:t>
            </a:r>
            <a:endParaRPr lang="uk-UA" sz="4000" dirty="0"/>
          </a:p>
          <a:p>
            <a:pPr lvl="0"/>
            <a:r>
              <a:rPr lang="uk-UA" dirty="0">
                <a:hlinkClick r:id="rId43" tooltip="1881"/>
              </a:rPr>
              <a:t>1881</a:t>
            </a:r>
            <a:r>
              <a:rPr lang="uk-UA" dirty="0"/>
              <a:t> «Сірі хмари» (</a:t>
            </a:r>
            <a:r>
              <a:rPr lang="uk-UA" i="1" dirty="0" err="1"/>
              <a:t>Grey</a:t>
            </a:r>
            <a:r>
              <a:rPr lang="uk-UA" i="1" dirty="0"/>
              <a:t> </a:t>
            </a:r>
            <a:r>
              <a:rPr lang="uk-UA" i="1" dirty="0" err="1"/>
              <a:t>clouds</a:t>
            </a:r>
            <a:r>
              <a:rPr lang="uk-UA" dirty="0"/>
              <a:t>) для фортепіано</a:t>
            </a:r>
            <a:endParaRPr lang="uk-UA" sz="4000" dirty="0"/>
          </a:p>
          <a:p>
            <a:pPr lvl="0"/>
            <a:r>
              <a:rPr lang="uk-UA" dirty="0">
                <a:hlinkClick r:id="rId44" tooltip="1885"/>
              </a:rPr>
              <a:t>1885</a:t>
            </a:r>
            <a:r>
              <a:rPr lang="uk-UA" dirty="0"/>
              <a:t> «Атональна </a:t>
            </a:r>
            <a:r>
              <a:rPr lang="uk-UA" dirty="0" err="1"/>
              <a:t>багатель</a:t>
            </a:r>
            <a:r>
              <a:rPr lang="uk-UA" dirty="0"/>
              <a:t>» для фортепіано</a:t>
            </a:r>
            <a:endParaRPr lang="uk-UA" sz="4000" dirty="0"/>
          </a:p>
          <a:p>
            <a:endParaRPr lang="uk-UA" dirty="0"/>
          </a:p>
        </p:txBody>
      </p:sp>
      <p:pic>
        <p:nvPicPr>
          <p:cNvPr id="4" name="Л - Марення коханням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30</Words>
  <Application>Microsoft Office PowerPoint</Application>
  <PresentationFormat>Экран (4:3)</PresentationFormat>
  <Paragraphs>57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Композитори-романтики:Шопен,Ліст</vt:lpstr>
      <vt:lpstr>Романтизм</vt:lpstr>
      <vt:lpstr>Фрідріх Шопен(1810-1849рр.)</vt:lpstr>
      <vt:lpstr>Прелюдії Шопена</vt:lpstr>
      <vt:lpstr>Ноктюрни. Полонези </vt:lpstr>
      <vt:lpstr>Ференц (Франц) Ліст </vt:lpstr>
      <vt:lpstr>Найзначніші твори </vt:lpstr>
    </vt:vector>
  </TitlesOfParts>
  <Company>Home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Композитори-романтики:Шопен,Ліст</dc:title>
  <dc:creator>Катюша</dc:creator>
  <cp:lastModifiedBy>Катюша</cp:lastModifiedBy>
  <cp:revision>18</cp:revision>
  <dcterms:created xsi:type="dcterms:W3CDTF">2014-02-20T18:30:11Z</dcterms:created>
  <dcterms:modified xsi:type="dcterms:W3CDTF">2014-06-03T07:15:20Z</dcterms:modified>
</cp:coreProperties>
</file>