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p:cViewPr>
        <p:scale>
          <a:sx n="63" d="100"/>
          <a:sy n="63" d="100"/>
        </p:scale>
        <p:origin x="-1596" y="-2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3074" name="Rectangle 2"/>
          <p:cNvSpPr>
            <a:spLocks noChangeArrowheads="1"/>
          </p:cNvSpPr>
          <p:nvPr/>
        </p:nvSpPr>
        <p:spPr bwMode="ltGray">
          <a:xfrm>
            <a:off x="0" y="0"/>
            <a:ext cx="825500" cy="6858000"/>
          </a:xfrm>
          <a:prstGeom prst="rect">
            <a:avLst/>
          </a:prstGeom>
          <a:solidFill>
            <a:schemeClr val="tx2">
              <a:alpha val="50000"/>
            </a:schemeClr>
          </a:solidFill>
          <a:ln w="9525">
            <a:noFill/>
            <a:miter lim="800000"/>
            <a:headEnd/>
            <a:tailEnd/>
          </a:ln>
        </p:spPr>
        <p:txBody>
          <a:bodyPr wrap="none" anchor="ctr"/>
          <a:lstStyle/>
          <a:p>
            <a:endParaRPr lang="ru-RU"/>
          </a:p>
        </p:txBody>
      </p:sp>
      <p:sp>
        <p:nvSpPr>
          <p:cNvPr id="3075" name="Rectangle 3"/>
          <p:cNvSpPr>
            <a:spLocks noGrp="1" noChangeArrowheads="1"/>
          </p:cNvSpPr>
          <p:nvPr>
            <p:ph type="ctrTitle"/>
          </p:nvPr>
        </p:nvSpPr>
        <p:spPr>
          <a:xfrm>
            <a:off x="685800" y="2133600"/>
            <a:ext cx="7772400" cy="1143000"/>
          </a:xfrm>
        </p:spPr>
        <p:txBody>
          <a:bodyPr/>
          <a:lstStyle>
            <a:lvl1pPr>
              <a:defRPr/>
            </a:lvl1pPr>
          </a:lstStyle>
          <a:p>
            <a:r>
              <a:rPr lang="ru-RU" smtClean="0"/>
              <a:t>Образец заголовка</a:t>
            </a:r>
            <a:endParaRPr lang="ru-RU"/>
          </a:p>
        </p:txBody>
      </p:sp>
      <p:sp>
        <p:nvSpPr>
          <p:cNvPr id="3076" name="Rectangle 4"/>
          <p:cNvSpPr>
            <a:spLocks noGrp="1" noChangeArrowheads="1"/>
          </p:cNvSpPr>
          <p:nvPr>
            <p:ph type="subTitle" idx="1"/>
          </p:nvPr>
        </p:nvSpPr>
        <p:spPr>
          <a:xfrm>
            <a:off x="1447800" y="3886200"/>
            <a:ext cx="6400800" cy="1752600"/>
          </a:xfrm>
        </p:spPr>
        <p:txBody>
          <a:bodyPr/>
          <a:lstStyle>
            <a:lvl1pPr marL="0" indent="0" algn="ctr">
              <a:buFontTx/>
              <a:buNone/>
              <a:defRPr/>
            </a:lvl1pPr>
          </a:lstStyle>
          <a:p>
            <a:r>
              <a:rPr lang="ru-RU" smtClean="0"/>
              <a:t>Образец подзаголовка</a:t>
            </a:r>
            <a:endParaRPr lang="ru-RU"/>
          </a:p>
        </p:txBody>
      </p:sp>
      <p:sp>
        <p:nvSpPr>
          <p:cNvPr id="3077" name="Rectangle 5"/>
          <p:cNvSpPr>
            <a:spLocks noGrp="1" noChangeArrowheads="1"/>
          </p:cNvSpPr>
          <p:nvPr>
            <p:ph type="dt" sz="half" idx="2"/>
          </p:nvPr>
        </p:nvSpPr>
        <p:spPr/>
        <p:txBody>
          <a:bodyPr/>
          <a:lstStyle>
            <a:lvl1pPr>
              <a:defRPr>
                <a:solidFill>
                  <a:srgbClr val="CCECFF"/>
                </a:solidFill>
              </a:defRPr>
            </a:lvl1pPr>
          </a:lstStyle>
          <a:p>
            <a:endParaRPr lang="ru-RU"/>
          </a:p>
        </p:txBody>
      </p:sp>
      <p:sp>
        <p:nvSpPr>
          <p:cNvPr id="3078" name="Rectangle 6"/>
          <p:cNvSpPr>
            <a:spLocks noGrp="1" noChangeArrowheads="1"/>
          </p:cNvSpPr>
          <p:nvPr>
            <p:ph type="ftr" sz="quarter" idx="3"/>
          </p:nvPr>
        </p:nvSpPr>
        <p:spPr/>
        <p:txBody>
          <a:bodyPr/>
          <a:lstStyle>
            <a:lvl1pPr>
              <a:defRPr>
                <a:solidFill>
                  <a:srgbClr val="CCECFF"/>
                </a:solidFill>
              </a:defRPr>
            </a:lvl1pPr>
          </a:lstStyle>
          <a:p>
            <a:endParaRPr lang="ru-RU"/>
          </a:p>
        </p:txBody>
      </p:sp>
      <p:sp>
        <p:nvSpPr>
          <p:cNvPr id="3079" name="Rectangle 7"/>
          <p:cNvSpPr>
            <a:spLocks noGrp="1" noChangeArrowheads="1"/>
          </p:cNvSpPr>
          <p:nvPr>
            <p:ph type="sldNum" sz="quarter" idx="4"/>
          </p:nvPr>
        </p:nvSpPr>
        <p:spPr/>
        <p:txBody>
          <a:bodyPr/>
          <a:lstStyle>
            <a:lvl1pPr>
              <a:defRPr>
                <a:solidFill>
                  <a:srgbClr val="CCECFF"/>
                </a:solidFill>
              </a:defRPr>
            </a:lvl1pPr>
          </a:lstStyle>
          <a:p>
            <a:fld id="{369E1BF8-77DD-4529-B579-DD2389B5C70C}" type="slidenum">
              <a:rPr lang="ru-RU"/>
              <a:pPr/>
              <a:t>‹#›</a:t>
            </a:fld>
            <a:endParaRPr lang="ru-RU"/>
          </a:p>
        </p:txBody>
      </p:sp>
      <p:sp>
        <p:nvSpPr>
          <p:cNvPr id="3080" name="Rectangle 8"/>
          <p:cNvSpPr>
            <a:spLocks noChangeArrowheads="1"/>
          </p:cNvSpPr>
          <p:nvPr/>
        </p:nvSpPr>
        <p:spPr bwMode="ltGray">
          <a:xfrm>
            <a:off x="0" y="3543300"/>
            <a:ext cx="3343275" cy="122238"/>
          </a:xfrm>
          <a:prstGeom prst="rect">
            <a:avLst/>
          </a:prstGeom>
          <a:solidFill>
            <a:schemeClr val="bg2">
              <a:alpha val="50000"/>
            </a:schemeClr>
          </a:solidFill>
          <a:ln w="9525">
            <a:no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2000"/>
                                  </p:stCondLst>
                                  <p:childTnLst>
                                    <p:set>
                                      <p:cBhvr>
                                        <p:cTn id="6" dur="1" fill="hold">
                                          <p:stCondLst>
                                            <p:cond delay="0"/>
                                          </p:stCondLst>
                                        </p:cTn>
                                        <p:tgtEl>
                                          <p:spTgt spid="3074"/>
                                        </p:tgtEl>
                                        <p:attrNameLst>
                                          <p:attrName>style.visibility</p:attrName>
                                        </p:attrNameLst>
                                      </p:cBhvr>
                                      <p:to>
                                        <p:strVal val="visible"/>
                                      </p:to>
                                    </p:set>
                                    <p:animEffect transition="in" filter="wipe(up)">
                                      <p:cBhvr>
                                        <p:cTn id="7" dur="500"/>
                                        <p:tgtEl>
                                          <p:spTgt spid="3074"/>
                                        </p:tgtEl>
                                      </p:cBhvr>
                                    </p:animEffect>
                                  </p:childTnLst>
                                </p:cTn>
                              </p:par>
                            </p:childTnLst>
                          </p:cTn>
                        </p:par>
                        <p:par>
                          <p:cTn id="8" fill="hold">
                            <p:stCondLst>
                              <p:cond delay="2500"/>
                            </p:stCondLst>
                            <p:childTnLst>
                              <p:par>
                                <p:cTn id="9" presetID="22" presetClass="entr" presetSubtype="2" fill="hold" grpId="0" nodeType="afterEffect">
                                  <p:stCondLst>
                                    <p:cond delay="3000"/>
                                  </p:stCondLst>
                                  <p:childTnLst>
                                    <p:set>
                                      <p:cBhvr>
                                        <p:cTn id="10" dur="1" fill="hold">
                                          <p:stCondLst>
                                            <p:cond delay="0"/>
                                          </p:stCondLst>
                                        </p:cTn>
                                        <p:tgtEl>
                                          <p:spTgt spid="3080"/>
                                        </p:tgtEl>
                                        <p:attrNameLst>
                                          <p:attrName>style.visibility</p:attrName>
                                        </p:attrNameLst>
                                      </p:cBhvr>
                                      <p:to>
                                        <p:strVal val="visible"/>
                                      </p:to>
                                    </p:set>
                                    <p:animEffect transition="in" filter="wipe(right)">
                                      <p:cBhvr>
                                        <p:cTn id="11" dur="500"/>
                                        <p:tgtEl>
                                          <p:spTgt spid="30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P spid="3080"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75D39D3-772E-4E07-ADE0-32E3F4AEB77B}"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00800" y="457200"/>
            <a:ext cx="2057400" cy="56388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28600" y="457200"/>
            <a:ext cx="60198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D7121DA-8202-4C0B-BA1E-C66D8436B5FB}"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32F34D4-3FB7-4341-8FC8-20ACF0F35929}"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F41A7DBB-C6D5-4879-9812-99D637C92355}"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F6793626-2CD3-411A-85AC-3CDBC742B8A5}"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D429F4EF-9B23-405E-8F2F-606167E544A4}"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85DBAC2D-1EEF-4F68-B0F0-E50F5A755B5E}"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7142115F-1F8F-4BCC-8ABA-FE3972728F85}"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0E846DA6-9471-44DE-9592-76DB4F80A96C}"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E440E75A-0BE6-4211-BCAD-976A76E36579}"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28600" y="4572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05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spcBef>
                <a:spcPct val="50000"/>
              </a:spcBef>
              <a:defRPr sz="1400"/>
            </a:lvl1pPr>
          </a:lstStyle>
          <a:p>
            <a:endParaRPr lang="ru-RU"/>
          </a:p>
        </p:txBody>
      </p:sp>
      <p:sp>
        <p:nvSpPr>
          <p:cNvPr id="205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spcBef>
                <a:spcPct val="50000"/>
              </a:spcBef>
              <a:defRPr sz="1400"/>
            </a:lvl1pPr>
          </a:lstStyle>
          <a:p>
            <a:endParaRPr lang="ru-RU"/>
          </a:p>
        </p:txBody>
      </p:sp>
      <p:sp>
        <p:nvSpPr>
          <p:cNvPr id="2054"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spcBef>
                <a:spcPct val="50000"/>
              </a:spcBef>
              <a:defRPr sz="1400"/>
            </a:lvl1pPr>
          </a:lstStyle>
          <a:p>
            <a:fld id="{6D035284-A787-4334-B6C5-5645E65777A1}" type="slidenum">
              <a:rPr lang="ru-RU"/>
              <a:pPr/>
              <a:t>‹#›</a:t>
            </a:fld>
            <a:endParaRPr lang="ru-RU"/>
          </a:p>
        </p:txBody>
      </p:sp>
      <p:sp>
        <p:nvSpPr>
          <p:cNvPr id="2055" name="Rectangle 7"/>
          <p:cNvSpPr>
            <a:spLocks noChangeArrowheads="1"/>
          </p:cNvSpPr>
          <p:nvPr/>
        </p:nvSpPr>
        <p:spPr bwMode="gray">
          <a:xfrm>
            <a:off x="0" y="1638300"/>
            <a:ext cx="3343275" cy="122238"/>
          </a:xfrm>
          <a:prstGeom prst="rect">
            <a:avLst/>
          </a:prstGeom>
          <a:solidFill>
            <a:schemeClr val="bg2">
              <a:alpha val="50000"/>
            </a:schemeClr>
          </a:solidFill>
          <a:ln w="9525">
            <a:noFill/>
            <a:miter lim="800000"/>
            <a:headEnd/>
            <a:tailEnd/>
          </a:ln>
        </p:spPr>
        <p:txBody>
          <a:bodyPr wrap="none" anchor="ctr"/>
          <a:lstStyle/>
          <a:p>
            <a:endParaRPr lang="ru-RU"/>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3000"/>
                                  </p:stCondLst>
                                  <p:childTnLst>
                                    <p:set>
                                      <p:cBhvr>
                                        <p:cTn id="6" dur="1" fill="hold">
                                          <p:stCondLst>
                                            <p:cond delay="0"/>
                                          </p:stCondLst>
                                        </p:cTn>
                                        <p:tgtEl>
                                          <p:spTgt spid="2055"/>
                                        </p:tgtEl>
                                        <p:attrNameLst>
                                          <p:attrName>style.visibility</p:attrName>
                                        </p:attrNameLst>
                                      </p:cBhvr>
                                      <p:to>
                                        <p:strVal val="visible"/>
                                      </p:to>
                                    </p:set>
                                    <p:animEffect transition="in" filter="wipe(right)">
                                      <p:cBhvr>
                                        <p:cTn id="7" dur="500"/>
                                        <p:tgtEl>
                                          <p:spTgt spid="2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animBg="1"/>
    </p:bldLst>
  </p:timing>
  <p:txStyles>
    <p:titleStyle>
      <a:lvl1pPr algn="ctr" rtl="0" eaLnBrk="1" fontAlgn="base" hangingPunct="1">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400">
          <a:solidFill>
            <a:schemeClr val="tx2"/>
          </a:solidFill>
          <a:effectLst>
            <a:outerShdw blurRad="38100" dist="38100" dir="2700000" algn="tl">
              <a:srgbClr val="000000"/>
            </a:outerShdw>
          </a:effectLst>
          <a:latin typeface="Tahoma" charset="0"/>
        </a:defRPr>
      </a:lvl2pPr>
      <a:lvl3pPr algn="ctr" rtl="0" eaLnBrk="1" fontAlgn="base" hangingPunct="1">
        <a:spcBef>
          <a:spcPct val="0"/>
        </a:spcBef>
        <a:spcAft>
          <a:spcPct val="0"/>
        </a:spcAft>
        <a:defRPr kumimoji="1" sz="4400">
          <a:solidFill>
            <a:schemeClr val="tx2"/>
          </a:solidFill>
          <a:effectLst>
            <a:outerShdw blurRad="38100" dist="38100" dir="2700000" algn="tl">
              <a:srgbClr val="000000"/>
            </a:outerShdw>
          </a:effectLst>
          <a:latin typeface="Tahoma" charset="0"/>
        </a:defRPr>
      </a:lvl3pPr>
      <a:lvl4pPr algn="ctr" rtl="0" eaLnBrk="1" fontAlgn="base" hangingPunct="1">
        <a:spcBef>
          <a:spcPct val="0"/>
        </a:spcBef>
        <a:spcAft>
          <a:spcPct val="0"/>
        </a:spcAft>
        <a:defRPr kumimoji="1" sz="4400">
          <a:solidFill>
            <a:schemeClr val="tx2"/>
          </a:solidFill>
          <a:effectLst>
            <a:outerShdw blurRad="38100" dist="38100" dir="2700000" algn="tl">
              <a:srgbClr val="000000"/>
            </a:outerShdw>
          </a:effectLst>
          <a:latin typeface="Tahoma" charset="0"/>
        </a:defRPr>
      </a:lvl4pPr>
      <a:lvl5pPr algn="ctr" rtl="0" eaLnBrk="1" fontAlgn="base" hangingPunct="1">
        <a:spcBef>
          <a:spcPct val="0"/>
        </a:spcBef>
        <a:spcAft>
          <a:spcPct val="0"/>
        </a:spcAft>
        <a:defRPr kumimoji="1" sz="4400">
          <a:solidFill>
            <a:schemeClr val="tx2"/>
          </a:solidFill>
          <a:effectLst>
            <a:outerShdw blurRad="38100" dist="38100" dir="2700000" algn="tl">
              <a:srgbClr val="000000"/>
            </a:outerShdw>
          </a:effectLst>
          <a:latin typeface="Tahoma" charset="0"/>
        </a:defRPr>
      </a:lvl5pPr>
      <a:lvl6pPr marL="457200" algn="ctr" rtl="0" eaLnBrk="1" fontAlgn="base" hangingPunct="1">
        <a:spcBef>
          <a:spcPct val="0"/>
        </a:spcBef>
        <a:spcAft>
          <a:spcPct val="0"/>
        </a:spcAft>
        <a:defRPr kumimoji="1" sz="4400">
          <a:solidFill>
            <a:schemeClr val="tx2"/>
          </a:solidFill>
          <a:effectLst>
            <a:outerShdw blurRad="38100" dist="38100" dir="2700000" algn="tl">
              <a:srgbClr val="000000"/>
            </a:outerShdw>
          </a:effectLst>
          <a:latin typeface="Tahoma" charset="0"/>
        </a:defRPr>
      </a:lvl6pPr>
      <a:lvl7pPr marL="914400" algn="ctr" rtl="0" eaLnBrk="1" fontAlgn="base" hangingPunct="1">
        <a:spcBef>
          <a:spcPct val="0"/>
        </a:spcBef>
        <a:spcAft>
          <a:spcPct val="0"/>
        </a:spcAft>
        <a:defRPr kumimoji="1" sz="4400">
          <a:solidFill>
            <a:schemeClr val="tx2"/>
          </a:solidFill>
          <a:effectLst>
            <a:outerShdw blurRad="38100" dist="38100" dir="2700000" algn="tl">
              <a:srgbClr val="000000"/>
            </a:outerShdw>
          </a:effectLst>
          <a:latin typeface="Tahoma" charset="0"/>
        </a:defRPr>
      </a:lvl7pPr>
      <a:lvl8pPr marL="1371600" algn="ctr" rtl="0" eaLnBrk="1" fontAlgn="base" hangingPunct="1">
        <a:spcBef>
          <a:spcPct val="0"/>
        </a:spcBef>
        <a:spcAft>
          <a:spcPct val="0"/>
        </a:spcAft>
        <a:defRPr kumimoji="1" sz="4400">
          <a:solidFill>
            <a:schemeClr val="tx2"/>
          </a:solidFill>
          <a:effectLst>
            <a:outerShdw blurRad="38100" dist="38100" dir="2700000" algn="tl">
              <a:srgbClr val="000000"/>
            </a:outerShdw>
          </a:effectLst>
          <a:latin typeface="Tahoma" charset="0"/>
        </a:defRPr>
      </a:lvl8pPr>
      <a:lvl9pPr marL="1828800" algn="ctr" rtl="0" eaLnBrk="1" fontAlgn="base" hangingPunct="1">
        <a:spcBef>
          <a:spcPct val="0"/>
        </a:spcBef>
        <a:spcAft>
          <a:spcPct val="0"/>
        </a:spcAft>
        <a:defRPr kumimoji="1" sz="4400">
          <a:solidFill>
            <a:schemeClr val="tx2"/>
          </a:solidFill>
          <a:effectLst>
            <a:outerShdw blurRad="38100" dist="38100" dir="2700000" algn="tl">
              <a:srgbClr val="000000"/>
            </a:outerShdw>
          </a:effectLst>
          <a:latin typeface="Tahoma" charset="0"/>
        </a:defRPr>
      </a:lvl9pPr>
    </p:titleStyle>
    <p:bodyStyle>
      <a:lvl1pPr marL="342900" indent="-342900" algn="l" rtl="0" eaLnBrk="1" fontAlgn="base" hangingPunct="1">
        <a:spcBef>
          <a:spcPct val="20000"/>
        </a:spcBef>
        <a:spcAft>
          <a:spcPct val="0"/>
        </a:spcAft>
        <a:buClr>
          <a:schemeClr val="folHlink"/>
        </a:buClr>
        <a:buChar char="•"/>
        <a:defRPr kumimoji="1"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folHlink"/>
        </a:buClr>
        <a:buChar char="•"/>
        <a:defRPr kumimoji="1"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folHlink"/>
        </a:buClr>
        <a:buChar char="•"/>
        <a:defRPr kumimoji="1"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har char="•"/>
        <a:defRPr kumimoji="1"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folHlink"/>
        </a:buClr>
        <a:buChar char="•"/>
        <a:defRPr kumimoji="1"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Char char="•"/>
        <a:defRPr kumimoji="1"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Char char="•"/>
        <a:defRPr kumimoji="1"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Char char="•"/>
        <a:defRPr kumimoji="1"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Char char="•"/>
        <a:defRPr kumimoji="1"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r>
              <a:rPr lang="en-US" sz="8800" dirty="0" smtClean="0"/>
              <a:t>Science and Technology</a:t>
            </a:r>
            <a:endParaRPr lang="ru-RU" sz="8800" dirty="0"/>
          </a:p>
        </p:txBody>
      </p:sp>
      <p:sp>
        <p:nvSpPr>
          <p:cNvPr id="6147" name="Rectangle 3"/>
          <p:cNvSpPr>
            <a:spLocks noGrp="1" noChangeArrowheads="1"/>
          </p:cNvSpPr>
          <p:nvPr>
            <p:ph type="subTitle" idx="1"/>
          </p:nvPr>
        </p:nvSpPr>
        <p:spPr/>
        <p:txBody>
          <a:bodyPr/>
          <a:lstStyle/>
          <a:p>
            <a:r>
              <a:rPr lang="en-US" sz="4800" dirty="0" smtClean="0"/>
              <a:t>The first computer</a:t>
            </a:r>
            <a:endParaRPr lang="uk-UA" sz="4800" dirty="0" smtClean="0"/>
          </a:p>
          <a:p>
            <a:endParaRPr lang="ru-RU" sz="4800"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928934"/>
            <a:ext cx="8715436" cy="3733816"/>
          </a:xfrm>
        </p:spPr>
        <p:txBody>
          <a:bodyPr/>
          <a:lstStyle/>
          <a:p>
            <a:r>
              <a:rPr lang="en-US" dirty="0" smtClean="0"/>
              <a:t>When you ask the question who invented the first computer, you definitely need to be prepared to hear many different answers. There is not one simple answer to the question because there have been many types of computers (or </a:t>
            </a:r>
            <a:r>
              <a:rPr lang="en-US" i="1" dirty="0" smtClean="0"/>
              <a:t>computing machines</a:t>
            </a:r>
            <a:r>
              <a:rPr lang="en-US" dirty="0" smtClean="0"/>
              <a:t>) dating back to the 1800’s.</a:t>
            </a:r>
            <a:endParaRPr lang="uk-UA" dirty="0" smtClean="0"/>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7158" y="142852"/>
            <a:ext cx="4143404" cy="2743975"/>
          </a:xfrm>
          <a:prstGeom prst="rect">
            <a:avLst/>
          </a:prstGeom>
          <a:ln w="88900" cap="sq" cmpd="thickThin">
            <a:solidFill>
              <a:srgbClr val="000000"/>
            </a:solidFill>
            <a:prstDash val="solid"/>
            <a:miter lim="800000"/>
          </a:ln>
          <a:effectLst>
            <a:innerShdw blurRad="76200">
              <a:srgbClr val="000000"/>
            </a:innerShdw>
          </a:effec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rcRect b="4712"/>
          <a:stretch>
            <a:fillRect/>
          </a:stretch>
        </p:blipFill>
        <p:spPr>
          <a:xfrm>
            <a:off x="5072066" y="142852"/>
            <a:ext cx="3500462" cy="2755682"/>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142852"/>
            <a:ext cx="7772400" cy="857232"/>
          </a:xfrm>
        </p:spPr>
        <p:txBody>
          <a:bodyPr/>
          <a:lstStyle/>
          <a:p>
            <a:r>
              <a:rPr lang="en-US" dirty="0" smtClean="0"/>
              <a:t>Charles Babbage</a:t>
            </a:r>
            <a:endParaRPr lang="ru-RU" dirty="0"/>
          </a:p>
        </p:txBody>
      </p:sp>
      <p:sp>
        <p:nvSpPr>
          <p:cNvPr id="3" name="Прямоугольник 2"/>
          <p:cNvSpPr/>
          <p:nvPr/>
        </p:nvSpPr>
        <p:spPr>
          <a:xfrm>
            <a:off x="214282" y="1285860"/>
            <a:ext cx="5286412" cy="492922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r>
              <a:rPr lang="en-US" sz="2400" dirty="0" smtClean="0">
                <a:latin typeface="Tahoma" pitchFamily="34" charset="0"/>
                <a:cs typeface="Tahoma" pitchFamily="34" charset="0"/>
              </a:rPr>
              <a:t>Without getting too technical, the first “computing machine” was created by Charles Babbage in 1822. His idea was not really to create a computer as we know them today, but instead, to create a machine that would compute math problems. He was tired of human errors in completing math problems, so he sought to create an infallible math machine, but what he got instead was a machine that was the basis for what we know now as the computer.</a:t>
            </a:r>
            <a:endParaRPr lang="uk-UA" sz="2400" dirty="0">
              <a:latin typeface="Tahoma" pitchFamily="34" charset="0"/>
              <a:cs typeface="Tahoma" pitchFamily="34"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9256" y="1285860"/>
            <a:ext cx="3571900" cy="4929222"/>
          </a:xfrm>
          <a:prstGeom prst="rect">
            <a:avLst/>
          </a:prstGeom>
          <a:ln>
            <a:solidFill>
              <a:schemeClr val="accent1"/>
            </a:solidFill>
          </a:ln>
        </p:spPr>
      </p:pic>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iterate type="lt">
                                    <p:tmPct val="5000"/>
                                  </p:iterate>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fltVal val="0"/>
                                          </p:val>
                                        </p:tav>
                                        <p:tav tm="100000">
                                          <p:val>
                                            <p:strVal val="#ppt_w"/>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 calcmode="lin" valueType="num">
                                      <p:cBhvr>
                                        <p:cTn id="16" dur="1000" fill="hold"/>
                                        <p:tgtEl>
                                          <p:spTgt spid="3"/>
                                        </p:tgtEl>
                                        <p:attrNameLst>
                                          <p:attrName>style.rotation</p:attrName>
                                        </p:attrNameLst>
                                      </p:cBhvr>
                                      <p:tavLst>
                                        <p:tav tm="0">
                                          <p:val>
                                            <p:fltVal val="90"/>
                                          </p:val>
                                        </p:tav>
                                        <p:tav tm="100000">
                                          <p:val>
                                            <p:fltVal val="0"/>
                                          </p:val>
                                        </p:tav>
                                      </p:tavLst>
                                    </p:anim>
                                    <p:animEffect transition="in" filter="fade">
                                      <p:cBhvr>
                                        <p:cTn id="17" dur="1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iterate type="lt">
                                    <p:tmPct val="5000"/>
                                  </p:iterate>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 calcmode="lin" valueType="num">
                                      <p:cBhvr>
                                        <p:cTn id="24" dur="1000" fill="hold"/>
                                        <p:tgtEl>
                                          <p:spTgt spid="4"/>
                                        </p:tgtEl>
                                        <p:attrNameLst>
                                          <p:attrName>style.rotation</p:attrName>
                                        </p:attrNameLst>
                                      </p:cBhvr>
                                      <p:tavLst>
                                        <p:tav tm="0">
                                          <p:val>
                                            <p:fltVal val="90"/>
                                          </p:val>
                                        </p:tav>
                                        <p:tav tm="100000">
                                          <p:val>
                                            <p:fltVal val="0"/>
                                          </p:val>
                                        </p:tav>
                                      </p:tavLst>
                                    </p:anim>
                                    <p:animEffect transition="in" filter="fade">
                                      <p:cBhvr>
                                        <p:cTn id="2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85728"/>
            <a:ext cx="7772400" cy="1143000"/>
          </a:xfrm>
        </p:spPr>
        <p:txBody>
          <a:bodyPr/>
          <a:lstStyle/>
          <a:p>
            <a:r>
              <a:rPr lang="en-US" sz="5400" dirty="0" smtClean="0">
                <a:effectLst>
                  <a:outerShdw blurRad="38100" dist="38100" dir="2700000" algn="tl">
                    <a:srgbClr val="000000">
                      <a:alpha val="43137"/>
                    </a:srgbClr>
                  </a:outerShdw>
                </a:effectLst>
              </a:rPr>
              <a:t>Birthplace</a:t>
            </a:r>
            <a:endParaRPr lang="ru-RU" dirty="0">
              <a:effectLst>
                <a:outerShdw blurRad="38100" dist="38100" dir="2700000" algn="tl">
                  <a:srgbClr val="000000">
                    <a:alpha val="43137"/>
                  </a:srgbClr>
                </a:outerShdw>
              </a:effectLst>
            </a:endParaRPr>
          </a:p>
        </p:txBody>
      </p:sp>
      <p:sp>
        <p:nvSpPr>
          <p:cNvPr id="4" name="Объект 2"/>
          <p:cNvSpPr>
            <a:spLocks noGrp="1"/>
          </p:cNvSpPr>
          <p:nvPr>
            <p:ph idx="1"/>
          </p:nvPr>
        </p:nvSpPr>
        <p:spPr>
          <a:xfrm>
            <a:off x="357158" y="1981200"/>
            <a:ext cx="8429684" cy="4114800"/>
          </a:xfrm>
        </p:spPr>
        <p:txBody>
          <a:bodyPr>
            <a:normAutofit fontScale="92500" lnSpcReduction="10000"/>
          </a:bodyPr>
          <a:lstStyle/>
          <a:p>
            <a:pPr fontAlgn="base"/>
            <a:r>
              <a:rPr lang="en-US" dirty="0" smtClean="0"/>
              <a:t>Charles </a:t>
            </a:r>
            <a:r>
              <a:rPr lang="en-US" dirty="0"/>
              <a:t>Babbage was born in England, and spent his life and career there. England is proud of its son, and some of his works are displayed at a museum in London. Charles attended Trinity College at Cambridge University, and completed his studies at </a:t>
            </a:r>
            <a:r>
              <a:rPr lang="en-US" dirty="0" err="1"/>
              <a:t>Peterhouse</a:t>
            </a:r>
            <a:r>
              <a:rPr lang="en-US" dirty="0"/>
              <a:t> Cambridge in mathematics. This education would help to guide him to his life’s most important work.</a:t>
            </a:r>
          </a:p>
          <a:p>
            <a:endParaRPr lang="uk-UA"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85727"/>
            <a:ext cx="9144000" cy="6319519"/>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85727"/>
            <a:ext cx="9144000" cy="657316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900" decel="100000" fill="hold"/>
                                        <p:tgtEl>
                                          <p:spTgt spid="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7772400" cy="1143000"/>
          </a:xfrm>
        </p:spPr>
        <p:txBody>
          <a:bodyPr/>
          <a:lstStyle/>
          <a:p>
            <a:r>
              <a:rPr lang="en-US" sz="6000" dirty="0" smtClean="0"/>
              <a:t>It was programmable</a:t>
            </a:r>
            <a:endParaRPr lang="ru-RU" sz="6000" dirty="0"/>
          </a:p>
        </p:txBody>
      </p:sp>
      <p:sp>
        <p:nvSpPr>
          <p:cNvPr id="3" name="Содержимое 2"/>
          <p:cNvSpPr>
            <a:spLocks noGrp="1"/>
          </p:cNvSpPr>
          <p:nvPr>
            <p:ph idx="1"/>
          </p:nvPr>
        </p:nvSpPr>
        <p:spPr>
          <a:xfrm>
            <a:off x="428596" y="1785926"/>
            <a:ext cx="8501122" cy="4114800"/>
          </a:xfrm>
        </p:spPr>
        <p:txBody>
          <a:bodyPr/>
          <a:lstStyle/>
          <a:p>
            <a:r>
              <a:rPr lang="en-US" dirty="0" smtClean="0"/>
              <a:t>The unique thing about Babbage’s machine was that you could program it. Previous invention of the calculator was already available but worked on a fixed sets of rules</a:t>
            </a:r>
            <a:r>
              <a:rPr lang="uk-UA" dirty="0"/>
              <a:t>.</a:t>
            </a:r>
            <a:endParaRPr lang="en-US" dirty="0" smtClean="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6050" y="4000504"/>
            <a:ext cx="3643338" cy="261886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142852"/>
            <a:ext cx="7772400" cy="857248"/>
          </a:xfrm>
        </p:spPr>
        <p:txBody>
          <a:bodyPr/>
          <a:lstStyle/>
          <a:p>
            <a:r>
              <a:rPr lang="en-US" sz="4800" dirty="0" smtClean="0"/>
              <a:t>Invention of the computer</a:t>
            </a:r>
            <a:endParaRPr lang="ru-RU" sz="4800" dirty="0"/>
          </a:p>
        </p:txBody>
      </p:sp>
      <p:sp>
        <p:nvSpPr>
          <p:cNvPr id="3" name="Содержимое 2"/>
          <p:cNvSpPr>
            <a:spLocks noGrp="1"/>
          </p:cNvSpPr>
          <p:nvPr>
            <p:ph idx="1"/>
          </p:nvPr>
        </p:nvSpPr>
        <p:spPr>
          <a:xfrm>
            <a:off x="285720" y="1214422"/>
            <a:ext cx="8572560" cy="5429288"/>
          </a:xfrm>
        </p:spPr>
        <p:style>
          <a:lnRef idx="0">
            <a:schemeClr val="accent6"/>
          </a:lnRef>
          <a:fillRef idx="3">
            <a:schemeClr val="accent6"/>
          </a:fillRef>
          <a:effectRef idx="3">
            <a:schemeClr val="accent6"/>
          </a:effectRef>
          <a:fontRef idx="minor">
            <a:schemeClr val="lt1"/>
          </a:fontRef>
        </p:style>
        <p:txBody>
          <a:bodyPr/>
          <a:lstStyle/>
          <a:p>
            <a:r>
              <a:rPr lang="en-US" sz="2800" dirty="0" smtClean="0"/>
              <a:t>Isn’t it amazing that the invention Babbage sought to create ended up being something that would benefit human life centuries later? Babbage used the knowledge he gained through his education to work on a machine that would figure out math problems. Unfortunately, he never got to see the full completion of his dream project because he ran out of money. Although his machine was left uncompleted, his idea was later developed into a version of the computer that we know of today, and Babbage is generally considered the “father of computers”.</a:t>
            </a:r>
          </a:p>
          <a:p>
            <a:endParaRPr lang="ru-RU" sz="2000"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72490" cy="814406"/>
          </a:xfrm>
        </p:spPr>
        <p:txBody>
          <a:bodyPr/>
          <a:lstStyle/>
          <a:p>
            <a:r>
              <a:rPr lang="en-US" dirty="0" smtClean="0"/>
              <a:t>Modern, electronic computers</a:t>
            </a:r>
            <a:endParaRPr lang="ru-RU" dirty="0"/>
          </a:p>
        </p:txBody>
      </p:sp>
      <p:sp>
        <p:nvSpPr>
          <p:cNvPr id="3" name="Содержимое 2"/>
          <p:cNvSpPr>
            <a:spLocks noGrp="1"/>
          </p:cNvSpPr>
          <p:nvPr>
            <p:ph idx="1"/>
          </p:nvPr>
        </p:nvSpPr>
        <p:spPr>
          <a:xfrm>
            <a:off x="357158" y="1981200"/>
            <a:ext cx="4643470" cy="4114800"/>
          </a:xfrm>
        </p:spPr>
        <p:txBody>
          <a:bodyPr/>
          <a:lstStyle/>
          <a:p>
            <a:pPr>
              <a:buNone/>
            </a:pPr>
            <a:r>
              <a:rPr lang="uk-UA" dirty="0" smtClean="0"/>
              <a:t>  </a:t>
            </a:r>
            <a:r>
              <a:rPr lang="en-US" dirty="0" smtClean="0"/>
              <a:t>The invention of electronic computers, which we are all to familiar with today, was done by Alan </a:t>
            </a:r>
            <a:r>
              <a:rPr lang="en-US" dirty="0" err="1" smtClean="0"/>
              <a:t>Mathison</a:t>
            </a:r>
            <a:r>
              <a:rPr lang="en-US" dirty="0" smtClean="0"/>
              <a:t> Turing, an English scientist.</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6314" y="1214422"/>
            <a:ext cx="3929090" cy="53118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357166"/>
            <a:ext cx="7772400" cy="1143000"/>
          </a:xfrm>
        </p:spPr>
        <p:txBody>
          <a:bodyPr/>
          <a:lstStyle/>
          <a:p>
            <a:r>
              <a:rPr lang="en-US" sz="6000" dirty="0" smtClean="0"/>
              <a:t>The Turning machine</a:t>
            </a:r>
            <a:endParaRPr lang="ru-RU" sz="6000" dirty="0"/>
          </a:p>
        </p:txBody>
      </p:sp>
      <p:sp>
        <p:nvSpPr>
          <p:cNvPr id="3" name="Содержимое 2"/>
          <p:cNvSpPr>
            <a:spLocks noGrp="1"/>
          </p:cNvSpPr>
          <p:nvPr>
            <p:ph idx="1"/>
          </p:nvPr>
        </p:nvSpPr>
        <p:spPr>
          <a:xfrm>
            <a:off x="642910" y="2000240"/>
            <a:ext cx="7843838" cy="4071966"/>
          </a:xfrm>
        </p:spPr>
        <p:txBody>
          <a:bodyPr/>
          <a:lstStyle/>
          <a:p>
            <a:r>
              <a:rPr lang="en-US" dirty="0" smtClean="0"/>
              <a:t>Alan Turning began to explore the possibilities of computing when he attended the King’s College in Cambridge for his undergraduate degree in Mathematics. He wrote a notable paper on computational numbers and its application.</a:t>
            </a:r>
          </a:p>
          <a:p>
            <a:endParaRPr lang="ru-RU" dirty="0"/>
          </a:p>
        </p:txBody>
      </p:sp>
      <p:sp>
        <p:nvSpPr>
          <p:cNvPr id="5" name="Объект 2"/>
          <p:cNvSpPr txBox="1">
            <a:spLocks/>
          </p:cNvSpPr>
          <p:nvPr/>
        </p:nvSpPr>
        <p:spPr bwMode="auto">
          <a:xfrm>
            <a:off x="642910" y="200024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marR="0" lvl="0" indent="-342900" algn="l" defTabSz="914400" rtl="0" eaLnBrk="1" fontAlgn="base" latinLnBrk="0" hangingPunct="1">
              <a:lnSpc>
                <a:spcPct val="100000"/>
              </a:lnSpc>
              <a:spcBef>
                <a:spcPct val="20000"/>
              </a:spcBef>
              <a:spcAft>
                <a:spcPct val="0"/>
              </a:spcAft>
              <a:buClr>
                <a:schemeClr val="folHlink"/>
              </a:buClr>
              <a:buSzTx/>
              <a:buFontTx/>
              <a:buChar char="•"/>
              <a:tabLst/>
              <a:defRPr/>
            </a:pPr>
            <a:r>
              <a:rPr kumimoji="1" lang="en-US" sz="32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 The Turning Machine was the first machine that can use algorithms to solve arithmetic problems. For many experts, it was the first, theoretical concept of a modern computer. The basic concept of the Turning Machine is still being taught in computer science and computation theory courses, all over the world.</a:t>
            </a:r>
          </a:p>
          <a:p>
            <a:pPr marL="342900" marR="0" lvl="0" indent="-342900" algn="l" defTabSz="914400" rtl="0" eaLnBrk="1" fontAlgn="base" latinLnBrk="0" hangingPunct="1">
              <a:lnSpc>
                <a:spcPct val="100000"/>
              </a:lnSpc>
              <a:spcBef>
                <a:spcPct val="20000"/>
              </a:spcBef>
              <a:spcAft>
                <a:spcPct val="0"/>
              </a:spcAft>
              <a:buClr>
                <a:schemeClr val="folHlink"/>
              </a:buClr>
              <a:buSzTx/>
              <a:buFontTx/>
              <a:buChar char="•"/>
              <a:tabLst/>
              <a:defRPr/>
            </a:pPr>
            <a:endParaRPr kumimoji="1" lang="uk-UA" sz="3200" b="0" i="0" u="none" strike="noStrike" kern="0" cap="none" spc="0" normalizeH="0" baseline="0" noProof="0" dirty="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grpId="0" nodeType="clickEffect">
                                  <p:stCondLst>
                                    <p:cond delay="0"/>
                                  </p:stCondLst>
                                  <p:childTnLst>
                                    <p:anim calcmode="lin" valueType="num">
                                      <p:cBhvr additive="base">
                                        <p:cTn id="14"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0" end="0"/>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3356992"/>
          </a:xfrm>
        </p:spPr>
        <p:style>
          <a:lnRef idx="0">
            <a:schemeClr val="accent2"/>
          </a:lnRef>
          <a:fillRef idx="3">
            <a:schemeClr val="accent2"/>
          </a:fillRef>
          <a:effectRef idx="3">
            <a:schemeClr val="accent2"/>
          </a:effectRef>
          <a:fontRef idx="minor">
            <a:schemeClr val="lt1"/>
          </a:fontRef>
        </p:style>
        <p:txBody>
          <a:bodyPr/>
          <a:lstStyle/>
          <a:p>
            <a:r>
              <a:rPr lang="en-US" sz="2400" dirty="0"/>
              <a:t/>
            </a:r>
            <a:br>
              <a:rPr lang="en-US" sz="2400" dirty="0"/>
            </a:br>
            <a:r>
              <a:rPr lang="en-US" sz="2400" dirty="0">
                <a:effectLst/>
              </a:rPr>
              <a:t>So we can say that today computer is playing very important role in our lives. Now is the time when we cannot imagine the world without computers. And this technology is advancing both in industry and home. It has become necessary for everyone to have the basic knowledge about computer. Otherwise he cannot get a job as computers have invaded almost all the fields.</a:t>
            </a:r>
            <a:endParaRPr lang="uk-UA" sz="24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356992"/>
            <a:ext cx="4829212" cy="3494152"/>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9211" y="3332976"/>
            <a:ext cx="4365919" cy="3518168"/>
          </a:xfrm>
          <a:prstGeom prst="rect">
            <a:avLst/>
          </a:prstGeom>
        </p:spPr>
      </p:pic>
    </p:spTree>
    <p:extLst>
      <p:ext uri="{BB962C8B-B14F-4D97-AF65-F5344CB8AC3E}">
        <p14:creationId xmlns:p14="http://schemas.microsoft.com/office/powerpoint/2010/main" val="993469117"/>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Шаблон оформления «Водоворот»">
  <a:themeElements>
    <a:clrScheme name="Тема Office 1">
      <a:dk1>
        <a:srgbClr val="000066"/>
      </a:dk1>
      <a:lt1>
        <a:srgbClr val="CCECFF"/>
      </a:lt1>
      <a:dk2>
        <a:srgbClr val="0000CC"/>
      </a:dk2>
      <a:lt2>
        <a:srgbClr val="CCFFFF"/>
      </a:lt2>
      <a:accent1>
        <a:srgbClr val="CC99FF"/>
      </a:accent1>
      <a:accent2>
        <a:srgbClr val="9999FF"/>
      </a:accent2>
      <a:accent3>
        <a:srgbClr val="AAAAE2"/>
      </a:accent3>
      <a:accent4>
        <a:srgbClr val="AEC9DA"/>
      </a:accent4>
      <a:accent5>
        <a:srgbClr val="E2CAFF"/>
      </a:accent5>
      <a:accent6>
        <a:srgbClr val="8A8AE7"/>
      </a:accent6>
      <a:hlink>
        <a:srgbClr val="99CCFF"/>
      </a:hlink>
      <a:folHlink>
        <a:srgbClr val="0066FF"/>
      </a:folHlink>
    </a:clrScheme>
    <a:fontScheme name="Тема Office">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000066"/>
        </a:dk1>
        <a:lt1>
          <a:srgbClr val="CCECFF"/>
        </a:lt1>
        <a:dk2>
          <a:srgbClr val="0000CC"/>
        </a:dk2>
        <a:lt2>
          <a:srgbClr val="CCFFFF"/>
        </a:lt2>
        <a:accent1>
          <a:srgbClr val="CC99FF"/>
        </a:accent1>
        <a:accent2>
          <a:srgbClr val="9999FF"/>
        </a:accent2>
        <a:accent3>
          <a:srgbClr val="AAAAE2"/>
        </a:accent3>
        <a:accent4>
          <a:srgbClr val="AEC9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Тема Office 2">
        <a:dk1>
          <a:srgbClr val="000066"/>
        </a:dk1>
        <a:lt1>
          <a:srgbClr val="CCECFF"/>
        </a:lt1>
        <a:dk2>
          <a:srgbClr val="6699FF"/>
        </a:dk2>
        <a:lt2>
          <a:srgbClr val="CCFFFF"/>
        </a:lt2>
        <a:accent1>
          <a:srgbClr val="CC99FF"/>
        </a:accent1>
        <a:accent2>
          <a:srgbClr val="9999FF"/>
        </a:accent2>
        <a:accent3>
          <a:srgbClr val="B8CAFF"/>
        </a:accent3>
        <a:accent4>
          <a:srgbClr val="AEC9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Тема Office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Шаблон оформления «Водоворот»</Template>
  <TotalTime>61</TotalTime>
  <Words>366</Words>
  <Application>Microsoft Office PowerPoint</Application>
  <PresentationFormat>Экран (4:3)</PresentationFormat>
  <Paragraphs>17</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Шаблон оформления «Водоворот»</vt:lpstr>
      <vt:lpstr>Science and Technology</vt:lpstr>
      <vt:lpstr>Презентация PowerPoint</vt:lpstr>
      <vt:lpstr>Charles Babbage</vt:lpstr>
      <vt:lpstr>Birthplace</vt:lpstr>
      <vt:lpstr>It was programmable</vt:lpstr>
      <vt:lpstr>Invention of the computer</vt:lpstr>
      <vt:lpstr>Modern, electronic computers</vt:lpstr>
      <vt:lpstr>The Turning machine</vt:lpstr>
      <vt:lpstr>Презентация PowerPoint</vt:lpstr>
    </vt:vector>
  </TitlesOfParts>
  <Manager/>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subject/>
  <dc:creator>Admin</dc:creator>
  <cp:keywords/>
  <dc:description/>
  <cp:lastModifiedBy>NASTIA</cp:lastModifiedBy>
  <cp:revision>8</cp:revision>
  <dcterms:created xsi:type="dcterms:W3CDTF">2014-05-06T17:07:20Z</dcterms:created>
  <dcterms:modified xsi:type="dcterms:W3CDTF">2014-05-06T22:27:33Z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TC010690981049</vt:lpwstr>
  </property>
</Properties>
</file>