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0" r:id="rId8"/>
    <p:sldId id="261" r:id="rId9"/>
    <p:sldId id="257" r:id="rId10"/>
    <p:sldId id="258" r:id="rId11"/>
    <p:sldId id="25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73E3-AA8C-4A53-9B19-8ED3FBD5B42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B7B8-CE31-4D98-BCED-E47B5BB7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06084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№2. </a:t>
            </a:r>
            <a:endParaRPr lang="en-US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Раціональна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економічна</a:t>
            </a:r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поведінка</a:t>
            </a:r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споживача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 </a:t>
            </a:r>
            <a:r>
              <a:rPr lang="ru-RU" sz="4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виробника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ova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542940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6021288"/>
            <a:ext cx="813690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Товар – </a:t>
            </a: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продукт </a:t>
            </a:r>
            <a:r>
              <a:rPr lang="ru-RU" sz="2000" b="1" dirty="0" err="1">
                <a:solidFill>
                  <a:schemeClr val="tx1"/>
                </a:solidFill>
              </a:rPr>
              <a:t>праці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який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задовольняє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певну</a:t>
            </a:r>
            <a:r>
              <a:rPr lang="ru-RU" sz="2000" b="1" dirty="0">
                <a:solidFill>
                  <a:schemeClr val="tx1"/>
                </a:solidFill>
              </a:rPr>
              <a:t> потребу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8208912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tx1"/>
                </a:solidFill>
              </a:rPr>
              <a:t>Економічні</a:t>
            </a:r>
            <a:r>
              <a:rPr lang="ru-RU" sz="3200" b="1" dirty="0">
                <a:solidFill>
                  <a:schemeClr val="tx1"/>
                </a:solidFill>
              </a:rPr>
              <a:t> блага </a:t>
            </a:r>
            <a:r>
              <a:rPr lang="ru-RU" sz="3200" b="1" dirty="0" err="1">
                <a:solidFill>
                  <a:schemeClr val="tx1"/>
                </a:solidFill>
              </a:rPr>
              <a:t>поділяються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на: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Довготривалі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економічні</a:t>
            </a:r>
            <a:r>
              <a:rPr lang="ru-RU" sz="2800" b="1" i="1" dirty="0">
                <a:solidFill>
                  <a:schemeClr val="tx1"/>
                </a:solidFill>
              </a:rPr>
              <a:t> блага – </a:t>
            </a:r>
            <a:r>
              <a:rPr lang="ru-RU" sz="2800" b="1" i="1" dirty="0" err="1">
                <a:solidFill>
                  <a:schemeClr val="tx1"/>
                </a:solidFill>
              </a:rPr>
              <a:t>це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блага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що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людина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виробляє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чим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користується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тривалий</a:t>
            </a:r>
            <a:r>
              <a:rPr lang="ru-RU" sz="2800" b="1" i="1" dirty="0">
                <a:solidFill>
                  <a:schemeClr val="tx1"/>
                </a:solidFill>
              </a:rPr>
              <a:t> час.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Нетривалі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економічні</a:t>
            </a:r>
            <a:r>
              <a:rPr lang="ru-RU" sz="2800" b="1" i="1" dirty="0">
                <a:solidFill>
                  <a:schemeClr val="tx1"/>
                </a:solidFill>
              </a:rPr>
              <a:t> блага – </a:t>
            </a:r>
            <a:r>
              <a:rPr lang="ru-RU" sz="2800" b="1" i="1" dirty="0" err="1">
                <a:solidFill>
                  <a:schemeClr val="tx1"/>
                </a:solidFill>
              </a:rPr>
              <a:t>це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блага</a:t>
            </a:r>
            <a:r>
              <a:rPr lang="ru-RU" sz="2800" b="1" i="1" dirty="0">
                <a:solidFill>
                  <a:schemeClr val="tx1"/>
                </a:solidFill>
              </a:rPr>
              <a:t> , </a:t>
            </a:r>
            <a:r>
              <a:rPr lang="ru-RU" sz="2800" b="1" i="1" dirty="0" err="1">
                <a:solidFill>
                  <a:schemeClr val="tx1"/>
                </a:solidFill>
              </a:rPr>
              <a:t>що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людина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виробляє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використовує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одразу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wortherse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3404498" cy="2224272"/>
          </a:xfrm>
          <a:prstGeom prst="rect">
            <a:avLst/>
          </a:prstGeom>
        </p:spPr>
      </p:pic>
      <p:pic>
        <p:nvPicPr>
          <p:cNvPr id="7" name="Рисунок 6" descr="var-kopchenu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38100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208912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Товари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та </a:t>
            </a:r>
            <a:r>
              <a:rPr lang="ru-RU" sz="3200" b="1" dirty="0" err="1" smtClean="0">
                <a:solidFill>
                  <a:schemeClr val="tx1"/>
                </a:solidFill>
              </a:rPr>
              <a:t>послуги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Взаємозамінювальні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</a:rPr>
              <a:t>субститути</a:t>
            </a:r>
            <a:r>
              <a:rPr lang="ru-RU" sz="2400" b="1" i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товари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послуги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здатні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задовольняти</a:t>
            </a:r>
            <a:r>
              <a:rPr lang="ru-RU" sz="2400" b="1" dirty="0">
                <a:solidFill>
                  <a:schemeClr val="tx1"/>
                </a:solidFill>
              </a:rPr>
              <a:t> одну </a:t>
            </a:r>
            <a:r>
              <a:rPr lang="ru-RU" sz="2400" b="1" dirty="0" err="1">
                <a:solidFill>
                  <a:schemeClr val="tx1"/>
                </a:solidFill>
              </a:rPr>
              <a:t>й</a:t>
            </a:r>
            <a:r>
              <a:rPr lang="ru-RU" sz="2400" b="1" dirty="0">
                <a:solidFill>
                  <a:schemeClr val="tx1"/>
                </a:solidFill>
              </a:rPr>
              <a:t> ту саму потребу </a:t>
            </a:r>
            <a:r>
              <a:rPr lang="ru-RU" sz="2400" b="1" dirty="0" err="1">
                <a:solidFill>
                  <a:schemeClr val="tx1"/>
                </a:solidFill>
              </a:rPr>
              <a:t>людини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Взаємодоповнювані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</a:rPr>
              <a:t>комплементарні</a:t>
            </a:r>
            <a:r>
              <a:rPr lang="ru-RU" sz="2400" b="1" i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товари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послуги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здатні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певну</a:t>
            </a:r>
            <a:r>
              <a:rPr lang="ru-RU" sz="2400" b="1" dirty="0">
                <a:solidFill>
                  <a:schemeClr val="tx1"/>
                </a:solidFill>
              </a:rPr>
              <a:t> потребу </a:t>
            </a:r>
            <a:r>
              <a:rPr lang="ru-RU" sz="2400" b="1" dirty="0" err="1">
                <a:solidFill>
                  <a:schemeClr val="tx1"/>
                </a:solidFill>
              </a:rPr>
              <a:t>людини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тільки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комплексі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128029477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392488" cy="2669810"/>
          </a:xfrm>
          <a:prstGeom prst="rect">
            <a:avLst/>
          </a:prstGeom>
        </p:spPr>
      </p:pic>
      <p:pic>
        <p:nvPicPr>
          <p:cNvPr id="9" name="Рисунок 8" descr="image6416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181475" cy="263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2564904"/>
            <a:ext cx="60067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and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386736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420888"/>
            <a:ext cx="4392488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Світ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надто</a:t>
            </a:r>
            <a:r>
              <a:rPr lang="ru-RU" b="1" dirty="0">
                <a:solidFill>
                  <a:schemeClr val="tx1"/>
                </a:solidFill>
              </a:rPr>
              <a:t> великий, </a:t>
            </a:r>
            <a:r>
              <a:rPr lang="ru-RU" b="1" dirty="0" err="1">
                <a:solidFill>
                  <a:schemeClr val="tx1"/>
                </a:solidFill>
              </a:rPr>
              <a:t>аби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задовольняти</a:t>
            </a:r>
            <a:r>
              <a:rPr lang="ru-RU" b="1" dirty="0">
                <a:solidFill>
                  <a:schemeClr val="tx1"/>
                </a:solidFill>
              </a:rPr>
              <a:t> потреби будь – </a:t>
            </a:r>
            <a:r>
              <a:rPr lang="ru-RU" b="1" dirty="0" err="1">
                <a:solidFill>
                  <a:schemeClr val="tx1"/>
                </a:solidFill>
              </a:rPr>
              <a:t>якої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але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надто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малий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людську</a:t>
            </a:r>
            <a:r>
              <a:rPr lang="ru-RU" b="1" dirty="0">
                <a:solidFill>
                  <a:schemeClr val="tx1"/>
                </a:solidFill>
              </a:rPr>
              <a:t> жадобу.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М.Ганді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in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333750" cy="3381375"/>
          </a:xfrm>
          <a:prstGeom prst="rect">
            <a:avLst/>
          </a:prstGeom>
        </p:spPr>
      </p:pic>
      <p:pic>
        <p:nvPicPr>
          <p:cNvPr id="6" name="Рисунок 5" descr="Сколько-белка-нужно-человеку-пит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76672"/>
            <a:ext cx="4438650" cy="32979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4581128"/>
            <a:ext cx="7344816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Потреба-це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прояв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неохідності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певних</a:t>
            </a:r>
            <a:r>
              <a:rPr lang="ru-RU" sz="2000" b="1" dirty="0">
                <a:solidFill>
                  <a:schemeClr val="tx1"/>
                </a:solidFill>
              </a:rPr>
              <a:t> благ, </a:t>
            </a:r>
            <a:r>
              <a:rPr lang="ru-RU" sz="2000" b="1" dirty="0" err="1">
                <a:solidFill>
                  <a:schemeClr val="tx1"/>
                </a:solidFill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володіти</a:t>
            </a:r>
            <a:r>
              <a:rPr lang="ru-RU" sz="2000" b="1" dirty="0">
                <a:solidFill>
                  <a:schemeClr val="tx1"/>
                </a:solidFill>
              </a:rPr>
              <a:t> ними, </a:t>
            </a:r>
            <a:r>
              <a:rPr lang="ru-RU" sz="2000" b="1" dirty="0" err="1">
                <a:solidFill>
                  <a:schemeClr val="tx1"/>
                </a:solidFill>
              </a:rPr>
              <a:t>відчуття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нестачі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залишається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незадоволеним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ic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609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5949280"/>
            <a:ext cx="864096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Потреби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безмежні</a:t>
            </a:r>
            <a:r>
              <a:rPr lang="ru-RU" sz="2000" b="1" dirty="0">
                <a:solidFill>
                  <a:schemeClr val="tx1"/>
                </a:solidFill>
              </a:rPr>
              <a:t> у </a:t>
            </a:r>
            <a:r>
              <a:rPr lang="ru-RU" sz="2000" b="1" dirty="0" err="1">
                <a:solidFill>
                  <a:schemeClr val="tx1"/>
                </a:solidFill>
              </a:rPr>
              <a:t>своєму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розвиткові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тенденції</a:t>
            </a:r>
            <a:r>
              <a:rPr lang="ru-RU" sz="2000" b="1" dirty="0">
                <a:solidFill>
                  <a:schemeClr val="tx1"/>
                </a:solidFill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5256584" cy="3096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Потреби </a:t>
            </a:r>
            <a:r>
              <a:rPr lang="ru-RU" sz="2800" b="1" dirty="0" err="1">
                <a:solidFill>
                  <a:schemeClr val="tx1"/>
                </a:solidFill>
              </a:rPr>
              <a:t>поділяють</a:t>
            </a:r>
            <a:r>
              <a:rPr lang="ru-RU" sz="2800" b="1" dirty="0">
                <a:solidFill>
                  <a:schemeClr val="tx1"/>
                </a:solidFill>
              </a:rPr>
              <a:t> на: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Матеріальні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нематеріальні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Першочергові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такі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що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задовольняються</a:t>
            </a:r>
            <a:r>
              <a:rPr lang="ru-RU" sz="2400" b="1" i="1" dirty="0">
                <a:solidFill>
                  <a:schemeClr val="tx1"/>
                </a:solidFill>
              </a:rPr>
              <a:t> предметами </a:t>
            </a:r>
            <a:r>
              <a:rPr lang="ru-RU" sz="2400" b="1" i="1" dirty="0" err="1">
                <a:solidFill>
                  <a:schemeClr val="tx1"/>
                </a:solidFill>
              </a:rPr>
              <a:t>розкоші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Індивідуальні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колективні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464894_201204191508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008107" cy="300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89f03ма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4477680" cy="298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gRzIx2pv3L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2088232" cy="339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785626_63502503418135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76864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руктура_споживчих_бла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8635153" cy="2460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4941168"/>
            <a:ext cx="7704856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Споживче</a:t>
            </a:r>
            <a:r>
              <a:rPr lang="ru-RU" sz="2400" b="1" dirty="0">
                <a:solidFill>
                  <a:schemeClr val="tx1"/>
                </a:solidFill>
              </a:rPr>
              <a:t> благо - все,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задовольняє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наші</a:t>
            </a:r>
            <a:r>
              <a:rPr lang="ru-RU" sz="2400" b="1" dirty="0">
                <a:solidFill>
                  <a:schemeClr val="tx1"/>
                </a:solidFill>
              </a:rPr>
              <a:t> потреби.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6472237" cy="48014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5589240"/>
            <a:ext cx="7920880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Економічні</a:t>
            </a:r>
            <a:r>
              <a:rPr lang="ru-RU" sz="2000" b="1" dirty="0">
                <a:solidFill>
                  <a:schemeClr val="tx1"/>
                </a:solidFill>
              </a:rPr>
              <a:t> блага - </a:t>
            </a: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блага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людина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спеціально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створює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виробляє</a:t>
            </a:r>
            <a:r>
              <a:rPr lang="ru-RU" sz="2000" b="1" dirty="0">
                <a:solidFill>
                  <a:schemeClr val="tx1"/>
                </a:solidFill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</a:rPr>
              <a:t>задоволення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своїх</a:t>
            </a:r>
            <a:r>
              <a:rPr lang="ru-RU" sz="2000" b="1" dirty="0">
                <a:solidFill>
                  <a:schemeClr val="tx1"/>
                </a:solidFill>
              </a:rPr>
              <a:t> потреб.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arpfishing01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4032448" cy="3024336"/>
          </a:xfrm>
          <a:prstGeom prst="rect">
            <a:avLst/>
          </a:prstGeom>
        </p:spPr>
      </p:pic>
      <p:pic>
        <p:nvPicPr>
          <p:cNvPr id="6" name="Рисунок 5" descr="Everymans right_01_Visit Finland_464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92696"/>
            <a:ext cx="4541398" cy="302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7344816" cy="172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</a:rPr>
              <a:t>Безкоштовні</a:t>
            </a:r>
            <a:r>
              <a:rPr lang="ru-RU" sz="2400" b="1" dirty="0">
                <a:solidFill>
                  <a:schemeClr val="tx1"/>
                </a:solidFill>
              </a:rPr>
              <a:t> блага люди не </a:t>
            </a:r>
            <a:r>
              <a:rPr lang="ru-RU" sz="2400" b="1" dirty="0" err="1">
                <a:solidFill>
                  <a:schemeClr val="tx1"/>
                </a:solidFill>
              </a:rPr>
              <a:t>створюють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 err="1">
                <a:solidFill>
                  <a:schemeClr val="tx1"/>
                </a:solidFill>
              </a:rPr>
              <a:t>знаходять</a:t>
            </a:r>
            <a:r>
              <a:rPr lang="ru-RU" sz="2400" b="1" dirty="0">
                <a:solidFill>
                  <a:schemeClr val="tx1"/>
                </a:solidFill>
              </a:rPr>
              <a:t> у </a:t>
            </a:r>
            <a:r>
              <a:rPr lang="ru-RU" sz="2400" b="1" dirty="0" err="1">
                <a:solidFill>
                  <a:schemeClr val="tx1"/>
                </a:solidFill>
              </a:rPr>
              <a:t>природі</a:t>
            </a:r>
            <a:r>
              <a:rPr lang="ru-RU" sz="2400" b="1" dirty="0">
                <a:solidFill>
                  <a:schemeClr val="tx1"/>
                </a:solidFill>
              </a:rPr>
              <a:t> в готовому для </a:t>
            </a:r>
            <a:r>
              <a:rPr lang="ru-RU" sz="2400" b="1" dirty="0" err="1">
                <a:solidFill>
                  <a:schemeClr val="tx1"/>
                </a:solidFill>
              </a:rPr>
              <a:t>використання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вигляді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Безкоштовність</a:t>
            </a:r>
            <a:r>
              <a:rPr lang="ru-RU" sz="2400" b="1" dirty="0">
                <a:solidFill>
                  <a:schemeClr val="tx1"/>
                </a:solidFill>
              </a:rPr>
              <a:t> благ </a:t>
            </a:r>
            <a:r>
              <a:rPr lang="ru-RU" sz="2400" b="1" dirty="0" err="1">
                <a:solidFill>
                  <a:schemeClr val="tx1"/>
                </a:solidFill>
              </a:rPr>
              <a:t>відносна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PC</cp:lastModifiedBy>
  <cp:revision>6</cp:revision>
  <dcterms:created xsi:type="dcterms:W3CDTF">2013-12-03T17:48:39Z</dcterms:created>
  <dcterms:modified xsi:type="dcterms:W3CDTF">2014-02-12T15:57:27Z</dcterms:modified>
</cp:coreProperties>
</file>