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1" r:id="rId5"/>
    <p:sldId id="262" r:id="rId6"/>
    <p:sldId id="263" r:id="rId7"/>
    <p:sldId id="260" r:id="rId8"/>
    <p:sldId id="264" r:id="rId9"/>
    <p:sldId id="265" r:id="rId10"/>
    <p:sldId id="266" r:id="rId11"/>
    <p:sldId id="267" r:id="rId12"/>
    <p:sldId id="268" r:id="rId13"/>
    <p:sldId id="269" r:id="rId14"/>
    <p:sldId id="275" r:id="rId15"/>
    <p:sldId id="276" r:id="rId16"/>
    <p:sldId id="277" r:id="rId17"/>
    <p:sldId id="279" r:id="rId18"/>
    <p:sldId id="27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p:scale>
          <a:sx n="73" d="100"/>
          <a:sy n="73" d="100"/>
        </p:scale>
        <p:origin x="-10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B106E36-FD25-4E2D-B0AA-010F637433A0}" type="datetimeFigureOut">
              <a:rPr lang="ru-RU" smtClean="0"/>
              <a:pPr/>
              <a:t>26.11.2013</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25C68B6-61C2-468F-89AB-4B9F7531AA68}"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26.11.2013</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B106E36-FD25-4E2D-B0AA-010F637433A0}" type="datetimeFigureOut">
              <a:rPr lang="ru-RU" smtClean="0"/>
              <a:pPr/>
              <a:t>26.11.2013</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2656"/>
            <a:ext cx="7416824" cy="5112568"/>
          </a:xfrm>
        </p:spPr>
        <p:txBody>
          <a:bodyPr>
            <a:noAutofit/>
          </a:bodyPr>
          <a:lstStyle/>
          <a:p>
            <a:r>
              <a:rPr lang="uk-UA" sz="5400" dirty="0" smtClean="0"/>
              <a:t/>
            </a:r>
            <a:br>
              <a:rPr lang="uk-UA" sz="5400" dirty="0" smtClean="0"/>
            </a:br>
            <a:r>
              <a:rPr lang="uk-UA" sz="5400" dirty="0" smtClean="0"/>
              <a:t> </a:t>
            </a:r>
            <a:r>
              <a:rPr lang="uk-UA" sz="11500" b="1" dirty="0" smtClean="0"/>
              <a:t>Екологічні чинники</a:t>
            </a:r>
            <a:endParaRPr lang="uk-UA" sz="11500" b="1" dirty="0"/>
          </a:p>
        </p:txBody>
      </p:sp>
      <p:sp>
        <p:nvSpPr>
          <p:cNvPr id="3" name="Подзаголовок 2"/>
          <p:cNvSpPr>
            <a:spLocks noGrp="1"/>
          </p:cNvSpPr>
          <p:nvPr>
            <p:ph type="subTitle" idx="1"/>
          </p:nvPr>
        </p:nvSpPr>
        <p:spPr>
          <a:xfrm>
            <a:off x="2743200" y="6165304"/>
            <a:ext cx="6400800" cy="692696"/>
          </a:xfrm>
        </p:spPr>
        <p:txBody>
          <a:bodyPr>
            <a:normAutofit lnSpcReduction="10000"/>
          </a:bodyPr>
          <a:lstStyle/>
          <a:p>
            <a:endPar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Бабич Ірина Валеріївна</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solidFill>
                  <a:schemeClr val="tx1">
                    <a:lumMod val="95000"/>
                    <a:lumOff val="5000"/>
                  </a:schemeClr>
                </a:solidFill>
              </a:rPr>
              <a:t>Регулярно-періодичні фактори</a:t>
            </a:r>
            <a:endParaRPr lang="uk-UA" dirty="0"/>
          </a:p>
        </p:txBody>
      </p:sp>
      <p:sp>
        <p:nvSpPr>
          <p:cNvPr id="3" name="Содержимое 2"/>
          <p:cNvSpPr>
            <a:spLocks noGrp="1"/>
          </p:cNvSpPr>
          <p:nvPr>
            <p:ph idx="1"/>
          </p:nvPr>
        </p:nvSpPr>
        <p:spPr/>
        <p:txBody>
          <a:bodyPr/>
          <a:lstStyle/>
          <a:p>
            <a:pPr>
              <a:buNone/>
            </a:pPr>
            <a:r>
              <a:rPr lang="uk-UA" dirty="0" smtClean="0"/>
              <a:t>змінюють силу впливу у зв’язку з часом доби, сезоном року, ритмом припливів і відпливів в океані.</a:t>
            </a:r>
            <a:endParaRPr lang="uk-UA" dirty="0"/>
          </a:p>
        </p:txBody>
      </p:sp>
      <p:pic>
        <p:nvPicPr>
          <p:cNvPr id="22530" name="Picture 2" descr="http://static.diary.ru/userdir/1/8/2/3/182339/9584405.jpg"/>
          <p:cNvPicPr>
            <a:picLocks noChangeAspect="1" noChangeArrowheads="1"/>
          </p:cNvPicPr>
          <p:nvPr/>
        </p:nvPicPr>
        <p:blipFill>
          <a:blip r:embed="rId2" cstate="print"/>
          <a:srcRect/>
          <a:stretch>
            <a:fillRect/>
          </a:stretch>
        </p:blipFill>
        <p:spPr bwMode="auto">
          <a:xfrm>
            <a:off x="2267744" y="3212976"/>
            <a:ext cx="3751362" cy="281070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dirty="0" smtClean="0">
                <a:solidFill>
                  <a:schemeClr val="tx1">
                    <a:lumMod val="95000"/>
                    <a:lumOff val="5000"/>
                  </a:schemeClr>
                </a:solidFill>
              </a:rPr>
              <a:t>Нерегулярні фактори</a:t>
            </a:r>
            <a:r>
              <a:rPr lang="uk-UA" dirty="0" smtClean="0"/>
              <a:t/>
            </a:r>
            <a:br>
              <a:rPr lang="uk-UA" dirty="0" smtClean="0"/>
            </a:br>
            <a:endParaRPr lang="uk-UA" dirty="0"/>
          </a:p>
        </p:txBody>
      </p:sp>
      <p:sp>
        <p:nvSpPr>
          <p:cNvPr id="3" name="Содержимое 2"/>
          <p:cNvSpPr>
            <a:spLocks noGrp="1"/>
          </p:cNvSpPr>
          <p:nvPr>
            <p:ph idx="1"/>
          </p:nvPr>
        </p:nvSpPr>
        <p:spPr>
          <a:xfrm>
            <a:off x="467544" y="1268760"/>
            <a:ext cx="8229600" cy="4525963"/>
          </a:xfrm>
        </p:spPr>
        <p:txBody>
          <a:bodyPr/>
          <a:lstStyle/>
          <a:p>
            <a:pPr>
              <a:buNone/>
            </a:pPr>
            <a:r>
              <a:rPr lang="uk-UA" dirty="0" smtClean="0"/>
              <a:t>без чіткої періодичності, наприклад, зміни погодних умов у різні роки, явища катастрофічного характеру – бурі, зливи, обвали тощо</a:t>
            </a:r>
            <a:endParaRPr lang="uk-UA" dirty="0"/>
          </a:p>
        </p:txBody>
      </p:sp>
      <p:pic>
        <p:nvPicPr>
          <p:cNvPr id="24578" name="Picture 2" descr="http://hrsbstaff.ednet.ns.ca/mstoilov/Science/Weather/image0034033.jpg"/>
          <p:cNvPicPr>
            <a:picLocks noChangeAspect="1" noChangeArrowheads="1"/>
          </p:cNvPicPr>
          <p:nvPr/>
        </p:nvPicPr>
        <p:blipFill>
          <a:blip r:embed="rId2" cstate="print"/>
          <a:srcRect/>
          <a:stretch>
            <a:fillRect/>
          </a:stretch>
        </p:blipFill>
        <p:spPr bwMode="auto">
          <a:xfrm>
            <a:off x="2555776" y="3573016"/>
            <a:ext cx="4175026" cy="31344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0"/>
            <a:ext cx="7772400" cy="1470025"/>
          </a:xfrm>
        </p:spPr>
        <p:txBody>
          <a:bodyPr/>
          <a:lstStyle/>
          <a:p>
            <a:r>
              <a:rPr lang="uk-UA" b="1" dirty="0" smtClean="0"/>
              <a:t>Спрямовані екологічні фактори</a:t>
            </a:r>
            <a:endParaRPr lang="uk-UA" dirty="0"/>
          </a:p>
        </p:txBody>
      </p:sp>
      <p:sp>
        <p:nvSpPr>
          <p:cNvPr id="3" name="Подзаголовок 2"/>
          <p:cNvSpPr>
            <a:spLocks noGrp="1"/>
          </p:cNvSpPr>
          <p:nvPr>
            <p:ph type="subTitle" idx="1"/>
          </p:nvPr>
        </p:nvSpPr>
        <p:spPr>
          <a:xfrm>
            <a:off x="323528" y="1700808"/>
            <a:ext cx="7920880" cy="1752600"/>
          </a:xfrm>
        </p:spPr>
        <p:txBody>
          <a:bodyPr>
            <a:normAutofit fontScale="85000" lnSpcReduction="10000"/>
          </a:bodyPr>
          <a:lstStyle/>
          <a:p>
            <a:r>
              <a:rPr lang="uk-UA" dirty="0" smtClean="0">
                <a:solidFill>
                  <a:schemeClr val="tx1">
                    <a:lumMod val="95000"/>
                    <a:lumOff val="5000"/>
                  </a:schemeClr>
                </a:solidFill>
              </a:rPr>
              <a:t>діють протягом певних, іноді тривалих, відрізків часу, наприклад, у випадках похолодання або потепління клімату, заростання водойм, постійного випасу худоби на одній і тій самій ділянці тощо</a:t>
            </a:r>
            <a:endParaRPr lang="uk-UA" dirty="0">
              <a:solidFill>
                <a:schemeClr val="tx1">
                  <a:lumMod val="95000"/>
                  <a:lumOff val="5000"/>
                </a:schemeClr>
              </a:solidFill>
            </a:endParaRPr>
          </a:p>
        </p:txBody>
      </p:sp>
      <p:pic>
        <p:nvPicPr>
          <p:cNvPr id="25602" name="Picture 2" descr="http://iv-flowers.com/pics/znakomstvo-s-bolotom-2.jpg"/>
          <p:cNvPicPr>
            <a:picLocks noChangeAspect="1" noChangeArrowheads="1"/>
          </p:cNvPicPr>
          <p:nvPr/>
        </p:nvPicPr>
        <p:blipFill>
          <a:blip r:embed="rId2" cstate="print"/>
          <a:srcRect/>
          <a:stretch>
            <a:fillRect/>
          </a:stretch>
        </p:blipFill>
        <p:spPr bwMode="auto">
          <a:xfrm>
            <a:off x="2195736" y="3429000"/>
            <a:ext cx="4369668" cy="32772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FF0000"/>
                </a:solidFill>
              </a:rPr>
              <a:t>ЗАКОН ОПТИМУМУ:</a:t>
            </a:r>
            <a:r>
              <a:rPr lang="uk-UA" dirty="0" smtClean="0"/>
              <a:t> </a:t>
            </a:r>
            <a:br>
              <a:rPr lang="uk-UA" dirty="0" smtClean="0"/>
            </a:br>
            <a:endParaRPr lang="uk-UA" dirty="0"/>
          </a:p>
        </p:txBody>
      </p:sp>
      <p:sp>
        <p:nvSpPr>
          <p:cNvPr id="3" name="Содержимое 2"/>
          <p:cNvSpPr>
            <a:spLocks noGrp="1"/>
          </p:cNvSpPr>
          <p:nvPr>
            <p:ph idx="1"/>
          </p:nvPr>
        </p:nvSpPr>
        <p:spPr/>
        <p:txBody>
          <a:bodyPr/>
          <a:lstStyle/>
          <a:p>
            <a:pPr algn="ctr">
              <a:buNone/>
            </a:pPr>
            <a:r>
              <a:rPr lang="uk-UA" b="1" dirty="0" smtClean="0">
                <a:cs typeface="Aharoni" pitchFamily="2" charset="-79"/>
              </a:rPr>
              <a:t>Кожен фактор має лише певні межі позитивного впливу на органі</a:t>
            </a:r>
            <a:r>
              <a:rPr lang="uk-UA" b="1" dirty="0" smtClean="0"/>
              <a:t>зми.</a:t>
            </a:r>
          </a:p>
          <a:p>
            <a:pPr algn="ctr">
              <a:buNone/>
            </a:pPr>
            <a:endParaRPr lang="uk-UA" dirty="0" smtClean="0"/>
          </a:p>
          <a:p>
            <a:pPr algn="ctr">
              <a:buNone/>
            </a:pPr>
            <a:r>
              <a:rPr lang="uk-UA" dirty="0" smtClean="0"/>
              <a:t>Як недостатня, так і надлишкова дія фактора негативно позначається на життєдіяльності особин</a:t>
            </a:r>
            <a:endParaRPr lang="uk-UA"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674642"/>
          </a:xfrm>
        </p:spPr>
        <p:txBody>
          <a:bodyPr>
            <a:normAutofit fontScale="90000"/>
          </a:bodyPr>
          <a:lstStyle/>
          <a:p>
            <a:r>
              <a:rPr lang="uk-UA" dirty="0" smtClean="0"/>
              <a:t>Оптимальна зона й межі витривалості організмів стосовно якого-небудь фактора середовища можуть зміщуватися залежно від того, з якою силою й у якому поєднанні діють водночас інші фактори. Ця закономірність одержала назву </a:t>
            </a:r>
            <a:r>
              <a:rPr lang="uk-UA" u="sng" dirty="0" smtClean="0"/>
              <a:t>взаємодії факторів</a:t>
            </a:r>
            <a:r>
              <a:rPr lang="uk-UA" dirty="0" smtClean="0"/>
              <a:t>. </a:t>
            </a:r>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72816"/>
          </a:xfrm>
        </p:spPr>
        <p:txBody>
          <a:bodyPr>
            <a:noAutofit/>
          </a:bodyPr>
          <a:lstStyle/>
          <a:p>
            <a:r>
              <a:rPr lang="uk-UA" sz="3200" dirty="0" smtClean="0"/>
              <a:t>Наприклад, спеку легше переносити в сухому, а не у вологому повітрі. </a:t>
            </a:r>
            <a:endParaRPr lang="uk-UA" sz="3200" dirty="0"/>
          </a:p>
        </p:txBody>
      </p:sp>
      <p:pic>
        <p:nvPicPr>
          <p:cNvPr id="30722" name="Picture 2" descr="http://www.sibay102.ru/upload/iblock/619/619716dbafd10e0d1af170fa0c2dde66.jpg"/>
          <p:cNvPicPr>
            <a:picLocks noChangeAspect="1" noChangeArrowheads="1"/>
          </p:cNvPicPr>
          <p:nvPr/>
        </p:nvPicPr>
        <p:blipFill>
          <a:blip r:embed="rId2" cstate="print"/>
          <a:srcRect/>
          <a:stretch>
            <a:fillRect/>
          </a:stretch>
        </p:blipFill>
        <p:spPr bwMode="auto">
          <a:xfrm>
            <a:off x="1259632" y="1844824"/>
            <a:ext cx="6569800" cy="42484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872208"/>
          </a:xfrm>
        </p:spPr>
        <p:txBody>
          <a:bodyPr>
            <a:normAutofit/>
          </a:bodyPr>
          <a:lstStyle/>
          <a:p>
            <a:r>
              <a:rPr lang="uk-UA" sz="2800" dirty="0" smtClean="0"/>
              <a:t>Загроза замерзання значно вища під час морозу із сильним вітром, ніж у безвітряну погоду. </a:t>
            </a:r>
            <a:endParaRPr lang="uk-UA" sz="2800" dirty="0"/>
          </a:p>
        </p:txBody>
      </p:sp>
      <p:pic>
        <p:nvPicPr>
          <p:cNvPr id="36866" name="Picture 2" descr="http://abakan.sibnovosti.ru/pictures/0400/0682/v_abakane_prognoziruyut_do_minus_35.jpg"/>
          <p:cNvPicPr>
            <a:picLocks noChangeAspect="1" noChangeArrowheads="1"/>
          </p:cNvPicPr>
          <p:nvPr/>
        </p:nvPicPr>
        <p:blipFill>
          <a:blip r:embed="rId2" cstate="print"/>
          <a:srcRect/>
          <a:stretch>
            <a:fillRect/>
          </a:stretch>
        </p:blipFill>
        <p:spPr bwMode="auto">
          <a:xfrm>
            <a:off x="1331640" y="1700808"/>
            <a:ext cx="6191250" cy="49053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8229600" cy="1143000"/>
          </a:xfrm>
        </p:spPr>
        <p:txBody>
          <a:bodyPr>
            <a:normAutofit/>
          </a:bodyPr>
          <a:lstStyle/>
          <a:p>
            <a:r>
              <a:rPr lang="uk-UA" sz="2800" dirty="0" smtClean="0"/>
              <a:t>Таким чином, той самий фактор у поєднанні з іншими здійснює неоднаковий екологічний вплив. </a:t>
            </a:r>
            <a:endParaRPr lang="uk-UA" sz="2800" dirty="0"/>
          </a:p>
        </p:txBody>
      </p:sp>
      <p:pic>
        <p:nvPicPr>
          <p:cNvPr id="34818" name="Picture 2" descr="http://s16.radikal.ru/i190/1205/3b/f2f03b372aa4.jpg"/>
          <p:cNvPicPr>
            <a:picLocks noChangeAspect="1" noChangeArrowheads="1"/>
          </p:cNvPicPr>
          <p:nvPr/>
        </p:nvPicPr>
        <p:blipFill>
          <a:blip r:embed="rId2" cstate="print"/>
          <a:srcRect/>
          <a:stretch>
            <a:fillRect/>
          </a:stretch>
        </p:blipFill>
        <p:spPr bwMode="auto">
          <a:xfrm>
            <a:off x="1691680" y="1628800"/>
            <a:ext cx="5520612" cy="414045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2952328"/>
          </a:xfrm>
        </p:spPr>
        <p:txBody>
          <a:bodyPr>
            <a:normAutofit/>
          </a:bodyPr>
          <a:lstStyle/>
          <a:p>
            <a:r>
              <a:rPr lang="uk-UA" sz="2800" dirty="0" smtClean="0"/>
              <a:t>Навпаки, однаковий екологічний результат може бути отриманий різними шляхами. Наприклад, в’янення рослин можна призупинити шляхом як збільшення кількості вологи в </a:t>
            </a:r>
            <a:r>
              <a:rPr lang="uk-UA" sz="2800" dirty="0" err="1" smtClean="0"/>
              <a:t>грунті</a:t>
            </a:r>
            <a:r>
              <a:rPr lang="uk-UA" sz="2800" dirty="0" smtClean="0"/>
              <a:t>, так і зниження температури повітря, що зменшує випаровування.</a:t>
            </a:r>
            <a:endParaRPr lang="uk-UA" sz="2800" dirty="0"/>
          </a:p>
        </p:txBody>
      </p:sp>
      <p:pic>
        <p:nvPicPr>
          <p:cNvPr id="35842" name="Picture 2" descr="http://img0.liveinternet.ru/images/attach/c/2/74/93/74093504_2835299_7.jpg"/>
          <p:cNvPicPr>
            <a:picLocks noChangeAspect="1" noChangeArrowheads="1"/>
          </p:cNvPicPr>
          <p:nvPr/>
        </p:nvPicPr>
        <p:blipFill>
          <a:blip r:embed="rId2" cstate="print"/>
          <a:srcRect/>
          <a:stretch>
            <a:fillRect/>
          </a:stretch>
        </p:blipFill>
        <p:spPr bwMode="auto">
          <a:xfrm>
            <a:off x="1331640" y="2708920"/>
            <a:ext cx="6441951" cy="40273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4525963"/>
          </a:xfrm>
        </p:spPr>
        <p:txBody>
          <a:bodyPr/>
          <a:lstStyle/>
          <a:p>
            <a:pPr>
              <a:buNone/>
            </a:pPr>
            <a:r>
              <a:rPr lang="uk-UA" sz="5400" b="1" i="1" dirty="0" smtClean="0">
                <a:solidFill>
                  <a:srgbClr val="FF0000"/>
                </a:solidFill>
              </a:rPr>
              <a:t>Екологічні фактори </a:t>
            </a:r>
            <a:r>
              <a:rPr lang="uk-UA" dirty="0" smtClean="0"/>
              <a:t>– </a:t>
            </a:r>
            <a:r>
              <a:rPr lang="uk-UA" b="1" dirty="0" smtClean="0"/>
              <a:t>це окремі властивості або елементи середовища, які впливають на організми.</a:t>
            </a:r>
          </a:p>
          <a:p>
            <a:pPr>
              <a:buNone/>
            </a:pPr>
            <a:endParaRPr lang="uk-UA" b="1" dirty="0" smtClean="0"/>
          </a:p>
          <a:p>
            <a:pPr>
              <a:buNone/>
            </a:pPr>
            <a:endParaRPr lang="uk-UA" b="1" dirty="0" smtClean="0"/>
          </a:p>
          <a:p>
            <a:pPr>
              <a:buNone/>
            </a:pPr>
            <a:r>
              <a:rPr lang="uk-UA" b="1" dirty="0" smtClean="0"/>
              <a:t> Фактори середовища різноманітні, мають різну природу й специфіку дії.</a:t>
            </a:r>
          </a:p>
          <a:p>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ntitled-Scanned-02.jpg"/>
          <p:cNvPicPr/>
          <p:nvPr/>
        </p:nvPicPr>
        <p:blipFill>
          <a:blip r:embed="rId2" cstate="print"/>
          <a:stretch>
            <a:fillRect/>
          </a:stretch>
        </p:blipFill>
        <p:spPr>
          <a:xfrm>
            <a:off x="827584" y="692696"/>
            <a:ext cx="7344816" cy="56166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172819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uk-UA" sz="3100" b="1" dirty="0" smtClean="0">
                <a:solidFill>
                  <a:srgbClr val="FF0000"/>
                </a:solidFill>
              </a:rPr>
              <a:t>Абіотичні фактори </a:t>
            </a:r>
            <a:r>
              <a:rPr lang="uk-UA" sz="3100" dirty="0" smtClean="0"/>
              <a:t>– </a:t>
            </a:r>
            <a:r>
              <a:rPr lang="uk-UA" sz="2000" dirty="0" smtClean="0"/>
              <a:t>це сукупність умов неживої природи, що прямо чи побічно впливають на живі організми. Це температура, світло, радіоактивне випромінювання, тиск, вологість повітря, сольовий склад води, вітер, течії, рельєф місцевості.</a:t>
            </a:r>
            <a:br>
              <a:rPr lang="uk-UA" sz="2000" dirty="0" smtClean="0"/>
            </a:br>
            <a:endParaRPr lang="uk-UA" sz="2000" dirty="0"/>
          </a:p>
        </p:txBody>
      </p:sp>
      <p:pic>
        <p:nvPicPr>
          <p:cNvPr id="18434" name="Picture 2" descr="http://s3.uploads.ru/Sv1mf.jpg"/>
          <p:cNvPicPr>
            <a:picLocks noChangeAspect="1" noChangeArrowheads="1"/>
          </p:cNvPicPr>
          <p:nvPr/>
        </p:nvPicPr>
        <p:blipFill>
          <a:blip r:embed="rId2" cstate="print"/>
          <a:srcRect/>
          <a:stretch>
            <a:fillRect/>
          </a:stretch>
        </p:blipFill>
        <p:spPr bwMode="auto">
          <a:xfrm>
            <a:off x="323528" y="2204864"/>
            <a:ext cx="2433034" cy="1518909"/>
          </a:xfrm>
          <a:prstGeom prst="rect">
            <a:avLst/>
          </a:prstGeom>
          <a:noFill/>
        </p:spPr>
      </p:pic>
      <p:pic>
        <p:nvPicPr>
          <p:cNvPr id="18436" name="Picture 4" descr="http://www.rgo.ru/wp-content/uploads/2011/04/kartinka.jpg"/>
          <p:cNvPicPr>
            <a:picLocks noChangeAspect="1" noChangeArrowheads="1"/>
          </p:cNvPicPr>
          <p:nvPr/>
        </p:nvPicPr>
        <p:blipFill>
          <a:blip r:embed="rId3" cstate="print"/>
          <a:srcRect/>
          <a:stretch>
            <a:fillRect/>
          </a:stretch>
        </p:blipFill>
        <p:spPr bwMode="auto">
          <a:xfrm>
            <a:off x="3275856" y="2276872"/>
            <a:ext cx="2650647" cy="1546211"/>
          </a:xfrm>
          <a:prstGeom prst="rect">
            <a:avLst/>
          </a:prstGeom>
          <a:noFill/>
        </p:spPr>
      </p:pic>
      <p:pic>
        <p:nvPicPr>
          <p:cNvPr id="18438" name="Picture 6" descr="http://im3-tub-ua.yandex.net/i?id=118431033-14-72&amp;n=21"/>
          <p:cNvPicPr>
            <a:picLocks noChangeAspect="1" noChangeArrowheads="1"/>
          </p:cNvPicPr>
          <p:nvPr/>
        </p:nvPicPr>
        <p:blipFill>
          <a:blip r:embed="rId4" cstate="print"/>
          <a:srcRect/>
          <a:stretch>
            <a:fillRect/>
          </a:stretch>
        </p:blipFill>
        <p:spPr bwMode="auto">
          <a:xfrm>
            <a:off x="6660232" y="2420888"/>
            <a:ext cx="1447800" cy="1428750"/>
          </a:xfrm>
          <a:prstGeom prst="rect">
            <a:avLst/>
          </a:prstGeom>
          <a:noFill/>
        </p:spPr>
      </p:pic>
      <p:pic>
        <p:nvPicPr>
          <p:cNvPr id="18440" name="Picture 8" descr="http://im8-tub-ua.yandex.net/i?id=129127041-52-72&amp;n=21"/>
          <p:cNvPicPr>
            <a:picLocks noChangeAspect="1" noChangeArrowheads="1"/>
          </p:cNvPicPr>
          <p:nvPr/>
        </p:nvPicPr>
        <p:blipFill>
          <a:blip r:embed="rId5" cstate="print"/>
          <a:srcRect/>
          <a:stretch>
            <a:fillRect/>
          </a:stretch>
        </p:blipFill>
        <p:spPr bwMode="auto">
          <a:xfrm>
            <a:off x="179512" y="4365104"/>
            <a:ext cx="2143125" cy="1428750"/>
          </a:xfrm>
          <a:prstGeom prst="rect">
            <a:avLst/>
          </a:prstGeom>
          <a:noFill/>
        </p:spPr>
      </p:pic>
      <p:pic>
        <p:nvPicPr>
          <p:cNvPr id="18442" name="Picture 10" descr="http://im2-tub-ua.yandex.net/i?id=154312383-05-72&amp;n=21"/>
          <p:cNvPicPr>
            <a:picLocks noChangeAspect="1" noChangeArrowheads="1"/>
          </p:cNvPicPr>
          <p:nvPr/>
        </p:nvPicPr>
        <p:blipFill>
          <a:blip r:embed="rId6" cstate="print"/>
          <a:srcRect/>
          <a:stretch>
            <a:fillRect/>
          </a:stretch>
        </p:blipFill>
        <p:spPr bwMode="auto">
          <a:xfrm>
            <a:off x="3347864" y="4437112"/>
            <a:ext cx="1905000" cy="1428750"/>
          </a:xfrm>
          <a:prstGeom prst="rect">
            <a:avLst/>
          </a:prstGeom>
          <a:noFill/>
        </p:spPr>
      </p:pic>
      <p:pic>
        <p:nvPicPr>
          <p:cNvPr id="18444" name="Picture 12" descr="http://im2-tub-ua.yandex.net/i?id=107940837-64-72&amp;n=21"/>
          <p:cNvPicPr>
            <a:picLocks noChangeAspect="1" noChangeArrowheads="1"/>
          </p:cNvPicPr>
          <p:nvPr/>
        </p:nvPicPr>
        <p:blipFill>
          <a:blip r:embed="rId7" cstate="print"/>
          <a:srcRect/>
          <a:stretch>
            <a:fillRect/>
          </a:stretch>
        </p:blipFill>
        <p:spPr bwMode="auto">
          <a:xfrm>
            <a:off x="6156176" y="4437112"/>
            <a:ext cx="1905000" cy="1428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73630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uk-UA" sz="3600" b="1" dirty="0" smtClean="0">
                <a:solidFill>
                  <a:srgbClr val="FF0000"/>
                </a:solidFill>
              </a:rPr>
              <a:t/>
            </a:r>
            <a:br>
              <a:rPr lang="uk-UA" sz="3600" b="1" dirty="0" smtClean="0">
                <a:solidFill>
                  <a:srgbClr val="FF0000"/>
                </a:solidFill>
              </a:rPr>
            </a:br>
            <a:r>
              <a:rPr lang="uk-UA" sz="3600" b="1" dirty="0" smtClean="0">
                <a:solidFill>
                  <a:srgbClr val="FF0000"/>
                </a:solidFill>
              </a:rPr>
              <a:t>Біотичні фактори </a:t>
            </a:r>
            <a:r>
              <a:rPr lang="uk-UA" sz="2700" dirty="0" smtClean="0"/>
              <a:t>– це форми впливу живих істот одна на одну.  Кожен організм постійно зазнає прямого або опосередкованого впливу інших істот, вступає у зв'язок із представниками свого виду й інших видів – рослинами, тваринами, мікроорганізмам, залежить від них і сам впливає на них.</a:t>
            </a:r>
            <a:r>
              <a:rPr lang="uk-UA" dirty="0" smtClean="0"/>
              <a:t/>
            </a:r>
            <a:br>
              <a:rPr lang="uk-UA" dirty="0" smtClean="0"/>
            </a:br>
            <a:endParaRPr lang="uk-UA" dirty="0"/>
          </a:p>
        </p:txBody>
      </p:sp>
      <p:pic>
        <p:nvPicPr>
          <p:cNvPr id="19458" name="Picture 2" descr="http://im2-tub-ua.yandex.net/i?id=192767127-44-72&amp;n=21"/>
          <p:cNvPicPr>
            <a:picLocks noChangeAspect="1" noChangeArrowheads="1"/>
          </p:cNvPicPr>
          <p:nvPr/>
        </p:nvPicPr>
        <p:blipFill>
          <a:blip r:embed="rId2" cstate="print"/>
          <a:srcRect/>
          <a:stretch>
            <a:fillRect/>
          </a:stretch>
        </p:blipFill>
        <p:spPr bwMode="auto">
          <a:xfrm>
            <a:off x="323528" y="3789040"/>
            <a:ext cx="2376264" cy="1782198"/>
          </a:xfrm>
          <a:prstGeom prst="rect">
            <a:avLst/>
          </a:prstGeom>
          <a:noFill/>
        </p:spPr>
      </p:pic>
      <p:pic>
        <p:nvPicPr>
          <p:cNvPr id="19462" name="Picture 6" descr="http://img-fotki.yandex.ru/get/5304/nastja-osipova1.27/0_4c34f_7bef5021_XL"/>
          <p:cNvPicPr>
            <a:picLocks noChangeAspect="1" noChangeArrowheads="1"/>
          </p:cNvPicPr>
          <p:nvPr/>
        </p:nvPicPr>
        <p:blipFill>
          <a:blip r:embed="rId3" cstate="print"/>
          <a:srcRect/>
          <a:stretch>
            <a:fillRect/>
          </a:stretch>
        </p:blipFill>
        <p:spPr bwMode="auto">
          <a:xfrm>
            <a:off x="3275856" y="4941168"/>
            <a:ext cx="2436819" cy="1800200"/>
          </a:xfrm>
          <a:prstGeom prst="rect">
            <a:avLst/>
          </a:prstGeom>
          <a:noFill/>
        </p:spPr>
      </p:pic>
      <p:pic>
        <p:nvPicPr>
          <p:cNvPr id="19464" name="Picture 8" descr="http://jo-jo.ru/uploads/posts/2012-03/1331713347_shark_19.jpg"/>
          <p:cNvPicPr>
            <a:picLocks noChangeAspect="1" noChangeArrowheads="1"/>
          </p:cNvPicPr>
          <p:nvPr/>
        </p:nvPicPr>
        <p:blipFill>
          <a:blip r:embed="rId4" cstate="print"/>
          <a:srcRect/>
          <a:stretch>
            <a:fillRect/>
          </a:stretch>
        </p:blipFill>
        <p:spPr bwMode="auto">
          <a:xfrm>
            <a:off x="6444208" y="3861048"/>
            <a:ext cx="2347020" cy="1666384"/>
          </a:xfrm>
          <a:prstGeom prst="rect">
            <a:avLst/>
          </a:prstGeom>
          <a:noFill/>
        </p:spPr>
      </p:pic>
      <p:pic>
        <p:nvPicPr>
          <p:cNvPr id="19466" name="Picture 10" descr="http://im2-tub-ua.yandex.net/i?id=114925851-61-72&amp;n=21"/>
          <p:cNvPicPr>
            <a:picLocks noChangeAspect="1" noChangeArrowheads="1"/>
          </p:cNvPicPr>
          <p:nvPr/>
        </p:nvPicPr>
        <p:blipFill>
          <a:blip r:embed="rId5" cstate="print"/>
          <a:srcRect/>
          <a:stretch>
            <a:fillRect/>
          </a:stretch>
        </p:blipFill>
        <p:spPr bwMode="auto">
          <a:xfrm>
            <a:off x="3347864" y="3212976"/>
            <a:ext cx="2286000" cy="1428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26642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uk-UA" sz="2700" b="1" dirty="0" smtClean="0">
                <a:solidFill>
                  <a:srgbClr val="FF0000"/>
                </a:solidFill>
              </a:rPr>
              <a:t/>
            </a:r>
            <a:br>
              <a:rPr lang="uk-UA" sz="2700" b="1" dirty="0" smtClean="0">
                <a:solidFill>
                  <a:srgbClr val="FF0000"/>
                </a:solidFill>
              </a:rPr>
            </a:br>
            <a:r>
              <a:rPr lang="uk-UA" sz="2700" b="1" dirty="0" smtClean="0">
                <a:solidFill>
                  <a:srgbClr val="FF0000"/>
                </a:solidFill>
              </a:rPr>
              <a:t>Антропогенні фактори </a:t>
            </a:r>
            <a:r>
              <a:rPr lang="uk-UA" sz="2700" dirty="0" smtClean="0"/>
              <a:t>– </a:t>
            </a:r>
            <a:r>
              <a:rPr lang="uk-UA" sz="2400" dirty="0" smtClean="0"/>
              <a:t>це форми діяльності людського суспільства, що призводять до зміни природи як середовища існування інших видів або безпосередньо позначаються на їхньому житті. Значення антропогенних впливів на увесь живий світ Землі продовжує стрімко зростати. </a:t>
            </a:r>
            <a:br>
              <a:rPr lang="uk-UA" sz="2400" dirty="0" smtClean="0"/>
            </a:br>
            <a:r>
              <a:rPr lang="uk-UA" sz="1800" dirty="0" smtClean="0"/>
              <a:t>Зараз доля всіх видів організмів перебуває у руках людського суспільства, залежить від антропогенного впливу на природу.</a:t>
            </a:r>
            <a:r>
              <a:rPr lang="uk-UA" dirty="0" smtClean="0"/>
              <a:t/>
            </a:r>
            <a:br>
              <a:rPr lang="uk-UA" dirty="0" smtClean="0"/>
            </a:br>
            <a:endParaRPr lang="uk-UA" dirty="0"/>
          </a:p>
        </p:txBody>
      </p:sp>
      <p:pic>
        <p:nvPicPr>
          <p:cNvPr id="20482" name="Picture 2" descr="http://im0-tub-ua.yandex.net/i?id=313941209-67-72&amp;n=21"/>
          <p:cNvPicPr>
            <a:picLocks noChangeAspect="1" noChangeArrowheads="1"/>
          </p:cNvPicPr>
          <p:nvPr/>
        </p:nvPicPr>
        <p:blipFill>
          <a:blip r:embed="rId2" cstate="print"/>
          <a:srcRect/>
          <a:stretch>
            <a:fillRect/>
          </a:stretch>
        </p:blipFill>
        <p:spPr bwMode="auto">
          <a:xfrm>
            <a:off x="179512" y="2996952"/>
            <a:ext cx="3024336" cy="2016224"/>
          </a:xfrm>
          <a:prstGeom prst="rect">
            <a:avLst/>
          </a:prstGeom>
          <a:noFill/>
        </p:spPr>
      </p:pic>
      <p:pic>
        <p:nvPicPr>
          <p:cNvPr id="20484" name="Picture 4" descr="http://im5-tub-ua.yandex.net/i?id=98355047-49-72&amp;n=21"/>
          <p:cNvPicPr>
            <a:picLocks noChangeAspect="1" noChangeArrowheads="1"/>
          </p:cNvPicPr>
          <p:nvPr/>
        </p:nvPicPr>
        <p:blipFill>
          <a:blip r:embed="rId3" cstate="print"/>
          <a:srcRect/>
          <a:stretch>
            <a:fillRect/>
          </a:stretch>
        </p:blipFill>
        <p:spPr bwMode="auto">
          <a:xfrm>
            <a:off x="3131840" y="4581128"/>
            <a:ext cx="2769096" cy="2076822"/>
          </a:xfrm>
          <a:prstGeom prst="rect">
            <a:avLst/>
          </a:prstGeom>
          <a:noFill/>
        </p:spPr>
      </p:pic>
      <p:pic>
        <p:nvPicPr>
          <p:cNvPr id="20486" name="Picture 6" descr="http://im3-tub-ua.yandex.net/i?id=103782098-54-72&amp;n=21"/>
          <p:cNvPicPr>
            <a:picLocks noChangeAspect="1" noChangeArrowheads="1"/>
          </p:cNvPicPr>
          <p:nvPr/>
        </p:nvPicPr>
        <p:blipFill>
          <a:blip r:embed="rId4" cstate="print"/>
          <a:srcRect/>
          <a:stretch>
            <a:fillRect/>
          </a:stretch>
        </p:blipFill>
        <p:spPr bwMode="auto">
          <a:xfrm>
            <a:off x="6228184" y="3068960"/>
            <a:ext cx="2769096" cy="20768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992888" cy="954107"/>
          </a:xfrm>
          <a:prstGeom prst="rect">
            <a:avLst/>
          </a:prstGeom>
        </p:spPr>
        <p:txBody>
          <a:bodyPr wrap="square">
            <a:spAutoFit/>
          </a:bodyPr>
          <a:lstStyle/>
          <a:p>
            <a:r>
              <a:rPr lang="uk-UA" sz="2800" dirty="0" smtClean="0"/>
              <a:t>Той самий фактор середовища має різне значення в житті організмів різних видів, що живуть спільно.</a:t>
            </a:r>
            <a:endParaRPr lang="uk-UA" sz="2800" dirty="0"/>
          </a:p>
        </p:txBody>
      </p:sp>
      <p:pic>
        <p:nvPicPr>
          <p:cNvPr id="4098" name="Picture 2" descr="http://017.by/sites/017.by/files/styles/post_images_250x250/public/winter.jpg?itok=JaZVHbQl"/>
          <p:cNvPicPr>
            <a:picLocks noChangeAspect="1" noChangeArrowheads="1"/>
          </p:cNvPicPr>
          <p:nvPr/>
        </p:nvPicPr>
        <p:blipFill>
          <a:blip r:embed="rId2" cstate="print"/>
          <a:srcRect/>
          <a:stretch>
            <a:fillRect/>
          </a:stretch>
        </p:blipFill>
        <p:spPr bwMode="auto">
          <a:xfrm>
            <a:off x="251520" y="1556792"/>
            <a:ext cx="3302140" cy="2232248"/>
          </a:xfrm>
          <a:prstGeom prst="rect">
            <a:avLst/>
          </a:prstGeom>
          <a:noFill/>
        </p:spPr>
      </p:pic>
      <p:sp>
        <p:nvSpPr>
          <p:cNvPr id="4" name="Прямоугольник 3"/>
          <p:cNvSpPr/>
          <p:nvPr/>
        </p:nvSpPr>
        <p:spPr>
          <a:xfrm>
            <a:off x="107504" y="4005064"/>
            <a:ext cx="4572000" cy="1200329"/>
          </a:xfrm>
          <a:prstGeom prst="rect">
            <a:avLst/>
          </a:prstGeom>
        </p:spPr>
        <p:txBody>
          <a:bodyPr>
            <a:spAutoFit/>
          </a:bodyPr>
          <a:lstStyle/>
          <a:p>
            <a:r>
              <a:rPr lang="uk-UA" dirty="0" smtClean="0"/>
              <a:t>Сильний вітер узимку несприятливий для великих тварин, які живуть відкрито, але не діє на більш дрібних, які ховаються в норах або під снігом.</a:t>
            </a:r>
            <a:endParaRPr lang="uk-UA" dirty="0"/>
          </a:p>
        </p:txBody>
      </p:sp>
      <p:sp>
        <p:nvSpPr>
          <p:cNvPr id="5" name="Прямоугольник 4"/>
          <p:cNvSpPr/>
          <p:nvPr/>
        </p:nvSpPr>
        <p:spPr>
          <a:xfrm>
            <a:off x="4427984" y="5733256"/>
            <a:ext cx="4572000" cy="923330"/>
          </a:xfrm>
          <a:prstGeom prst="rect">
            <a:avLst/>
          </a:prstGeom>
        </p:spPr>
        <p:txBody>
          <a:bodyPr>
            <a:spAutoFit/>
          </a:bodyPr>
          <a:lstStyle/>
          <a:p>
            <a:r>
              <a:rPr lang="uk-UA" dirty="0" smtClean="0"/>
              <a:t>Сольовий склад </a:t>
            </a:r>
            <a:r>
              <a:rPr lang="uk-UA" dirty="0" err="1" smtClean="0"/>
              <a:t>грунту</a:t>
            </a:r>
            <a:r>
              <a:rPr lang="uk-UA" dirty="0" smtClean="0"/>
              <a:t> важливий для живлення рослин, але байдужий для більшості наземних тварин </a:t>
            </a:r>
            <a:endParaRPr lang="uk-UA" dirty="0"/>
          </a:p>
        </p:txBody>
      </p:sp>
      <p:pic>
        <p:nvPicPr>
          <p:cNvPr id="4100" name="Picture 4" descr="http://www.doodoo.ru/uploads/posts/2008-08/thumbs/fotos-035.jpg"/>
          <p:cNvPicPr>
            <a:picLocks noChangeAspect="1" noChangeArrowheads="1"/>
          </p:cNvPicPr>
          <p:nvPr/>
        </p:nvPicPr>
        <p:blipFill>
          <a:blip r:embed="rId3" cstate="print"/>
          <a:srcRect/>
          <a:stretch>
            <a:fillRect/>
          </a:stretch>
        </p:blipFill>
        <p:spPr bwMode="auto">
          <a:xfrm>
            <a:off x="4860032" y="1700808"/>
            <a:ext cx="3668654" cy="30963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11560" y="188640"/>
            <a:ext cx="7772400" cy="1470025"/>
          </a:xfrm>
        </p:spPr>
        <p:txBody>
          <a:bodyPr>
            <a:normAutofit/>
          </a:bodyPr>
          <a:lstStyle/>
          <a:p>
            <a:r>
              <a:rPr lang="uk-UA" dirty="0" smtClean="0"/>
              <a:t>Мінливість екологічних факторів</a:t>
            </a:r>
            <a:endParaRPr lang="uk-UA" dirty="0"/>
          </a:p>
        </p:txBody>
      </p:sp>
      <p:sp>
        <p:nvSpPr>
          <p:cNvPr id="4" name="Подзаголовок 3"/>
          <p:cNvSpPr>
            <a:spLocks noGrp="1"/>
          </p:cNvSpPr>
          <p:nvPr>
            <p:ph type="subTitle" idx="1"/>
          </p:nvPr>
        </p:nvSpPr>
        <p:spPr>
          <a:xfrm>
            <a:off x="467544" y="1700808"/>
            <a:ext cx="7848872" cy="5040560"/>
          </a:xfrm>
        </p:spPr>
        <p:txBody>
          <a:bodyPr>
            <a:normAutofit/>
          </a:bodyPr>
          <a:lstStyle/>
          <a:p>
            <a:r>
              <a:rPr lang="uk-UA" b="1" dirty="0" smtClean="0">
                <a:solidFill>
                  <a:schemeClr val="tx1">
                    <a:lumMod val="95000"/>
                    <a:lumOff val="5000"/>
                  </a:schemeClr>
                </a:solidFill>
              </a:rPr>
              <a:t>Більшість екологічних факторів – температура, вологість, вітер, опади, наявність укриттів або їжі, хижаки, паразити, конкуренти – дуже мінливі в просторі і часі. Ступінь мінливості кожного з цих факторів залежить від особливостей середовища існування. Наприклад, температура сильно варіюється на поверхні суходолу, але майже постійна на дні океану або в глибині печер. Паразити ссавців живуть в умовах надлишку їжі, тоді як для вільних хижаків її запаси весь час змінюються слідом за зміною чисельності жертв.</a:t>
            </a:r>
          </a:p>
          <a:p>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Зміни факторів середовища в часі можуть бути:</a:t>
            </a:r>
            <a:endParaRPr lang="uk-UA" dirty="0"/>
          </a:p>
        </p:txBody>
      </p:sp>
      <p:sp>
        <p:nvSpPr>
          <p:cNvPr id="3" name="Содержимое 2"/>
          <p:cNvSpPr>
            <a:spLocks noGrp="1"/>
          </p:cNvSpPr>
          <p:nvPr>
            <p:ph idx="1"/>
          </p:nvPr>
        </p:nvSpPr>
        <p:spPr/>
        <p:txBody>
          <a:bodyPr>
            <a:normAutofit/>
          </a:bodyPr>
          <a:lstStyle/>
          <a:p>
            <a:pPr lvl="0"/>
            <a:r>
              <a:rPr lang="uk-UA" b="1" dirty="0" smtClean="0">
                <a:solidFill>
                  <a:schemeClr val="tx1">
                    <a:lumMod val="95000"/>
                    <a:lumOff val="5000"/>
                  </a:schemeClr>
                </a:solidFill>
              </a:rPr>
              <a:t>Регулярно-періодичні</a:t>
            </a:r>
            <a:r>
              <a:rPr lang="uk-UA" dirty="0" smtClean="0"/>
              <a:t>;</a:t>
            </a:r>
          </a:p>
          <a:p>
            <a:pPr lvl="0"/>
            <a:r>
              <a:rPr lang="uk-UA" b="1" dirty="0" smtClean="0">
                <a:solidFill>
                  <a:schemeClr val="tx1">
                    <a:lumMod val="95000"/>
                    <a:lumOff val="5000"/>
                  </a:schemeClr>
                </a:solidFill>
              </a:rPr>
              <a:t>Нерегулярні;</a:t>
            </a:r>
            <a:endParaRPr lang="uk-UA" dirty="0" smtClean="0"/>
          </a:p>
          <a:p>
            <a:r>
              <a:rPr lang="uk-UA" b="1" dirty="0" smtClean="0"/>
              <a:t>Спрямовані.</a:t>
            </a:r>
            <a:r>
              <a:rPr lang="uk-UA" dirty="0" smtClean="0"/>
              <a:t> </a:t>
            </a:r>
            <a:endParaRPr lang="uk-U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116</TotalTime>
  <Words>456</Words>
  <Application>Microsoft Office PowerPoint</Application>
  <PresentationFormat>Экран (4:3)</PresentationFormat>
  <Paragraphs>34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Остин</vt:lpstr>
      <vt:lpstr>  Екологічні чинники</vt:lpstr>
      <vt:lpstr>Презентация PowerPoint</vt:lpstr>
      <vt:lpstr>Презентация PowerPoint</vt:lpstr>
      <vt:lpstr>Абіотичні фактори – це сукупність умов неживої природи, що прямо чи побічно впливають на живі організми. Це температура, світло, радіоактивне випромінювання, тиск, вологість повітря, сольовий склад води, вітер, течії, рельєф місцевості. </vt:lpstr>
      <vt:lpstr> Біотичні фактори – це форми впливу живих істот одна на одну.  Кожен організм постійно зазнає прямого або опосередкованого впливу інших істот, вступає у зв'язок із представниками свого виду й інших видів – рослинами, тваринами, мікроорганізмам, залежить від них і сам впливає на них. </vt:lpstr>
      <vt:lpstr> Антропогенні фактори – це форми діяльності людського суспільства, що призводять до зміни природи як середовища існування інших видів або безпосередньо позначаються на їхньому житті. Значення антропогенних впливів на увесь живий світ Землі продовжує стрімко зростати.  Зараз доля всіх видів організмів перебуває у руках людського суспільства, залежить від антропогенного впливу на природу. </vt:lpstr>
      <vt:lpstr>Презентация PowerPoint</vt:lpstr>
      <vt:lpstr>Мінливість екологічних факторів</vt:lpstr>
      <vt:lpstr>Зміни факторів середовища в часі можуть бути:</vt:lpstr>
      <vt:lpstr>Регулярно-періодичні фактори</vt:lpstr>
      <vt:lpstr>Нерегулярні фактори </vt:lpstr>
      <vt:lpstr>Спрямовані екологічні фактори</vt:lpstr>
      <vt:lpstr>ЗАКОН ОПТИМУМУ:  </vt:lpstr>
      <vt:lpstr>Оптимальна зона й межі витривалості організмів стосовно якого-небудь фактора середовища можуть зміщуватися залежно від того, з якою силою й у якому поєднанні діють водночас інші фактори. Ця закономірність одержала назву взаємодії факторів. </vt:lpstr>
      <vt:lpstr>Наприклад, спеку легше переносити в сухому, а не у вологому повітрі. </vt:lpstr>
      <vt:lpstr>Загроза замерзання значно вища під час морозу із сильним вітром, ніж у безвітряну погоду. </vt:lpstr>
      <vt:lpstr>Таким чином, той самий фактор у поєднанні з іншими здійснює неоднаковий екологічний вплив. </vt:lpstr>
      <vt:lpstr>Навпаки, однаковий екологічний результат може бути отриманий різними шляхами. Наприклад, в’янення рослин можна призупинити шляхом як збільшення кількості вологи в грунті, так і зниження температури повітря, що зменшує випаровування.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уроку:  Екологічні чинники</dc:title>
  <dc:creator>malvinka</dc:creator>
  <cp:lastModifiedBy>Home</cp:lastModifiedBy>
  <cp:revision>20</cp:revision>
  <dcterms:created xsi:type="dcterms:W3CDTF">2013-07-18T18:19:07Z</dcterms:created>
  <dcterms:modified xsi:type="dcterms:W3CDTF">2013-11-26T04:54:55Z</dcterms:modified>
</cp:coreProperties>
</file>