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://uk.wikipedia.org/wiki/%D0%9F%D1%80%D0%B8%D1%80%D0%BE%D0%B4%D0%BD%D0%B5_%D1%81%D0%B5%D1%80%D0%B5%D0%B4%D0%BE%D0%B2%D0%B8%D1%89%D0%B5" TargetMode="External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://uk.wikipedia.org/wiki/%D0%9F%D1%80%D0%B8%D1%80%D0%BE%D0%B4%D0%BD%D0%B5_%D1%81%D0%B5%D1%80%D0%B5%D0%B4%D0%BE%D0%B2%D0%B8%D1%89%D0%B5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57561CB-029A-43F6-8843-876BEDF5015B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D51AB49F-264F-4ECF-917F-3AFE147F0245}">
      <dgm:prSet/>
      <dgm:spPr/>
      <dgm:t>
        <a:bodyPr/>
        <a:lstStyle/>
        <a:p>
          <a:pPr rtl="0"/>
          <a:r>
            <a:rPr lang="uk-UA" dirty="0" smtClean="0"/>
            <a:t>Природні ресурси — сукупність об'єктів і систем живої і неживої природи, компоненти природного середовища, що оточують людину, які використовуються в процесі суспільного </a:t>
          </a:r>
          <a:r>
            <a:rPr lang="uk-UA" dirty="0" err="1" smtClean="0"/>
            <a:t>виробництвдля</a:t>
          </a:r>
          <a:r>
            <a:rPr lang="uk-UA" dirty="0" smtClean="0"/>
            <a:t> задоволення матеріальних і культурних потреб людини і </a:t>
          </a:r>
          <a:r>
            <a:rPr lang="uk-UA" dirty="0" err="1" smtClean="0"/>
            <a:t>суспільстваа</a:t>
          </a:r>
          <a:r>
            <a:rPr lang="uk-UA" dirty="0" smtClean="0"/>
            <a:t> </a:t>
          </a:r>
          <a:endParaRPr lang="ru-RU" dirty="0"/>
        </a:p>
      </dgm:t>
    </dgm:pt>
    <dgm:pt modelId="{C82C1008-F0EF-4D5E-B2C7-27AF4B337F9C}" type="parTrans" cxnId="{0D4D82C9-0DC5-4F53-A6FA-6509A7B631C1}">
      <dgm:prSet/>
      <dgm:spPr/>
      <dgm:t>
        <a:bodyPr/>
        <a:lstStyle/>
        <a:p>
          <a:endParaRPr lang="ru-RU"/>
        </a:p>
      </dgm:t>
    </dgm:pt>
    <dgm:pt modelId="{1CDF1C48-4970-4B1D-A95F-7DF9991849EE}" type="sibTrans" cxnId="{0D4D82C9-0DC5-4F53-A6FA-6509A7B631C1}">
      <dgm:prSet/>
      <dgm:spPr/>
      <dgm:t>
        <a:bodyPr/>
        <a:lstStyle/>
        <a:p>
          <a:endParaRPr lang="ru-RU"/>
        </a:p>
      </dgm:t>
    </dgm:pt>
    <dgm:pt modelId="{ACF450E2-B3C8-4145-BCAD-D4E2C41FD60F}" type="pres">
      <dgm:prSet presAssocID="{857561CB-029A-43F6-8843-876BEDF5015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DAF4CA-E8D1-4EA6-B60F-588CEC781F06}" type="pres">
      <dgm:prSet presAssocID="{D51AB49F-264F-4ECF-917F-3AFE147F024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DAE88D7-766D-4805-A89D-7620643233C9}" type="presOf" srcId="{D51AB49F-264F-4ECF-917F-3AFE147F0245}" destId="{63DAF4CA-E8D1-4EA6-B60F-588CEC781F06}" srcOrd="0" destOrd="0" presId="urn:microsoft.com/office/officeart/2005/8/layout/vList2"/>
    <dgm:cxn modelId="{0D4D82C9-0DC5-4F53-A6FA-6509A7B631C1}" srcId="{857561CB-029A-43F6-8843-876BEDF5015B}" destId="{D51AB49F-264F-4ECF-917F-3AFE147F0245}" srcOrd="0" destOrd="0" parTransId="{C82C1008-F0EF-4D5E-B2C7-27AF4B337F9C}" sibTransId="{1CDF1C48-4970-4B1D-A95F-7DF9991849EE}"/>
    <dgm:cxn modelId="{8F1425A5-15A0-4F80-9263-FF2E3A0060FD}" type="presOf" srcId="{857561CB-029A-43F6-8843-876BEDF5015B}" destId="{ACF450E2-B3C8-4145-BCAD-D4E2C41FD60F}" srcOrd="0" destOrd="0" presId="urn:microsoft.com/office/officeart/2005/8/layout/vList2"/>
    <dgm:cxn modelId="{DC4526D0-9613-4211-88D1-24DE165D7445}" type="presParOf" srcId="{ACF450E2-B3C8-4145-BCAD-D4E2C41FD60F}" destId="{63DAF4CA-E8D1-4EA6-B60F-588CEC781F0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A90173C-EE0A-4F2D-86E6-E34A79BC1078}" type="doc">
      <dgm:prSet loTypeId="urn:microsoft.com/office/officeart/2005/8/layout/vList2" loCatId="list" qsTypeId="urn:microsoft.com/office/officeart/2005/8/quickstyle/simple1" qsCatId="simple" csTypeId="urn:microsoft.com/office/officeart/2005/8/colors/colorful3" csCatId="colorful"/>
      <dgm:spPr/>
      <dgm:t>
        <a:bodyPr/>
        <a:lstStyle/>
        <a:p>
          <a:endParaRPr lang="ru-RU"/>
        </a:p>
      </dgm:t>
    </dgm:pt>
    <dgm:pt modelId="{2546F46E-101A-4905-994D-52FBBAD166FB}">
      <dgm:prSet/>
      <dgm:spPr/>
      <dgm:t>
        <a:bodyPr/>
        <a:lstStyle/>
        <a:p>
          <a:pPr rtl="0"/>
          <a:r>
            <a:rPr lang="ru-RU" dirty="0" err="1" smtClean="0"/>
            <a:t>або</a:t>
          </a:r>
          <a:r>
            <a:rPr lang="ru-RU" dirty="0" smtClean="0"/>
            <a:t> </a:t>
          </a:r>
          <a:r>
            <a:rPr lang="ru-RU" dirty="0" err="1" smtClean="0"/>
            <a:t>збалансованим</a:t>
          </a:r>
          <a:r>
            <a:rPr lang="ru-RU" dirty="0" smtClean="0"/>
            <a:t>,</a:t>
          </a:r>
          <a:br>
            <a:rPr lang="ru-RU" dirty="0" smtClean="0"/>
          </a:br>
          <a:r>
            <a:rPr lang="ru-RU" dirty="0" err="1" smtClean="0"/>
            <a:t>розвитком</a:t>
          </a:r>
          <a:r>
            <a:rPr lang="ru-RU" dirty="0" smtClean="0"/>
            <a:t> </a:t>
          </a:r>
          <a:r>
            <a:rPr lang="ru-RU" dirty="0" err="1" smtClean="0"/>
            <a:t>називається</a:t>
          </a:r>
          <a:r>
            <a:rPr lang="ru-RU" dirty="0" smtClean="0"/>
            <a:t> </a:t>
          </a:r>
          <a:r>
            <a:rPr lang="ru-RU" dirty="0" err="1" smtClean="0"/>
            <a:t>таке</a:t>
          </a:r>
          <a:r>
            <a:rPr lang="ru-RU" dirty="0" smtClean="0"/>
            <a:t> </a:t>
          </a:r>
          <a:r>
            <a:rPr lang="ru-RU" dirty="0" err="1" smtClean="0"/>
            <a:t>господарювання</a:t>
          </a:r>
          <a:r>
            <a:rPr lang="ru-RU" dirty="0" smtClean="0"/>
            <a:t>, за </a:t>
          </a:r>
          <a:r>
            <a:rPr lang="ru-RU" dirty="0" err="1" smtClean="0"/>
            <a:t>якого</a:t>
          </a:r>
          <a:r>
            <a:rPr lang="ru-RU" dirty="0" smtClean="0"/>
            <a:t> </a:t>
          </a:r>
          <a:r>
            <a:rPr lang="ru-RU" dirty="0" err="1" smtClean="0"/>
            <a:t>умови</a:t>
          </a:r>
          <a:r>
            <a:rPr lang="ru-RU" dirty="0" smtClean="0"/>
            <a:t> для</a:t>
          </a:r>
          <a:br>
            <a:rPr lang="ru-RU" dirty="0" smtClean="0"/>
          </a:br>
          <a:r>
            <a:rPr lang="ru-RU" dirty="0" err="1" smtClean="0"/>
            <a:t>існування</a:t>
          </a:r>
          <a:r>
            <a:rPr lang="ru-RU" dirty="0" smtClean="0"/>
            <a:t> та </a:t>
          </a:r>
          <a:r>
            <a:rPr lang="ru-RU" dirty="0" err="1" smtClean="0"/>
            <a:t>діяльності</a:t>
          </a:r>
          <a:r>
            <a:rPr lang="ru-RU" dirty="0" smtClean="0"/>
            <a:t> </a:t>
          </a:r>
          <a:r>
            <a:rPr lang="ru-RU" dirty="0" err="1" smtClean="0"/>
            <a:t>наступних</a:t>
          </a:r>
          <a:r>
            <a:rPr lang="ru-RU" dirty="0" smtClean="0"/>
            <a:t> </a:t>
          </a:r>
          <a:r>
            <a:rPr lang="ru-RU" dirty="0" err="1" smtClean="0"/>
            <a:t>поколінь</a:t>
          </a:r>
          <a:r>
            <a:rPr lang="ru-RU" dirty="0" smtClean="0"/>
            <a:t> </a:t>
          </a:r>
          <a:r>
            <a:rPr lang="ru-RU" dirty="0" err="1" smtClean="0"/>
            <a:t>залишаються</a:t>
          </a:r>
          <a:r>
            <a:rPr lang="ru-RU" dirty="0" smtClean="0"/>
            <a:t> </a:t>
          </a:r>
          <a:r>
            <a:rPr lang="ru-RU" dirty="0" err="1" smtClean="0"/>
            <a:t>непогір</a:t>
          </a:r>
          <a:r>
            <a:rPr lang="ru-RU" dirty="0" smtClean="0"/>
            <a:t>-</a:t>
          </a:r>
          <a:br>
            <a:rPr lang="ru-RU" dirty="0" smtClean="0"/>
          </a:br>
          <a:r>
            <a:rPr lang="ru-RU" dirty="0" err="1" smtClean="0"/>
            <a:t>шеними</a:t>
          </a:r>
          <a:r>
            <a:rPr lang="ru-RU" dirty="0" smtClean="0"/>
            <a:t>. Для </a:t>
          </a:r>
          <a:r>
            <a:rPr lang="ru-RU" dirty="0" err="1" smtClean="0"/>
            <a:t>збалансованого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придатні</a:t>
          </a:r>
          <a:r>
            <a:rPr lang="ru-RU" dirty="0" smtClean="0"/>
            <a:t> </a:t>
          </a:r>
          <a:r>
            <a:rPr lang="ru-RU" dirty="0" err="1" smtClean="0"/>
            <a:t>лише</a:t>
          </a:r>
          <a:r>
            <a:rPr lang="ru-RU" dirty="0" smtClean="0"/>
            <a:t> </a:t>
          </a:r>
          <a:r>
            <a:rPr lang="ru-RU" dirty="0" err="1" smtClean="0"/>
            <a:t>безвідходні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технологічні</a:t>
          </a:r>
          <a:r>
            <a:rPr lang="ru-RU" dirty="0" smtClean="0"/>
            <a:t> </a:t>
          </a:r>
          <a:r>
            <a:rPr lang="ru-RU" dirty="0" err="1" smtClean="0"/>
            <a:t>системи</a:t>
          </a:r>
          <a:r>
            <a:rPr lang="ru-RU" dirty="0" smtClean="0"/>
            <a:t>, </a:t>
          </a:r>
          <a:r>
            <a:rPr lang="ru-RU" dirty="0" err="1" smtClean="0"/>
            <a:t>які</a:t>
          </a:r>
          <a:r>
            <a:rPr lang="ru-RU" dirty="0" smtClean="0"/>
            <a:t> </a:t>
          </a: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самоокупними</a:t>
          </a:r>
          <a:r>
            <a:rPr lang="ru-RU" dirty="0" smtClean="0"/>
            <a:t> </a:t>
          </a:r>
          <a:r>
            <a:rPr lang="ru-RU" dirty="0" err="1" smtClean="0"/>
            <a:t>і</a:t>
          </a:r>
          <a:r>
            <a:rPr lang="ru-RU" dirty="0" smtClean="0"/>
            <a:t> не </a:t>
          </a:r>
          <a:r>
            <a:rPr lang="ru-RU" dirty="0" err="1" smtClean="0"/>
            <a:t>потребують</a:t>
          </a:r>
          <a:r>
            <a:rPr lang="ru-RU" dirty="0" smtClean="0"/>
            <a:t> </a:t>
          </a:r>
          <a:r>
            <a:rPr lang="ru-RU" dirty="0" err="1" smtClean="0"/>
            <a:t>зовніш</a:t>
          </a:r>
          <a:r>
            <a:rPr lang="ru-RU" dirty="0" smtClean="0"/>
            <a:t>-</a:t>
          </a:r>
          <a:br>
            <a:rPr lang="ru-RU" dirty="0" smtClean="0"/>
          </a:br>
          <a:r>
            <a:rPr lang="ru-RU" dirty="0" err="1" smtClean="0"/>
            <a:t>нього</a:t>
          </a:r>
          <a:r>
            <a:rPr lang="ru-RU" dirty="0" smtClean="0"/>
            <a:t> </a:t>
          </a:r>
          <a:r>
            <a:rPr lang="ru-RU" dirty="0" err="1" smtClean="0"/>
            <a:t>фінансування</a:t>
          </a:r>
          <a:r>
            <a:rPr lang="ru-RU" dirty="0" smtClean="0"/>
            <a:t>.</a:t>
          </a:r>
          <a:endParaRPr lang="ru-RU" dirty="0"/>
        </a:p>
      </dgm:t>
    </dgm:pt>
    <dgm:pt modelId="{66BB3533-4BF2-4C34-ADCB-5B2374C4B3D0}" type="parTrans" cxnId="{3EE7E7C1-5388-4B06-AD37-2E3AFD6F274F}">
      <dgm:prSet/>
      <dgm:spPr/>
      <dgm:t>
        <a:bodyPr/>
        <a:lstStyle/>
        <a:p>
          <a:endParaRPr lang="ru-RU"/>
        </a:p>
      </dgm:t>
    </dgm:pt>
    <dgm:pt modelId="{F1F9DD7C-EC94-4B3E-8637-CABA796372FD}" type="sibTrans" cxnId="{3EE7E7C1-5388-4B06-AD37-2E3AFD6F274F}">
      <dgm:prSet/>
      <dgm:spPr/>
      <dgm:t>
        <a:bodyPr/>
        <a:lstStyle/>
        <a:p>
          <a:endParaRPr lang="ru-RU"/>
        </a:p>
      </dgm:t>
    </dgm:pt>
    <dgm:pt modelId="{9A44F4EB-2C51-4702-AE4F-2AAF710EC716}" type="pres">
      <dgm:prSet presAssocID="{7A90173C-EE0A-4F2D-86E6-E34A79BC10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C1B838F-905A-4648-AB7D-7409E15A574F}" type="pres">
      <dgm:prSet presAssocID="{2546F46E-101A-4905-994D-52FBBAD166FB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691E80D-BE78-44E6-AF36-B9EEF180EFB5}" type="presOf" srcId="{2546F46E-101A-4905-994D-52FBBAD166FB}" destId="{BC1B838F-905A-4648-AB7D-7409E15A574F}" srcOrd="0" destOrd="0" presId="urn:microsoft.com/office/officeart/2005/8/layout/vList2"/>
    <dgm:cxn modelId="{3EE7E7C1-5388-4B06-AD37-2E3AFD6F274F}" srcId="{7A90173C-EE0A-4F2D-86E6-E34A79BC1078}" destId="{2546F46E-101A-4905-994D-52FBBAD166FB}" srcOrd="0" destOrd="0" parTransId="{66BB3533-4BF2-4C34-ADCB-5B2374C4B3D0}" sibTransId="{F1F9DD7C-EC94-4B3E-8637-CABA796372FD}"/>
    <dgm:cxn modelId="{DDCC1D86-622F-4E4B-BB29-2CE3EC8F33F8}" type="presOf" srcId="{7A90173C-EE0A-4F2D-86E6-E34A79BC1078}" destId="{9A44F4EB-2C51-4702-AE4F-2AAF710EC716}" srcOrd="0" destOrd="0" presId="urn:microsoft.com/office/officeart/2005/8/layout/vList2"/>
    <dgm:cxn modelId="{1E30E0AF-F91E-4DFB-99EF-4235BB9FD30D}" type="presParOf" srcId="{9A44F4EB-2C51-4702-AE4F-2AAF710EC716}" destId="{BC1B838F-905A-4648-AB7D-7409E15A574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D2BE001-78DC-448A-9757-7857321C392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86AB251D-3D56-4B67-968A-3E35F47EB995}">
      <dgm:prSet custT="1"/>
      <dgm:spPr/>
      <dgm:t>
        <a:bodyPr/>
        <a:lstStyle/>
        <a:p>
          <a:pPr algn="ctr" rtl="0"/>
          <a:r>
            <a:rPr lang="ru-RU" sz="1600" dirty="0" err="1" smtClean="0"/>
            <a:t>Отже</a:t>
          </a:r>
          <a:r>
            <a:rPr lang="ru-RU" sz="1600" dirty="0" smtClean="0"/>
            <a:t>, </a:t>
          </a:r>
          <a:r>
            <a:rPr lang="ru-RU" sz="1600" dirty="0" err="1" smtClean="0"/>
            <a:t>природні</a:t>
          </a:r>
          <a:r>
            <a:rPr lang="ru-RU" sz="1600" dirty="0" smtClean="0"/>
            <a:t> </a:t>
          </a:r>
          <a:r>
            <a:rPr lang="ru-RU" sz="1600" dirty="0" err="1" smtClean="0"/>
            <a:t>ресурси</a:t>
          </a:r>
          <a:r>
            <a:rPr lang="ru-RU" sz="1600" dirty="0" smtClean="0"/>
            <a:t> — та </a:t>
          </a:r>
          <a:r>
            <a:rPr lang="ru-RU" sz="1600" dirty="0" err="1" smtClean="0"/>
            <a:t>частина</a:t>
          </a:r>
          <a:r>
            <a:rPr lang="ru-RU" sz="1600" dirty="0" smtClean="0"/>
            <a:t> </a:t>
          </a:r>
          <a:r>
            <a:rPr lang="ru-RU" sz="1600" dirty="0" err="1" smtClean="0"/>
            <a:t>природи</a:t>
          </a:r>
          <a:r>
            <a:rPr lang="ru-RU" sz="1600" dirty="0" smtClean="0"/>
            <a:t> </a:t>
          </a:r>
          <a:r>
            <a:rPr lang="ru-RU" sz="1600" dirty="0" err="1" smtClean="0"/>
            <a:t>Землі</a:t>
          </a:r>
          <a:r>
            <a:rPr lang="ru-RU" sz="1600" dirty="0" smtClean="0"/>
            <a:t> </a:t>
          </a:r>
          <a:r>
            <a:rPr lang="ru-RU" sz="1600" dirty="0" err="1" smtClean="0"/>
            <a:t>й</a:t>
          </a:r>
          <a:r>
            <a:rPr lang="ru-RU" sz="1600" dirty="0" smtClean="0"/>
            <a:t> </a:t>
          </a:r>
          <a:r>
            <a:rPr lang="ru-RU" sz="1600" dirty="0" err="1" smtClean="0"/>
            <a:t>най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ближчого</a:t>
          </a:r>
          <a:r>
            <a:rPr lang="ru-RU" sz="1600" dirty="0" smtClean="0"/>
            <a:t> космосу, </a:t>
          </a:r>
          <a:r>
            <a:rPr lang="ru-RU" sz="1600" dirty="0" err="1" smtClean="0"/>
            <a:t>що</a:t>
          </a:r>
          <a:r>
            <a:rPr lang="ru-RU" sz="1600" dirty="0" smtClean="0"/>
            <a:t> </a:t>
          </a:r>
          <a:r>
            <a:rPr lang="ru-RU" sz="1600" dirty="0" err="1" smtClean="0"/>
            <a:t>може</a:t>
          </a:r>
          <a:r>
            <a:rPr lang="ru-RU" sz="1600" dirty="0" smtClean="0"/>
            <a:t> </a:t>
          </a:r>
          <a:r>
            <a:rPr lang="ru-RU" sz="1600" dirty="0" err="1" smtClean="0"/>
            <a:t>включатися</a:t>
          </a:r>
          <a:r>
            <a:rPr lang="ru-RU" sz="1600" dirty="0" smtClean="0"/>
            <a:t> в </a:t>
          </a:r>
          <a:r>
            <a:rPr lang="ru-RU" sz="1600" dirty="0" err="1" smtClean="0"/>
            <a:t>господарську</a:t>
          </a:r>
          <a:r>
            <a:rPr lang="ru-RU" sz="1600" dirty="0" smtClean="0"/>
            <a:t> </a:t>
          </a:r>
          <a:r>
            <a:rPr lang="ru-RU" sz="1600" dirty="0" err="1" smtClean="0"/>
            <a:t>діяльність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за </a:t>
          </a:r>
          <a:r>
            <a:rPr lang="ru-RU" sz="1600" dirty="0" err="1" smtClean="0"/>
            <a:t>певних</a:t>
          </a:r>
          <a:r>
            <a:rPr lang="ru-RU" sz="1600" dirty="0" smtClean="0"/>
            <a:t> </a:t>
          </a:r>
          <a:r>
            <a:rPr lang="ru-RU" sz="1600" dirty="0" err="1" smtClean="0"/>
            <a:t>технічних</a:t>
          </a:r>
          <a:r>
            <a:rPr lang="ru-RU" sz="1600" dirty="0" smtClean="0"/>
            <a:t> </a:t>
          </a:r>
          <a:r>
            <a:rPr lang="ru-RU" sz="1600" dirty="0" err="1" smtClean="0"/>
            <a:t>і</a:t>
          </a:r>
          <a:r>
            <a:rPr lang="ru-RU" sz="1600" dirty="0" smtClean="0"/>
            <a:t> </a:t>
          </a:r>
          <a:r>
            <a:rPr lang="ru-RU" sz="1600" dirty="0" err="1" smtClean="0"/>
            <a:t>соціально-економічних</a:t>
          </a:r>
          <a:r>
            <a:rPr lang="ru-RU" sz="1600" dirty="0" smtClean="0"/>
            <a:t> </a:t>
          </a:r>
          <a:r>
            <a:rPr lang="ru-RU" sz="1600" dirty="0" err="1" smtClean="0"/>
            <a:t>можливостей</a:t>
          </a:r>
          <a:r>
            <a:rPr lang="ru-RU" sz="1600" dirty="0" smtClean="0"/>
            <a:t> </a:t>
          </a:r>
          <a:r>
            <a:rPr lang="ru-RU" sz="1600" dirty="0" err="1" smtClean="0"/>
            <a:t>суспіль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ства</a:t>
          </a:r>
          <a:r>
            <a:rPr lang="ru-RU" sz="1600" dirty="0" smtClean="0"/>
            <a:t> </a:t>
          </a:r>
          <a:r>
            <a:rPr lang="ru-RU" sz="1600" dirty="0" err="1" smtClean="0"/>
            <a:t>за</a:t>
          </a:r>
          <a:r>
            <a:rPr lang="ru-RU" sz="1600" dirty="0" smtClean="0"/>
            <a:t> </a:t>
          </a:r>
          <a:r>
            <a:rPr lang="ru-RU" sz="1600" dirty="0" err="1" smtClean="0"/>
            <a:t>умови</a:t>
          </a:r>
          <a:r>
            <a:rPr lang="ru-RU" sz="1600" dirty="0" smtClean="0"/>
            <a:t> </a:t>
          </a:r>
          <a:r>
            <a:rPr lang="ru-RU" sz="1600" dirty="0" err="1" smtClean="0"/>
            <a:t>збереження</a:t>
          </a:r>
          <a:r>
            <a:rPr lang="ru-RU" sz="1600" dirty="0" smtClean="0"/>
            <a:t> </a:t>
          </a:r>
          <a:r>
            <a:rPr lang="ru-RU" sz="1600" dirty="0" err="1" smtClean="0"/>
            <a:t>середовища</a:t>
          </a:r>
          <a:r>
            <a:rPr lang="ru-RU" sz="1600" dirty="0" smtClean="0"/>
            <a:t> </a:t>
          </a:r>
          <a:r>
            <a:rPr lang="ru-RU" sz="1600" dirty="0" err="1" smtClean="0"/>
            <a:t>життя</a:t>
          </a:r>
          <a:r>
            <a:rPr lang="ru-RU" sz="1600" dirty="0" smtClean="0"/>
            <a:t> людей. </a:t>
          </a:r>
          <a:r>
            <a:rPr lang="ru-RU" sz="1600" dirty="0" err="1" smtClean="0"/>
            <a:t>Це</a:t>
          </a:r>
          <a:r>
            <a:rPr lang="ru-RU" sz="1600" dirty="0" smtClean="0"/>
            <a:t> </a:t>
          </a:r>
          <a:r>
            <a:rPr lang="ru-RU" sz="1600" dirty="0" err="1" smtClean="0"/>
            <a:t>теоретич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smtClean="0"/>
            <a:t>но </a:t>
          </a:r>
          <a:r>
            <a:rPr lang="ru-RU" sz="1600" dirty="0" err="1" smtClean="0"/>
            <a:t>гранична</a:t>
          </a:r>
          <a:r>
            <a:rPr lang="ru-RU" sz="1600" dirty="0" smtClean="0"/>
            <a:t> </a:t>
          </a:r>
          <a:r>
            <a:rPr lang="ru-RU" sz="1600" dirty="0" err="1" smtClean="0"/>
            <a:t>кількість</a:t>
          </a:r>
          <a:r>
            <a:rPr lang="ru-RU" sz="1600" dirty="0" smtClean="0"/>
            <a:t> </a:t>
          </a:r>
          <a:r>
            <a:rPr lang="ru-RU" sz="1600" dirty="0" err="1" smtClean="0"/>
            <a:t>природних</a:t>
          </a:r>
          <a:r>
            <a:rPr lang="ru-RU" sz="1600" dirty="0" smtClean="0"/>
            <a:t> </a:t>
          </a:r>
          <a:r>
            <a:rPr lang="ru-RU" sz="1600" dirty="0" err="1" smtClean="0"/>
            <a:t>ресурсів</a:t>
          </a:r>
          <a:r>
            <a:rPr lang="ru-RU" sz="1600" dirty="0" smtClean="0"/>
            <a:t>, яку </a:t>
          </a:r>
          <a:r>
            <a:rPr lang="ru-RU" sz="1600" dirty="0" err="1" smtClean="0"/>
            <a:t>може</a:t>
          </a:r>
          <a:r>
            <a:rPr lang="ru-RU" sz="1600" dirty="0" smtClean="0"/>
            <a:t> </a:t>
          </a:r>
          <a:r>
            <a:rPr lang="ru-RU" sz="1600" dirty="0" err="1" smtClean="0"/>
            <a:t>використати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людство</a:t>
          </a:r>
          <a:r>
            <a:rPr lang="ru-RU" sz="1600" dirty="0" smtClean="0"/>
            <a:t> без </a:t>
          </a:r>
          <a:r>
            <a:rPr lang="ru-RU" sz="1600" dirty="0" err="1" smtClean="0"/>
            <a:t>порушення</a:t>
          </a:r>
          <a:r>
            <a:rPr lang="ru-RU" sz="1600" dirty="0" smtClean="0"/>
            <a:t> умов </a:t>
          </a:r>
          <a:r>
            <a:rPr lang="ru-RU" sz="1600" dirty="0" err="1" smtClean="0"/>
            <a:t>існування</a:t>
          </a:r>
          <a:r>
            <a:rPr lang="ru-RU" sz="1600" dirty="0" smtClean="0"/>
            <a:t> </a:t>
          </a:r>
          <a:r>
            <a:rPr lang="ru-RU" sz="1600" dirty="0" err="1" smtClean="0"/>
            <a:t>і</a:t>
          </a:r>
          <a:r>
            <a:rPr lang="ru-RU" sz="1600" dirty="0" smtClean="0"/>
            <a:t> </a:t>
          </a:r>
          <a:r>
            <a:rPr lang="ru-RU" sz="1600" dirty="0" err="1" smtClean="0"/>
            <a:t>розвитку</a:t>
          </a:r>
          <a:r>
            <a:rPr lang="ru-RU" sz="1600" dirty="0" smtClean="0"/>
            <a:t> </a:t>
          </a:r>
          <a:r>
            <a:rPr lang="ru-RU" sz="1600" dirty="0" err="1" smtClean="0"/>
            <a:t>людини</a:t>
          </a:r>
          <a:r>
            <a:rPr lang="ru-RU" sz="1600" dirty="0" smtClean="0"/>
            <a:t> як </a:t>
          </a:r>
          <a:r>
            <a:rPr lang="ru-RU" sz="1600" dirty="0" err="1" smtClean="0"/>
            <a:t>біо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логічного</a:t>
          </a:r>
          <a:r>
            <a:rPr lang="ru-RU" sz="1600" dirty="0" smtClean="0"/>
            <a:t> виду та </a:t>
          </a:r>
          <a:r>
            <a:rPr lang="ru-RU" sz="1600" dirty="0" err="1" smtClean="0"/>
            <a:t>соціального</a:t>
          </a:r>
          <a:r>
            <a:rPr lang="ru-RU" sz="1600" dirty="0" smtClean="0"/>
            <a:t> </a:t>
          </a:r>
          <a:r>
            <a:rPr lang="ru-RU" sz="1600" dirty="0" err="1" smtClean="0"/>
            <a:t>організму</a:t>
          </a:r>
          <a:r>
            <a:rPr lang="ru-RU" sz="1600" dirty="0" smtClean="0"/>
            <a:t>. Вони </a:t>
          </a:r>
          <a:r>
            <a:rPr lang="ru-RU" sz="1600" dirty="0" err="1" smtClean="0"/>
            <a:t>визначаються</a:t>
          </a:r>
          <a:r>
            <a:rPr lang="ru-RU" sz="1600" dirty="0" smtClean="0"/>
            <a:t> </a:t>
          </a:r>
          <a:r>
            <a:rPr lang="ru-RU" sz="1600" dirty="0" err="1" smtClean="0"/>
            <a:t>рівнем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екологічної</a:t>
          </a:r>
          <a:r>
            <a:rPr lang="ru-RU" sz="1600" dirty="0" smtClean="0"/>
            <a:t> </a:t>
          </a:r>
          <a:r>
            <a:rPr lang="ru-RU" sz="1600" dirty="0" err="1" smtClean="0"/>
            <a:t>рівноваги</a:t>
          </a:r>
          <a:r>
            <a:rPr lang="ru-RU" sz="1600" dirty="0" smtClean="0"/>
            <a:t> </a:t>
          </a:r>
          <a:r>
            <a:rPr lang="ru-RU" sz="1600" dirty="0" err="1" smtClean="0"/>
            <a:t>біосфери</a:t>
          </a:r>
          <a:r>
            <a:rPr lang="ru-RU" sz="1600" dirty="0" smtClean="0"/>
            <a:t> та </a:t>
          </a:r>
          <a:r>
            <a:rPr lang="ru-RU" sz="1600" dirty="0" err="1" smtClean="0"/>
            <a:t>її</a:t>
          </a:r>
          <a:r>
            <a:rPr lang="ru-RU" sz="1600" dirty="0" smtClean="0"/>
            <a:t> </a:t>
          </a:r>
          <a:r>
            <a:rPr lang="ru-RU" sz="1600" dirty="0" err="1" smtClean="0"/>
            <a:t>складових</a:t>
          </a:r>
          <a:r>
            <a:rPr lang="ru-RU" sz="1600" dirty="0" smtClean="0"/>
            <a:t>. </a:t>
          </a:r>
          <a:r>
            <a:rPr lang="ru-RU" sz="1600" dirty="0" err="1" smtClean="0"/>
            <a:t>Перехід</a:t>
          </a:r>
          <a:r>
            <a:rPr lang="ru-RU" sz="1600" dirty="0" smtClean="0"/>
            <a:t> за </a:t>
          </a:r>
          <a:r>
            <a:rPr lang="ru-RU" sz="1600" dirty="0" err="1" smtClean="0"/>
            <a:t>межі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використання</a:t>
          </a:r>
          <a:r>
            <a:rPr lang="ru-RU" sz="1600" dirty="0" smtClean="0"/>
            <a:t> природно-ресурсного </a:t>
          </a:r>
          <a:r>
            <a:rPr lang="ru-RU" sz="1600" dirty="0" err="1" smtClean="0"/>
            <a:t>потенціалу</a:t>
          </a:r>
          <a:r>
            <a:rPr lang="ru-RU" sz="1600" dirty="0" smtClean="0"/>
            <a:t> в </a:t>
          </a:r>
          <a:r>
            <a:rPr lang="ru-RU" sz="1600" dirty="0" err="1" smtClean="0"/>
            <a:t>цьому</a:t>
          </a:r>
          <a:r>
            <a:rPr lang="ru-RU" sz="1600" dirty="0" smtClean="0"/>
            <a:t> </a:t>
          </a:r>
          <a:r>
            <a:rPr lang="ru-RU" sz="1600" dirty="0" err="1" smtClean="0"/>
            <a:t>розумінні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відповідає</a:t>
          </a:r>
          <a:r>
            <a:rPr lang="ru-RU" sz="1600" dirty="0" smtClean="0"/>
            <a:t> стану </a:t>
          </a:r>
          <a:r>
            <a:rPr lang="ru-RU" sz="1600" dirty="0" err="1" smtClean="0"/>
            <a:t>екологічної</a:t>
          </a:r>
          <a:r>
            <a:rPr lang="ru-RU" sz="1600" dirty="0" smtClean="0"/>
            <a:t> </a:t>
          </a:r>
          <a:r>
            <a:rPr lang="ru-RU" sz="1600" dirty="0" err="1" smtClean="0"/>
            <a:t>кризи</a:t>
          </a:r>
          <a:r>
            <a:rPr lang="ru-RU" sz="1600" dirty="0" smtClean="0"/>
            <a:t>. </a:t>
          </a:r>
          <a:r>
            <a:rPr lang="ru-RU" sz="1600" dirty="0" err="1" smtClean="0"/>
            <a:t>Природно-ресурсний</a:t>
          </a:r>
          <a:r>
            <a:rPr lang="ru-RU" sz="1600" dirty="0" smtClean="0"/>
            <a:t> потен-</a:t>
          </a:r>
          <a:br>
            <a:rPr lang="ru-RU" sz="1600" dirty="0" smtClean="0"/>
          </a:br>
          <a:r>
            <a:rPr lang="ru-RU" sz="1600" dirty="0" err="1" smtClean="0"/>
            <a:t>ціал</a:t>
          </a:r>
          <a:r>
            <a:rPr lang="ru-RU" sz="1600" dirty="0" smtClean="0"/>
            <a:t> </a:t>
          </a:r>
          <a:r>
            <a:rPr lang="ru-RU" sz="1600" dirty="0" err="1" smtClean="0"/>
            <a:t>полягає</a:t>
          </a:r>
          <a:r>
            <a:rPr lang="ru-RU" sz="1600" dirty="0" smtClean="0"/>
            <a:t> у </a:t>
          </a:r>
          <a:r>
            <a:rPr lang="ru-RU" sz="1600" dirty="0" err="1" smtClean="0"/>
            <a:t>здатності</a:t>
          </a:r>
          <a:r>
            <a:rPr lang="ru-RU" sz="1600" dirty="0" smtClean="0"/>
            <a:t> </a:t>
          </a:r>
          <a:r>
            <a:rPr lang="ru-RU" sz="1600" dirty="0" err="1" smtClean="0"/>
            <a:t>природних</a:t>
          </a:r>
          <a:r>
            <a:rPr lang="ru-RU" sz="1600" dirty="0" smtClean="0"/>
            <a:t> систем без </a:t>
          </a:r>
          <a:r>
            <a:rPr lang="ru-RU" sz="1600" dirty="0" err="1" smtClean="0"/>
            <a:t>шкоди</a:t>
          </a:r>
          <a:r>
            <a:rPr lang="ru-RU" sz="1600" dirty="0" smtClean="0"/>
            <a:t> для себе,</a:t>
          </a:r>
          <a:br>
            <a:rPr lang="ru-RU" sz="1600" dirty="0" smtClean="0"/>
          </a:br>
          <a:r>
            <a:rPr lang="ru-RU" sz="1600" dirty="0" smtClean="0"/>
            <a:t>а </a:t>
          </a:r>
          <a:r>
            <a:rPr lang="ru-RU" sz="1600" dirty="0" err="1" smtClean="0"/>
            <a:t>отже</a:t>
          </a:r>
          <a:r>
            <a:rPr lang="ru-RU" sz="1600" dirty="0" smtClean="0"/>
            <a:t>, </a:t>
          </a:r>
          <a:r>
            <a:rPr lang="ru-RU" sz="1600" dirty="0" err="1" smtClean="0"/>
            <a:t>і</a:t>
          </a:r>
          <a:r>
            <a:rPr lang="ru-RU" sz="1600" dirty="0" smtClean="0"/>
            <a:t> людей, </a:t>
          </a:r>
          <a:r>
            <a:rPr lang="ru-RU" sz="1600" dirty="0" err="1" smtClean="0"/>
            <a:t>надавати</a:t>
          </a:r>
          <a:r>
            <a:rPr lang="ru-RU" sz="1600" dirty="0" smtClean="0"/>
            <a:t> </a:t>
          </a:r>
          <a:r>
            <a:rPr lang="ru-RU" sz="1600" dirty="0" err="1" smtClean="0"/>
            <a:t>людству</a:t>
          </a:r>
          <a:r>
            <a:rPr lang="ru-RU" sz="1600" dirty="0" smtClean="0"/>
            <a:t> </a:t>
          </a:r>
          <a:r>
            <a:rPr lang="ru-RU" sz="1600" dirty="0" err="1" smtClean="0"/>
            <a:t>продукцію</a:t>
          </a:r>
          <a:r>
            <a:rPr lang="ru-RU" sz="1600" dirty="0" smtClean="0"/>
            <a:t> </a:t>
          </a:r>
          <a:r>
            <a:rPr lang="ru-RU" sz="1600" dirty="0" err="1" smtClean="0"/>
            <a:t>або</a:t>
          </a:r>
          <a:r>
            <a:rPr lang="ru-RU" sz="1600" dirty="0" smtClean="0"/>
            <a:t> </a:t>
          </a:r>
          <a:r>
            <a:rPr lang="ru-RU" sz="1600" dirty="0" err="1" smtClean="0"/>
            <a:t>виконувати</a:t>
          </a:r>
          <a:r>
            <a:rPr lang="ru-RU" sz="1600" dirty="0" smtClean="0"/>
            <a:t> </a:t>
          </a:r>
          <a:r>
            <a:rPr lang="ru-RU" sz="1600" dirty="0" err="1" smtClean="0"/>
            <a:t>корис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smtClean="0"/>
            <a:t>ну для </a:t>
          </a:r>
          <a:r>
            <a:rPr lang="ru-RU" sz="1600" dirty="0" err="1" smtClean="0"/>
            <a:t>суспільства</a:t>
          </a:r>
          <a:r>
            <a:rPr lang="ru-RU" sz="1600" dirty="0" smtClean="0"/>
            <a:t> роботу. </a:t>
          </a:r>
          <a:r>
            <a:rPr lang="ru-RU" sz="1600" dirty="0" err="1" smtClean="0"/>
            <a:t>Він</a:t>
          </a:r>
          <a:r>
            <a:rPr lang="ru-RU" sz="1600" dirty="0" smtClean="0"/>
            <a:t> </a:t>
          </a:r>
          <a:r>
            <a:rPr lang="ru-RU" sz="1600" dirty="0" err="1" smtClean="0"/>
            <a:t>має</a:t>
          </a:r>
          <a:r>
            <a:rPr lang="ru-RU" sz="1600" dirty="0" smtClean="0"/>
            <a:t> </a:t>
          </a:r>
          <a:r>
            <a:rPr lang="ru-RU" sz="1600" dirty="0" err="1" smtClean="0"/>
            <a:t>певну</a:t>
          </a:r>
          <a:r>
            <a:rPr lang="ru-RU" sz="1600" dirty="0" smtClean="0"/>
            <a:t> величину, </a:t>
          </a:r>
          <a:r>
            <a:rPr lang="ru-RU" sz="1600" dirty="0" err="1" smtClean="0"/>
            <a:t>розміри</a:t>
          </a:r>
          <a:r>
            <a:rPr lang="ru-RU" sz="1600" dirty="0" smtClean="0"/>
            <a:t> </a:t>
          </a:r>
          <a:r>
            <a:rPr lang="ru-RU" sz="1600" dirty="0" err="1" smtClean="0"/>
            <a:t>й</a:t>
          </a:r>
          <a:r>
            <a:rPr lang="ru-RU" sz="1600" dirty="0" smtClean="0"/>
            <a:t> </a:t>
          </a:r>
          <a:r>
            <a:rPr lang="ru-RU" sz="1600" dirty="0" err="1" smtClean="0"/>
            <a:t>осо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бливості</a:t>
          </a:r>
          <a:r>
            <a:rPr lang="ru-RU" sz="1600" dirty="0" smtClean="0"/>
            <a:t>. </a:t>
          </a:r>
          <a:r>
            <a:rPr lang="ru-RU" sz="1600" dirty="0" err="1" smtClean="0"/>
            <a:t>Найголовніша</a:t>
          </a:r>
          <a:r>
            <a:rPr lang="ru-RU" sz="1600" dirty="0" smtClean="0"/>
            <a:t> </a:t>
          </a:r>
          <a:r>
            <a:rPr lang="ru-RU" sz="1600" dirty="0" err="1" smtClean="0"/>
            <a:t>особливість</a:t>
          </a:r>
          <a:r>
            <a:rPr lang="ru-RU" sz="1600" dirty="0" smtClean="0"/>
            <a:t> — </a:t>
          </a:r>
          <a:r>
            <a:rPr lang="ru-RU" sz="1600" dirty="0" err="1" smtClean="0"/>
            <a:t>безперервність</a:t>
          </a:r>
          <a:r>
            <a:rPr lang="ru-RU" sz="1600" dirty="0" smtClean="0"/>
            <a:t> — </a:t>
          </a:r>
          <a:r>
            <a:rPr lang="ru-RU" sz="1600" dirty="0" err="1" smtClean="0"/>
            <a:t>випливає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з</a:t>
          </a:r>
          <a:r>
            <a:rPr lang="ru-RU" sz="1600" dirty="0" smtClean="0"/>
            <a:t> </a:t>
          </a:r>
          <a:r>
            <a:rPr lang="ru-RU" sz="1600" dirty="0" err="1" smtClean="0"/>
            <a:t>безперервності</a:t>
          </a:r>
          <a:r>
            <a:rPr lang="ru-RU" sz="1600" dirty="0" smtClean="0"/>
            <a:t> </a:t>
          </a:r>
          <a:r>
            <a:rPr lang="ru-RU" sz="1600" dirty="0" err="1" smtClean="0"/>
            <a:t>території</a:t>
          </a:r>
          <a:r>
            <a:rPr lang="ru-RU" sz="1600" dirty="0" smtClean="0"/>
            <a:t>, </a:t>
          </a:r>
          <a:r>
            <a:rPr lang="ru-RU" sz="1600" dirty="0" err="1" smtClean="0"/>
            <a:t>що</a:t>
          </a:r>
          <a:r>
            <a:rPr lang="ru-RU" sz="1600" dirty="0" smtClean="0"/>
            <a:t> </a:t>
          </a:r>
          <a:r>
            <a:rPr lang="ru-RU" sz="1600" dirty="0" err="1" smtClean="0"/>
            <a:t>є</a:t>
          </a:r>
          <a:r>
            <a:rPr lang="ru-RU" sz="1600" dirty="0" smtClean="0"/>
            <a:t> субстратом, </a:t>
          </a:r>
          <a:r>
            <a:rPr lang="ru-RU" sz="1600" dirty="0" err="1" smtClean="0"/>
            <a:t>носієм</a:t>
          </a:r>
          <a:r>
            <a:rPr lang="ru-RU" sz="1600" dirty="0" smtClean="0"/>
            <a:t> </a:t>
          </a:r>
          <a:r>
            <a:rPr lang="ru-RU" sz="1600" dirty="0" err="1" smtClean="0"/>
            <a:t>усіх</a:t>
          </a:r>
          <a:r>
            <a:rPr lang="ru-RU" sz="1600" dirty="0" smtClean="0"/>
            <a:t> </a:t>
          </a:r>
          <a:r>
            <a:rPr lang="ru-RU" sz="1600" dirty="0" err="1" smtClean="0"/>
            <a:t>природних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об’єктів</a:t>
          </a:r>
          <a:r>
            <a:rPr lang="ru-RU" sz="1600" dirty="0" smtClean="0"/>
            <a:t> та </a:t>
          </a:r>
          <a:r>
            <a:rPr lang="ru-RU" sz="1600" dirty="0" err="1" smtClean="0"/>
            <a:t>явищ</a:t>
          </a:r>
          <a:r>
            <a:rPr lang="ru-RU" sz="1600" dirty="0" smtClean="0"/>
            <a:t>, а </a:t>
          </a:r>
          <a:r>
            <a:rPr lang="ru-RU" sz="1600" dirty="0" err="1" smtClean="0"/>
            <a:t>також</a:t>
          </a:r>
          <a:r>
            <a:rPr lang="ru-RU" sz="1600" dirty="0" smtClean="0"/>
            <a:t> </a:t>
          </a:r>
          <a:r>
            <a:rPr lang="ru-RU" sz="1600" dirty="0" err="1" smtClean="0"/>
            <a:t>одночасно</a:t>
          </a:r>
          <a:r>
            <a:rPr lang="ru-RU" sz="1600" dirty="0" smtClean="0"/>
            <a:t> </a:t>
          </a:r>
          <a:r>
            <a:rPr lang="ru-RU" sz="1600" dirty="0" err="1" smtClean="0"/>
            <a:t>і</a:t>
          </a:r>
          <a:r>
            <a:rPr lang="ru-RU" sz="1600" dirty="0" smtClean="0"/>
            <a:t> </a:t>
          </a:r>
          <a:r>
            <a:rPr lang="ru-RU" sz="1600" dirty="0" err="1" smtClean="0"/>
            <a:t>специфічним</a:t>
          </a:r>
          <a:r>
            <a:rPr lang="ru-RU" sz="1600" dirty="0" smtClean="0"/>
            <a:t> ресурсом. </a:t>
          </a:r>
          <a:r>
            <a:rPr lang="ru-RU" sz="1600" dirty="0" err="1" smtClean="0"/>
            <a:t>Влас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smtClean="0"/>
            <a:t>не, </a:t>
          </a:r>
          <a:r>
            <a:rPr lang="ru-RU" sz="1600" dirty="0" err="1" smtClean="0"/>
            <a:t>це</a:t>
          </a:r>
          <a:r>
            <a:rPr lang="ru-RU" sz="1600" dirty="0" smtClean="0"/>
            <a:t> </a:t>
          </a:r>
          <a:r>
            <a:rPr lang="ru-RU" sz="1600" dirty="0" err="1" smtClean="0"/>
            <a:t>забезпечує</a:t>
          </a:r>
          <a:r>
            <a:rPr lang="ru-RU" sz="1600" dirty="0" smtClean="0"/>
            <a:t> </a:t>
          </a:r>
          <a:r>
            <a:rPr lang="ru-RU" sz="1600" dirty="0" err="1" smtClean="0"/>
            <a:t>можливість</a:t>
          </a:r>
          <a:r>
            <a:rPr lang="ru-RU" sz="1600" dirty="0" smtClean="0"/>
            <a:t> </a:t>
          </a:r>
          <a:r>
            <a:rPr lang="ru-RU" sz="1600" dirty="0" err="1" smtClean="0"/>
            <a:t>господарського</a:t>
          </a:r>
          <a:r>
            <a:rPr lang="ru-RU" sz="1600" dirty="0" smtClean="0"/>
            <a:t> </a:t>
          </a:r>
          <a:r>
            <a:rPr lang="ru-RU" sz="1600" dirty="0" err="1" smtClean="0"/>
            <a:t>освоєння</a:t>
          </a:r>
          <a:r>
            <a:rPr lang="ru-RU" sz="1600" dirty="0" smtClean="0"/>
            <a:t> практично</a:t>
          </a:r>
          <a:br>
            <a:rPr lang="ru-RU" sz="1600" dirty="0" smtClean="0"/>
          </a:br>
          <a:r>
            <a:rPr lang="ru-RU" sz="1600" dirty="0" err="1" smtClean="0"/>
            <a:t>усієї</a:t>
          </a:r>
          <a:r>
            <a:rPr lang="ru-RU" sz="1600" dirty="0" smtClean="0"/>
            <a:t> </a:t>
          </a:r>
          <a:r>
            <a:rPr lang="ru-RU" sz="1600" dirty="0" err="1" smtClean="0"/>
            <a:t>території</a:t>
          </a:r>
          <a:r>
            <a:rPr lang="ru-RU" sz="1600" dirty="0" smtClean="0"/>
            <a:t>. За </a:t>
          </a:r>
          <a:r>
            <a:rPr lang="ru-RU" sz="1600" dirty="0" err="1" smtClean="0"/>
            <a:t>абсолютної</a:t>
          </a:r>
          <a:r>
            <a:rPr lang="ru-RU" sz="1600" dirty="0" smtClean="0"/>
            <a:t> </a:t>
          </a:r>
          <a:r>
            <a:rPr lang="ru-RU" sz="1600" dirty="0" err="1" smtClean="0"/>
            <a:t>безперервності</a:t>
          </a:r>
          <a:r>
            <a:rPr lang="ru-RU" sz="1600" dirty="0" smtClean="0"/>
            <a:t> </a:t>
          </a:r>
          <a:r>
            <a:rPr lang="ru-RU" sz="1600" dirty="0" err="1" smtClean="0"/>
            <a:t>можна</a:t>
          </a:r>
          <a:r>
            <a:rPr lang="ru-RU" sz="1600" dirty="0" smtClean="0"/>
            <a:t> </a:t>
          </a:r>
          <a:r>
            <a:rPr lang="ru-RU" sz="1600" dirty="0" err="1" smtClean="0"/>
            <a:t>говорити</a:t>
          </a:r>
          <a:r>
            <a:rPr lang="ru-RU" sz="1600" dirty="0" smtClean="0"/>
            <a:t> </a:t>
          </a:r>
          <a:r>
            <a:rPr lang="ru-RU" sz="1600" dirty="0" err="1" smtClean="0"/>
            <a:t>лише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smtClean="0"/>
            <a:t>про </a:t>
          </a:r>
          <a:r>
            <a:rPr lang="ru-RU" sz="1600" dirty="0" err="1" smtClean="0"/>
            <a:t>зміну</a:t>
          </a:r>
          <a:r>
            <a:rPr lang="ru-RU" sz="1600" dirty="0" smtClean="0"/>
            <a:t> </a:t>
          </a:r>
          <a:r>
            <a:rPr lang="ru-RU" sz="1600" dirty="0" err="1" smtClean="0"/>
            <a:t>потужності</a:t>
          </a:r>
          <a:r>
            <a:rPr lang="ru-RU" sz="1600" dirty="0" smtClean="0"/>
            <a:t> природно-ресурсного </a:t>
          </a:r>
          <a:r>
            <a:rPr lang="ru-RU" sz="1600" dirty="0" err="1" smtClean="0"/>
            <a:t>потенціалу</a:t>
          </a:r>
          <a:r>
            <a:rPr lang="ru-RU" sz="1600" dirty="0" smtClean="0"/>
            <a:t> </a:t>
          </a:r>
          <a:r>
            <a:rPr lang="ru-RU" sz="1600" dirty="0" err="1" smtClean="0"/>
            <a:t>від</a:t>
          </a:r>
          <a:r>
            <a:rPr lang="ru-RU" sz="1600" dirty="0" smtClean="0"/>
            <a:t> </a:t>
          </a:r>
          <a:r>
            <a:rPr lang="ru-RU" sz="1600" dirty="0" err="1" smtClean="0"/>
            <a:t>однієї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території</a:t>
          </a:r>
          <a:r>
            <a:rPr lang="ru-RU" sz="1600" dirty="0" smtClean="0"/>
            <a:t> до </a:t>
          </a:r>
          <a:r>
            <a:rPr lang="ru-RU" sz="1600" dirty="0" err="1" smtClean="0"/>
            <a:t>іншої</a:t>
          </a:r>
          <a:r>
            <a:rPr lang="ru-RU" sz="1600" dirty="0" smtClean="0"/>
            <a:t>.</a:t>
          </a:r>
          <a:br>
            <a:rPr lang="ru-RU" sz="1600" dirty="0" smtClean="0"/>
          </a:br>
          <a:r>
            <a:rPr lang="ru-RU" sz="1600" dirty="0" err="1" smtClean="0"/>
            <a:t>Природно-ресурсний</a:t>
          </a:r>
          <a:r>
            <a:rPr lang="ru-RU" sz="1600" dirty="0" smtClean="0"/>
            <a:t> </a:t>
          </a:r>
          <a:r>
            <a:rPr lang="ru-RU" sz="1600" dirty="0" err="1" smtClean="0"/>
            <a:t>потенціал</a:t>
          </a:r>
          <a:r>
            <a:rPr lang="ru-RU" sz="1600" dirty="0" smtClean="0"/>
            <a:t> </a:t>
          </a:r>
          <a:r>
            <a:rPr lang="ru-RU" sz="1600" dirty="0" err="1" smtClean="0"/>
            <a:t>будь-якої</a:t>
          </a:r>
          <a:r>
            <a:rPr lang="ru-RU" sz="1600" dirty="0" smtClean="0"/>
            <a:t> </a:t>
          </a:r>
          <a:r>
            <a:rPr lang="ru-RU" sz="1600" dirty="0" err="1" smtClean="0"/>
            <a:t>території</a:t>
          </a:r>
          <a:r>
            <a:rPr lang="ru-RU" sz="1600" dirty="0" smtClean="0"/>
            <a:t> </a:t>
          </a:r>
          <a:r>
            <a:rPr lang="ru-RU" sz="1600" dirty="0" err="1" smtClean="0"/>
            <a:t>визначає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рівень</a:t>
          </a:r>
          <a:r>
            <a:rPr lang="ru-RU" sz="1600" dirty="0" smtClean="0"/>
            <a:t> </a:t>
          </a:r>
          <a:r>
            <a:rPr lang="ru-RU" sz="1600" dirty="0" err="1" smtClean="0"/>
            <a:t>її</a:t>
          </a:r>
          <a:r>
            <a:rPr lang="ru-RU" sz="1600" dirty="0" smtClean="0"/>
            <a:t> </a:t>
          </a:r>
          <a:r>
            <a:rPr lang="ru-RU" sz="1600" dirty="0" err="1" smtClean="0"/>
            <a:t>потенційної</a:t>
          </a:r>
          <a:r>
            <a:rPr lang="ru-RU" sz="1600" dirty="0" smtClean="0"/>
            <a:t> </a:t>
          </a:r>
          <a:r>
            <a:rPr lang="ru-RU" sz="1600" dirty="0" err="1" smtClean="0"/>
            <a:t>можливості</a:t>
          </a:r>
          <a:r>
            <a:rPr lang="ru-RU" sz="1600" dirty="0" smtClean="0"/>
            <a:t> </a:t>
          </a:r>
          <a:r>
            <a:rPr lang="ru-RU" sz="1600" dirty="0" err="1" smtClean="0"/>
            <a:t>задовольняти</a:t>
          </a:r>
          <a:r>
            <a:rPr lang="ru-RU" sz="1600" dirty="0" smtClean="0"/>
            <a:t> </a:t>
          </a:r>
          <a:r>
            <a:rPr lang="ru-RU" sz="1600" dirty="0" err="1" smtClean="0"/>
            <a:t>різні</a:t>
          </a:r>
          <a:r>
            <a:rPr lang="ru-RU" sz="1600" dirty="0" smtClean="0"/>
            <a:t> потреби </a:t>
          </a:r>
          <a:r>
            <a:rPr lang="ru-RU" sz="1600" dirty="0" err="1" smtClean="0"/>
            <a:t>сус</a:t>
          </a:r>
          <a:r>
            <a:rPr lang="ru-RU" sz="1600" dirty="0" smtClean="0"/>
            <a:t>-</a:t>
          </a:r>
          <a:br>
            <a:rPr lang="ru-RU" sz="1600" dirty="0" smtClean="0"/>
          </a:br>
          <a:r>
            <a:rPr lang="ru-RU" sz="1600" dirty="0" err="1" smtClean="0"/>
            <a:t>пільства</a:t>
          </a:r>
          <a:r>
            <a:rPr lang="ru-RU" sz="1600" dirty="0" smtClean="0"/>
            <a:t>. </a:t>
          </a:r>
          <a:r>
            <a:rPr lang="ru-RU" sz="1600" dirty="0" err="1" smtClean="0"/>
            <a:t>Тобто</a:t>
          </a:r>
          <a:r>
            <a:rPr lang="ru-RU" sz="1600" dirty="0" smtClean="0"/>
            <a:t> </a:t>
          </a:r>
          <a:r>
            <a:rPr lang="ru-RU" sz="1600" dirty="0" err="1" smtClean="0"/>
            <a:t>це</a:t>
          </a:r>
          <a:r>
            <a:rPr lang="ru-RU" sz="1600" dirty="0" smtClean="0"/>
            <a:t> </a:t>
          </a:r>
          <a:r>
            <a:rPr lang="ru-RU" sz="1600" dirty="0" err="1" smtClean="0"/>
            <a:t>здатність</a:t>
          </a:r>
          <a:r>
            <a:rPr lang="ru-RU" sz="1600" dirty="0" smtClean="0"/>
            <a:t> </a:t>
          </a:r>
          <a:r>
            <a:rPr lang="ru-RU" sz="1600" dirty="0" err="1" smtClean="0"/>
            <a:t>природних</a:t>
          </a:r>
          <a:r>
            <a:rPr lang="ru-RU" sz="1600" dirty="0" smtClean="0"/>
            <a:t> систем без </a:t>
          </a:r>
          <a:r>
            <a:rPr lang="ru-RU" sz="1600" dirty="0" err="1" smtClean="0"/>
            <a:t>шкоди</a:t>
          </a:r>
          <a:r>
            <a:rPr lang="ru-RU" sz="1600" dirty="0" smtClean="0"/>
            <a:t> для себе,</a:t>
          </a:r>
          <a:br>
            <a:rPr lang="ru-RU" sz="1600" dirty="0" smtClean="0"/>
          </a:br>
          <a:r>
            <a:rPr lang="ru-RU" sz="1600" dirty="0" smtClean="0"/>
            <a:t>а </a:t>
          </a:r>
          <a:r>
            <a:rPr lang="ru-RU" sz="1600" dirty="0" err="1" smtClean="0"/>
            <a:t>отже</a:t>
          </a:r>
          <a:r>
            <a:rPr lang="ru-RU" sz="1600" dirty="0" smtClean="0"/>
            <a:t>, </a:t>
          </a:r>
          <a:r>
            <a:rPr lang="ru-RU" sz="1600" dirty="0" err="1" smtClean="0"/>
            <a:t>і</a:t>
          </a:r>
          <a:r>
            <a:rPr lang="ru-RU" sz="1600" dirty="0" smtClean="0"/>
            <a:t> людей, </a:t>
          </a:r>
          <a:r>
            <a:rPr lang="ru-RU" sz="1600" dirty="0" err="1" smtClean="0"/>
            <a:t>надавати</a:t>
          </a:r>
          <a:r>
            <a:rPr lang="ru-RU" sz="1600" dirty="0" smtClean="0"/>
            <a:t> </a:t>
          </a:r>
          <a:r>
            <a:rPr lang="ru-RU" sz="1600" dirty="0" err="1" smtClean="0"/>
            <a:t>суспільству</a:t>
          </a:r>
          <a:r>
            <a:rPr lang="ru-RU" sz="1600" dirty="0" smtClean="0"/>
            <a:t> </a:t>
          </a:r>
          <a:r>
            <a:rPr lang="ru-RU" sz="1600" dirty="0" err="1" smtClean="0"/>
            <a:t>продукцію</a:t>
          </a:r>
          <a:r>
            <a:rPr lang="ru-RU" sz="1600" dirty="0" smtClean="0"/>
            <a:t> </a:t>
          </a:r>
          <a:r>
            <a:rPr lang="ru-RU" sz="1600" dirty="0" err="1" smtClean="0"/>
            <a:t>або</a:t>
          </a:r>
          <a:r>
            <a:rPr lang="ru-RU" sz="1600" dirty="0" smtClean="0"/>
            <a:t> </a:t>
          </a:r>
          <a:r>
            <a:rPr lang="ru-RU" sz="1600" dirty="0" err="1" smtClean="0"/>
            <a:t>виконувати</a:t>
          </a:r>
          <a:r>
            <a:rPr lang="ru-RU" sz="1600" dirty="0" smtClean="0"/>
            <a:t/>
          </a:r>
          <a:br>
            <a:rPr lang="ru-RU" sz="1600" dirty="0" smtClean="0"/>
          </a:br>
          <a:r>
            <a:rPr lang="ru-RU" sz="1600" dirty="0" err="1" smtClean="0"/>
            <a:t>корисну</a:t>
          </a:r>
          <a:r>
            <a:rPr lang="ru-RU" sz="1600" dirty="0" smtClean="0"/>
            <a:t> для </a:t>
          </a:r>
          <a:r>
            <a:rPr lang="ru-RU" sz="1600" dirty="0" err="1" smtClean="0"/>
            <a:t>нього</a:t>
          </a:r>
          <a:r>
            <a:rPr lang="ru-RU" sz="1600" dirty="0" smtClean="0"/>
            <a:t> роботу.</a:t>
          </a:r>
          <a:endParaRPr lang="ru-RU" sz="1600" dirty="0"/>
        </a:p>
      </dgm:t>
    </dgm:pt>
    <dgm:pt modelId="{E793451F-F571-41DB-99C8-296A86424011}" type="parTrans" cxnId="{B17BA0B4-0314-4A5B-83EE-F56EB4D7C6A8}">
      <dgm:prSet/>
      <dgm:spPr/>
      <dgm:t>
        <a:bodyPr/>
        <a:lstStyle/>
        <a:p>
          <a:endParaRPr lang="ru-RU"/>
        </a:p>
      </dgm:t>
    </dgm:pt>
    <dgm:pt modelId="{020CFF68-3266-48A0-8A3D-4741145B2530}" type="sibTrans" cxnId="{B17BA0B4-0314-4A5B-83EE-F56EB4D7C6A8}">
      <dgm:prSet/>
      <dgm:spPr/>
      <dgm:t>
        <a:bodyPr/>
        <a:lstStyle/>
        <a:p>
          <a:endParaRPr lang="ru-RU"/>
        </a:p>
      </dgm:t>
    </dgm:pt>
    <dgm:pt modelId="{627DDCE5-E5FB-4A1C-A1DD-7353CEE94E3A}" type="pres">
      <dgm:prSet presAssocID="{3D2BE001-78DC-448A-9757-7857321C392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BEA53FC-6C67-46D2-98C6-E8F0D3B4B075}" type="pres">
      <dgm:prSet presAssocID="{86AB251D-3D56-4B67-968A-3E35F47EB995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17BA0B4-0314-4A5B-83EE-F56EB4D7C6A8}" srcId="{3D2BE001-78DC-448A-9757-7857321C3928}" destId="{86AB251D-3D56-4B67-968A-3E35F47EB995}" srcOrd="0" destOrd="0" parTransId="{E793451F-F571-41DB-99C8-296A86424011}" sibTransId="{020CFF68-3266-48A0-8A3D-4741145B2530}"/>
    <dgm:cxn modelId="{078B8966-9F8A-4DD3-9FCF-B60CDA004CD1}" type="presOf" srcId="{3D2BE001-78DC-448A-9757-7857321C3928}" destId="{627DDCE5-E5FB-4A1C-A1DD-7353CEE94E3A}" srcOrd="0" destOrd="0" presId="urn:microsoft.com/office/officeart/2005/8/layout/vList2"/>
    <dgm:cxn modelId="{4E6A9FDD-ACA3-4A37-B79E-2D2C1A76221F}" type="presOf" srcId="{86AB251D-3D56-4B67-968A-3E35F47EB995}" destId="{CBEA53FC-6C67-46D2-98C6-E8F0D3B4B075}" srcOrd="0" destOrd="0" presId="urn:microsoft.com/office/officeart/2005/8/layout/vList2"/>
    <dgm:cxn modelId="{A7EFB3D0-FA44-4704-A8E4-3991C211D51A}" type="presParOf" srcId="{627DDCE5-E5FB-4A1C-A1DD-7353CEE94E3A}" destId="{CBEA53FC-6C67-46D2-98C6-E8F0D3B4B075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673BAD4-8265-46C7-B113-4EA9A5DE7FB8}" type="doc">
      <dgm:prSet loTypeId="urn:microsoft.com/office/officeart/2005/8/layout/target3" loCatId="relationship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ru-RU"/>
        </a:p>
      </dgm:t>
    </dgm:pt>
    <dgm:pt modelId="{672E4182-1112-48E5-B248-EFA000ECFCF6}">
      <dgm:prSet/>
      <dgm:spPr/>
      <dgm:t>
        <a:bodyPr/>
        <a:lstStyle/>
        <a:p>
          <a:pPr rtl="0"/>
          <a:r>
            <a:rPr lang="uk-UA" b="1" i="1" dirty="0" err="1" smtClean="0">
              <a:solidFill>
                <a:srgbClr val="FF0000"/>
              </a:solidFill>
            </a:rPr>
            <a:t>Осн</a:t>
          </a:r>
          <a:r>
            <a:rPr lang="uk-UA" b="1" i="1" dirty="0" smtClean="0">
              <a:solidFill>
                <a:srgbClr val="FF0000"/>
              </a:solidFill>
            </a:rPr>
            <a:t>. напрям освоєння природних ресурсів — їх комплексне використання.</a:t>
          </a:r>
          <a:endParaRPr lang="ru-RU" b="1" i="1" dirty="0">
            <a:solidFill>
              <a:srgbClr val="FF0000"/>
            </a:solidFill>
          </a:endParaRPr>
        </a:p>
      </dgm:t>
    </dgm:pt>
    <dgm:pt modelId="{5782E52E-B1D8-4D7B-8837-D7864B2AB80E}" type="parTrans" cxnId="{B77E9198-9F9E-4552-BC32-471C372CBE86}">
      <dgm:prSet/>
      <dgm:spPr/>
      <dgm:t>
        <a:bodyPr/>
        <a:lstStyle/>
        <a:p>
          <a:endParaRPr lang="ru-RU"/>
        </a:p>
      </dgm:t>
    </dgm:pt>
    <dgm:pt modelId="{0B9DD49A-A44E-4CE4-9ED5-3304A6D6600E}" type="sibTrans" cxnId="{B77E9198-9F9E-4552-BC32-471C372CBE86}">
      <dgm:prSet/>
      <dgm:spPr/>
      <dgm:t>
        <a:bodyPr/>
        <a:lstStyle/>
        <a:p>
          <a:endParaRPr lang="ru-RU"/>
        </a:p>
      </dgm:t>
    </dgm:pt>
    <dgm:pt modelId="{748E87EC-F903-49AA-ACB0-12DCAA56052C}" type="pres">
      <dgm:prSet presAssocID="{6673BAD4-8265-46C7-B113-4EA9A5DE7FB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A55135B-AAC2-4ACA-AA1A-32B1989DA74A}" type="pres">
      <dgm:prSet presAssocID="{672E4182-1112-48E5-B248-EFA000ECFCF6}" presName="circle1" presStyleLbl="node1" presStyleIdx="0" presStyleCnt="1"/>
      <dgm:spPr/>
    </dgm:pt>
    <dgm:pt modelId="{1A180C11-BCB4-4A52-9BBF-DE4F75451BBB}" type="pres">
      <dgm:prSet presAssocID="{672E4182-1112-48E5-B248-EFA000ECFCF6}" presName="space" presStyleCnt="0"/>
      <dgm:spPr/>
    </dgm:pt>
    <dgm:pt modelId="{CCDDD7B8-1AA4-42AF-B7C3-7D07F9DC2720}" type="pres">
      <dgm:prSet presAssocID="{672E4182-1112-48E5-B248-EFA000ECFCF6}" presName="rect1" presStyleLbl="alignAcc1" presStyleIdx="0" presStyleCnt="1"/>
      <dgm:spPr/>
      <dgm:t>
        <a:bodyPr/>
        <a:lstStyle/>
        <a:p>
          <a:endParaRPr lang="ru-RU"/>
        </a:p>
      </dgm:t>
    </dgm:pt>
    <dgm:pt modelId="{4E765679-A033-4074-BFF0-5F074D5570FE}" type="pres">
      <dgm:prSet presAssocID="{672E4182-1112-48E5-B248-EFA000ECFCF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3407DD1-A4ED-4B88-B5D9-55CEED056F77}" type="presOf" srcId="{6673BAD4-8265-46C7-B113-4EA9A5DE7FB8}" destId="{748E87EC-F903-49AA-ACB0-12DCAA56052C}" srcOrd="0" destOrd="0" presId="urn:microsoft.com/office/officeart/2005/8/layout/target3"/>
    <dgm:cxn modelId="{B89DF7B6-56BE-4135-811E-FFB3705E9B79}" type="presOf" srcId="{672E4182-1112-48E5-B248-EFA000ECFCF6}" destId="{CCDDD7B8-1AA4-42AF-B7C3-7D07F9DC2720}" srcOrd="0" destOrd="0" presId="urn:microsoft.com/office/officeart/2005/8/layout/target3"/>
    <dgm:cxn modelId="{B77E9198-9F9E-4552-BC32-471C372CBE86}" srcId="{6673BAD4-8265-46C7-B113-4EA9A5DE7FB8}" destId="{672E4182-1112-48E5-B248-EFA000ECFCF6}" srcOrd="0" destOrd="0" parTransId="{5782E52E-B1D8-4D7B-8837-D7864B2AB80E}" sibTransId="{0B9DD49A-A44E-4CE4-9ED5-3304A6D6600E}"/>
    <dgm:cxn modelId="{775FC817-E44F-429A-82A5-613F0F95E9DE}" type="presOf" srcId="{672E4182-1112-48E5-B248-EFA000ECFCF6}" destId="{4E765679-A033-4074-BFF0-5F074D5570FE}" srcOrd="1" destOrd="0" presId="urn:microsoft.com/office/officeart/2005/8/layout/target3"/>
    <dgm:cxn modelId="{4E27BB3B-30EC-46BF-A92C-D7914B31BF86}" type="presParOf" srcId="{748E87EC-F903-49AA-ACB0-12DCAA56052C}" destId="{BA55135B-AAC2-4ACA-AA1A-32B1989DA74A}" srcOrd="0" destOrd="0" presId="urn:microsoft.com/office/officeart/2005/8/layout/target3"/>
    <dgm:cxn modelId="{14204157-B3DB-4484-85F8-79CBE7105661}" type="presParOf" srcId="{748E87EC-F903-49AA-ACB0-12DCAA56052C}" destId="{1A180C11-BCB4-4A52-9BBF-DE4F75451BBB}" srcOrd="1" destOrd="0" presId="urn:microsoft.com/office/officeart/2005/8/layout/target3"/>
    <dgm:cxn modelId="{FE2D8AE8-7C45-4EE6-8B81-9DD88D338185}" type="presParOf" srcId="{748E87EC-F903-49AA-ACB0-12DCAA56052C}" destId="{CCDDD7B8-1AA4-42AF-B7C3-7D07F9DC2720}" srcOrd="2" destOrd="0" presId="urn:microsoft.com/office/officeart/2005/8/layout/target3"/>
    <dgm:cxn modelId="{1CBEF2F3-D270-429B-84B0-F3E69C31620A}" type="presParOf" srcId="{748E87EC-F903-49AA-ACB0-12DCAA56052C}" destId="{4E765679-A033-4074-BFF0-5F074D5570F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D799960-1820-4145-978D-F46CAB8D4750}" type="doc">
      <dgm:prSet loTypeId="urn:microsoft.com/office/officeart/2005/8/layout/vList3" loCatId="list" qsTypeId="urn:microsoft.com/office/officeart/2005/8/quickstyle/3d3" qsCatId="3D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712DB21C-9C3B-4CC9-BB13-75DE42922B19}">
      <dgm:prSet/>
      <dgm:spPr/>
      <dgm:t>
        <a:bodyPr/>
        <a:lstStyle/>
        <a:p>
          <a:pPr rtl="0"/>
          <a:r>
            <a:rPr lang="uk-UA" dirty="0" smtClean="0"/>
            <a:t>Природні ресурси поділяються на ресурси неживої природи і ресурси живої природи. </a:t>
          </a:r>
          <a:endParaRPr lang="ru-RU" dirty="0"/>
        </a:p>
      </dgm:t>
    </dgm:pt>
    <dgm:pt modelId="{E7A335C9-C379-4A1B-9884-D7021DA1B59D}" type="parTrans" cxnId="{7E4040B3-C3DF-44AF-B4F7-845C61476EA4}">
      <dgm:prSet/>
      <dgm:spPr/>
      <dgm:t>
        <a:bodyPr/>
        <a:lstStyle/>
        <a:p>
          <a:endParaRPr lang="ru-RU"/>
        </a:p>
      </dgm:t>
    </dgm:pt>
    <dgm:pt modelId="{ACB53713-4749-445A-BDEB-EE8EBFD88B6B}" type="sibTrans" cxnId="{7E4040B3-C3DF-44AF-B4F7-845C61476EA4}">
      <dgm:prSet/>
      <dgm:spPr/>
      <dgm:t>
        <a:bodyPr/>
        <a:lstStyle/>
        <a:p>
          <a:endParaRPr lang="ru-RU"/>
        </a:p>
      </dgm:t>
    </dgm:pt>
    <dgm:pt modelId="{BAE95E53-2DE3-4706-AF95-43C9125A8917}" type="pres">
      <dgm:prSet presAssocID="{FD799960-1820-4145-978D-F46CAB8D4750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D057C8F-9CB4-444B-9C93-0FEACA8D25F9}" type="pres">
      <dgm:prSet presAssocID="{712DB21C-9C3B-4CC9-BB13-75DE42922B19}" presName="composite" presStyleCnt="0"/>
      <dgm:spPr/>
    </dgm:pt>
    <dgm:pt modelId="{6FD8CA3F-7B09-4C8A-A43C-F0B401ED7D5A}" type="pres">
      <dgm:prSet presAssocID="{712DB21C-9C3B-4CC9-BB13-75DE42922B19}" presName="imgShp" presStyleLbl="fgImgPlace1" presStyleIdx="0" presStyleCnt="1"/>
      <dgm:spPr/>
    </dgm:pt>
    <dgm:pt modelId="{E33E7DA1-12F5-43CC-B752-8582D304F51F}" type="pres">
      <dgm:prSet presAssocID="{712DB21C-9C3B-4CC9-BB13-75DE42922B19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D34373E-3587-4967-91D1-16783D0E68BC}" type="presOf" srcId="{FD799960-1820-4145-978D-F46CAB8D4750}" destId="{BAE95E53-2DE3-4706-AF95-43C9125A8917}" srcOrd="0" destOrd="0" presId="urn:microsoft.com/office/officeart/2005/8/layout/vList3"/>
    <dgm:cxn modelId="{7E4040B3-C3DF-44AF-B4F7-845C61476EA4}" srcId="{FD799960-1820-4145-978D-F46CAB8D4750}" destId="{712DB21C-9C3B-4CC9-BB13-75DE42922B19}" srcOrd="0" destOrd="0" parTransId="{E7A335C9-C379-4A1B-9884-D7021DA1B59D}" sibTransId="{ACB53713-4749-445A-BDEB-EE8EBFD88B6B}"/>
    <dgm:cxn modelId="{AC3A9516-BCA1-4945-B772-A255CC468783}" type="presOf" srcId="{712DB21C-9C3B-4CC9-BB13-75DE42922B19}" destId="{E33E7DA1-12F5-43CC-B752-8582D304F51F}" srcOrd="0" destOrd="0" presId="urn:microsoft.com/office/officeart/2005/8/layout/vList3"/>
    <dgm:cxn modelId="{4C1C7097-B94A-4241-87E0-DAFBB6448411}" type="presParOf" srcId="{BAE95E53-2DE3-4706-AF95-43C9125A8917}" destId="{CD057C8F-9CB4-444B-9C93-0FEACA8D25F9}" srcOrd="0" destOrd="0" presId="urn:microsoft.com/office/officeart/2005/8/layout/vList3"/>
    <dgm:cxn modelId="{F733B7FD-F8CF-4192-B2D4-78BAA75519F2}" type="presParOf" srcId="{CD057C8F-9CB4-444B-9C93-0FEACA8D25F9}" destId="{6FD8CA3F-7B09-4C8A-A43C-F0B401ED7D5A}" srcOrd="0" destOrd="0" presId="urn:microsoft.com/office/officeart/2005/8/layout/vList3"/>
    <dgm:cxn modelId="{125D2FDA-8945-421B-AE2E-C2D6279C058B}" type="presParOf" srcId="{CD057C8F-9CB4-444B-9C93-0FEACA8D25F9}" destId="{E33E7DA1-12F5-43CC-B752-8582D304F51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9284FE2-384F-410E-A395-2D1D198B2CB8}" type="doc">
      <dgm:prSet loTypeId="urn:microsoft.com/office/officeart/2005/8/layout/vList2" loCatId="list" qsTypeId="urn:microsoft.com/office/officeart/2005/8/quickstyle/simple1" qsCatId="simple" csTypeId="urn:microsoft.com/office/officeart/2005/8/colors/accent3_1" csCatId="accent3"/>
      <dgm:spPr/>
      <dgm:t>
        <a:bodyPr/>
        <a:lstStyle/>
        <a:p>
          <a:endParaRPr lang="ru-RU"/>
        </a:p>
      </dgm:t>
    </dgm:pt>
    <dgm:pt modelId="{ACAA5CAE-BDA6-4480-A00F-6F590CD943AE}">
      <dgm:prSet/>
      <dgm:spPr/>
      <dgm:t>
        <a:bodyPr/>
        <a:lstStyle/>
        <a:p>
          <a:pPr rtl="0"/>
          <a:r>
            <a:rPr lang="uk-UA" dirty="0" smtClean="0"/>
            <a:t>Раціональне природокористування — використання природних ресурсів в обсягах та способами, які забезпечують сталий економічний розвиток, гармонізації взаємодії суспільства і </a:t>
          </a:r>
          <a:r>
            <a:rPr lang="uk-UA" dirty="0" smtClean="0">
              <a:hlinkClick xmlns:r="http://schemas.openxmlformats.org/officeDocument/2006/relationships" r:id="rId1"/>
            </a:rPr>
            <a:t>природного середовища</a:t>
          </a:r>
          <a:r>
            <a:rPr lang="uk-UA" dirty="0" smtClean="0"/>
            <a:t>, раціоналізацію використання природно-ресурсного потенціалу, економічні механізми </a:t>
          </a:r>
          <a:r>
            <a:rPr lang="uk-UA" dirty="0" err="1" smtClean="0"/>
            <a:t>екологобезпечного</a:t>
          </a:r>
          <a:r>
            <a:rPr lang="uk-UA" dirty="0" smtClean="0"/>
            <a:t> природокористування.</a:t>
          </a:r>
          <a:endParaRPr lang="ru-RU" dirty="0"/>
        </a:p>
      </dgm:t>
    </dgm:pt>
    <dgm:pt modelId="{C7D1FA7B-FC88-4D9D-89BA-6D86C692D325}" type="parTrans" cxnId="{61B91F75-98E4-426E-A07F-23E3B04E5F4F}">
      <dgm:prSet/>
      <dgm:spPr/>
      <dgm:t>
        <a:bodyPr/>
        <a:lstStyle/>
        <a:p>
          <a:endParaRPr lang="ru-RU"/>
        </a:p>
      </dgm:t>
    </dgm:pt>
    <dgm:pt modelId="{4627FA53-4772-4D63-A8CF-74EB586FF8E2}" type="sibTrans" cxnId="{61B91F75-98E4-426E-A07F-23E3B04E5F4F}">
      <dgm:prSet/>
      <dgm:spPr/>
      <dgm:t>
        <a:bodyPr/>
        <a:lstStyle/>
        <a:p>
          <a:endParaRPr lang="ru-RU"/>
        </a:p>
      </dgm:t>
    </dgm:pt>
    <dgm:pt modelId="{2F8BCA53-B59B-43B8-B2D0-8F06263B05B8}" type="pres">
      <dgm:prSet presAssocID="{F9284FE2-384F-410E-A395-2D1D198B2C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A273C71-8C69-4D29-AD02-83F04EBBCEBF}" type="pres">
      <dgm:prSet presAssocID="{ACAA5CAE-BDA6-4480-A00F-6F590CD943AE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1B91F75-98E4-426E-A07F-23E3B04E5F4F}" srcId="{F9284FE2-384F-410E-A395-2D1D198B2CB8}" destId="{ACAA5CAE-BDA6-4480-A00F-6F590CD943AE}" srcOrd="0" destOrd="0" parTransId="{C7D1FA7B-FC88-4D9D-89BA-6D86C692D325}" sibTransId="{4627FA53-4772-4D63-A8CF-74EB586FF8E2}"/>
    <dgm:cxn modelId="{87E5EE4A-A076-4ECE-A307-8240E89E2429}" type="presOf" srcId="{F9284FE2-384F-410E-A395-2D1D198B2CB8}" destId="{2F8BCA53-B59B-43B8-B2D0-8F06263B05B8}" srcOrd="0" destOrd="0" presId="urn:microsoft.com/office/officeart/2005/8/layout/vList2"/>
    <dgm:cxn modelId="{23CE6C7D-412B-4293-9C07-98378C368462}" type="presOf" srcId="{ACAA5CAE-BDA6-4480-A00F-6F590CD943AE}" destId="{7A273C71-8C69-4D29-AD02-83F04EBBCEBF}" srcOrd="0" destOrd="0" presId="urn:microsoft.com/office/officeart/2005/8/layout/vList2"/>
    <dgm:cxn modelId="{C5EC1BE9-D96D-47D8-845A-E45D60D38CD0}" type="presParOf" srcId="{2F8BCA53-B59B-43B8-B2D0-8F06263B05B8}" destId="{7A273C71-8C69-4D29-AD02-83F04EBBCEB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47C4328-1329-452A-8C63-2AD5B87FD06C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BA092FFC-C746-4C9A-BB51-F8770BF58031}">
      <dgm:prSet/>
      <dgm:spPr/>
      <dgm:t>
        <a:bodyPr/>
        <a:lstStyle/>
        <a:p>
          <a:pPr rtl="0"/>
          <a:r>
            <a:rPr lang="uk-UA" dirty="0" smtClean="0"/>
            <a:t>Раціональне природокористування спрямоване на забезпечення умов існування людства і отримання матеріальних благ, запобігання можливих шкідливих наслідків людської діяльності, на підтримання високої продуктивності природи та охорону і економне використання її ресурсів.</a:t>
          </a:r>
          <a:endParaRPr lang="ru-RU" dirty="0"/>
        </a:p>
      </dgm:t>
    </dgm:pt>
    <dgm:pt modelId="{91CF4DBB-CE79-4461-9E21-69602A5252E7}" type="parTrans" cxnId="{EE2A0944-3037-4572-8A13-6EDD1DCADDF3}">
      <dgm:prSet/>
      <dgm:spPr/>
      <dgm:t>
        <a:bodyPr/>
        <a:lstStyle/>
        <a:p>
          <a:endParaRPr lang="ru-RU"/>
        </a:p>
      </dgm:t>
    </dgm:pt>
    <dgm:pt modelId="{C5B50C88-2F60-4A99-967A-939F8FC298FC}" type="sibTrans" cxnId="{EE2A0944-3037-4572-8A13-6EDD1DCADDF3}">
      <dgm:prSet/>
      <dgm:spPr/>
      <dgm:t>
        <a:bodyPr/>
        <a:lstStyle/>
        <a:p>
          <a:endParaRPr lang="ru-RU"/>
        </a:p>
      </dgm:t>
    </dgm:pt>
    <dgm:pt modelId="{FAF5EED9-CEA8-493A-81E5-13BC3CA434AD}" type="pres">
      <dgm:prSet presAssocID="{F47C4328-1329-452A-8C63-2AD5B87FD06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57582324-7819-4596-9311-1E14C1961437}" type="pres">
      <dgm:prSet presAssocID="{BA092FFC-C746-4C9A-BB51-F8770BF58031}" presName="hierRoot1" presStyleCnt="0">
        <dgm:presLayoutVars>
          <dgm:hierBranch val="init"/>
        </dgm:presLayoutVars>
      </dgm:prSet>
      <dgm:spPr/>
    </dgm:pt>
    <dgm:pt modelId="{BC46CF4F-3F4B-4887-8E0D-F862304194CF}" type="pres">
      <dgm:prSet presAssocID="{BA092FFC-C746-4C9A-BB51-F8770BF58031}" presName="rootComposite1" presStyleCnt="0"/>
      <dgm:spPr/>
    </dgm:pt>
    <dgm:pt modelId="{18E63AAE-A40C-43F4-8C4F-62F7CA17B0E9}" type="pres">
      <dgm:prSet presAssocID="{BA092FFC-C746-4C9A-BB51-F8770BF5803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906A977B-8355-4FD9-B1A5-D8AEB12DAD73}" type="pres">
      <dgm:prSet presAssocID="{BA092FFC-C746-4C9A-BB51-F8770BF58031}" presName="rootConnector1" presStyleLbl="node1" presStyleIdx="0" presStyleCnt="0"/>
      <dgm:spPr/>
      <dgm:t>
        <a:bodyPr/>
        <a:lstStyle/>
        <a:p>
          <a:endParaRPr lang="ru-RU"/>
        </a:p>
      </dgm:t>
    </dgm:pt>
    <dgm:pt modelId="{A6882D43-BAF5-4EAF-B15C-BECAAE05EBEF}" type="pres">
      <dgm:prSet presAssocID="{BA092FFC-C746-4C9A-BB51-F8770BF58031}" presName="hierChild2" presStyleCnt="0"/>
      <dgm:spPr/>
    </dgm:pt>
    <dgm:pt modelId="{97465046-D10F-4EF9-B136-938BC6041556}" type="pres">
      <dgm:prSet presAssocID="{BA092FFC-C746-4C9A-BB51-F8770BF58031}" presName="hierChild3" presStyleCnt="0"/>
      <dgm:spPr/>
    </dgm:pt>
  </dgm:ptLst>
  <dgm:cxnLst>
    <dgm:cxn modelId="{8FE9BBAF-005C-4681-932C-E9D01CB2EB45}" type="presOf" srcId="{F47C4328-1329-452A-8C63-2AD5B87FD06C}" destId="{FAF5EED9-CEA8-493A-81E5-13BC3CA434AD}" srcOrd="0" destOrd="0" presId="urn:microsoft.com/office/officeart/2005/8/layout/orgChart1"/>
    <dgm:cxn modelId="{F8ACC26F-9B16-4F48-963C-C91556860391}" type="presOf" srcId="{BA092FFC-C746-4C9A-BB51-F8770BF58031}" destId="{18E63AAE-A40C-43F4-8C4F-62F7CA17B0E9}" srcOrd="0" destOrd="0" presId="urn:microsoft.com/office/officeart/2005/8/layout/orgChart1"/>
    <dgm:cxn modelId="{C30E3DAA-327C-4D01-A6C2-252E7BCFF7D3}" type="presOf" srcId="{BA092FFC-C746-4C9A-BB51-F8770BF58031}" destId="{906A977B-8355-4FD9-B1A5-D8AEB12DAD73}" srcOrd="1" destOrd="0" presId="urn:microsoft.com/office/officeart/2005/8/layout/orgChart1"/>
    <dgm:cxn modelId="{EE2A0944-3037-4572-8A13-6EDD1DCADDF3}" srcId="{F47C4328-1329-452A-8C63-2AD5B87FD06C}" destId="{BA092FFC-C746-4C9A-BB51-F8770BF58031}" srcOrd="0" destOrd="0" parTransId="{91CF4DBB-CE79-4461-9E21-69602A5252E7}" sibTransId="{C5B50C88-2F60-4A99-967A-939F8FC298FC}"/>
    <dgm:cxn modelId="{86D53FF3-2B52-45AA-A5E7-314F29665BD8}" type="presParOf" srcId="{FAF5EED9-CEA8-493A-81E5-13BC3CA434AD}" destId="{57582324-7819-4596-9311-1E14C1961437}" srcOrd="0" destOrd="0" presId="urn:microsoft.com/office/officeart/2005/8/layout/orgChart1"/>
    <dgm:cxn modelId="{A30ECB0B-7F6A-4419-8B87-9C21B9BCA93F}" type="presParOf" srcId="{57582324-7819-4596-9311-1E14C1961437}" destId="{BC46CF4F-3F4B-4887-8E0D-F862304194CF}" srcOrd="0" destOrd="0" presId="urn:microsoft.com/office/officeart/2005/8/layout/orgChart1"/>
    <dgm:cxn modelId="{E2D61758-8231-4FA7-A46F-0660C1EF8B1E}" type="presParOf" srcId="{BC46CF4F-3F4B-4887-8E0D-F862304194CF}" destId="{18E63AAE-A40C-43F4-8C4F-62F7CA17B0E9}" srcOrd="0" destOrd="0" presId="urn:microsoft.com/office/officeart/2005/8/layout/orgChart1"/>
    <dgm:cxn modelId="{3DC3894E-1F8E-4860-BAE8-3B1FF511CB7A}" type="presParOf" srcId="{BC46CF4F-3F4B-4887-8E0D-F862304194CF}" destId="{906A977B-8355-4FD9-B1A5-D8AEB12DAD73}" srcOrd="1" destOrd="0" presId="urn:microsoft.com/office/officeart/2005/8/layout/orgChart1"/>
    <dgm:cxn modelId="{C19A447B-D469-49BC-AB9D-AC367B7C0B7E}" type="presParOf" srcId="{57582324-7819-4596-9311-1E14C1961437}" destId="{A6882D43-BAF5-4EAF-B15C-BECAAE05EBEF}" srcOrd="1" destOrd="0" presId="urn:microsoft.com/office/officeart/2005/8/layout/orgChart1"/>
    <dgm:cxn modelId="{8F543628-D41D-4F1A-BDF4-8D53A233D0FD}" type="presParOf" srcId="{57582324-7819-4596-9311-1E14C1961437}" destId="{97465046-D10F-4EF9-B136-938BC604155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2575012-955C-4DFE-9EC5-80AB0EA38DAC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ru-RU"/>
        </a:p>
      </dgm:t>
    </dgm:pt>
    <dgm:pt modelId="{758F2CD4-E81B-40BB-A0E1-195B44EC7D66}">
      <dgm:prSet/>
      <dgm:spPr/>
      <dgm:t>
        <a:bodyPr/>
        <a:lstStyle/>
        <a:p>
          <a:pPr rtl="0"/>
          <a:r>
            <a:rPr lang="uk-UA" dirty="0" smtClean="0"/>
            <a:t>Раціональне природокористування повинно забезпечити повноцінне існування і розвиток сучасного суспільства, за умови збереження високої якості середовища проживання людини. Цього можна досягнути завдяки економічній експлуатації природних умов і ресурсів при найефективнішому режимові їх відтворення з урахуванням перспективних інтересів розвитку господарства і збереження здоров’я людей.</a:t>
          </a:r>
          <a:endParaRPr lang="ru-RU" dirty="0"/>
        </a:p>
      </dgm:t>
    </dgm:pt>
    <dgm:pt modelId="{A078EDE0-9566-43B1-B575-36076F546787}" type="parTrans" cxnId="{F3D5D1F1-1AA6-44A7-94B4-DDCC398FDA5A}">
      <dgm:prSet/>
      <dgm:spPr/>
      <dgm:t>
        <a:bodyPr/>
        <a:lstStyle/>
        <a:p>
          <a:endParaRPr lang="ru-RU"/>
        </a:p>
      </dgm:t>
    </dgm:pt>
    <dgm:pt modelId="{92FD0373-2198-469A-9664-25D03991B5D5}" type="sibTrans" cxnId="{F3D5D1F1-1AA6-44A7-94B4-DDCC398FDA5A}">
      <dgm:prSet/>
      <dgm:spPr/>
      <dgm:t>
        <a:bodyPr/>
        <a:lstStyle/>
        <a:p>
          <a:endParaRPr lang="ru-RU"/>
        </a:p>
      </dgm:t>
    </dgm:pt>
    <dgm:pt modelId="{A64E23B3-35E3-4F95-8722-E04D9C69FE02}" type="pres">
      <dgm:prSet presAssocID="{92575012-955C-4DFE-9EC5-80AB0EA38DA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8EA541F-E7A9-4304-A8CE-458B995C025D}" type="pres">
      <dgm:prSet presAssocID="{758F2CD4-E81B-40BB-A0E1-195B44EC7D66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DBBFD35-343D-4082-AFCB-48502E205097}" type="presOf" srcId="{758F2CD4-E81B-40BB-A0E1-195B44EC7D66}" destId="{18EA541F-E7A9-4304-A8CE-458B995C025D}" srcOrd="0" destOrd="0" presId="urn:microsoft.com/office/officeart/2005/8/layout/vList2"/>
    <dgm:cxn modelId="{853F36B2-606B-4D75-B378-BF84CDEFBC2D}" type="presOf" srcId="{92575012-955C-4DFE-9EC5-80AB0EA38DAC}" destId="{A64E23B3-35E3-4F95-8722-E04D9C69FE02}" srcOrd="0" destOrd="0" presId="urn:microsoft.com/office/officeart/2005/8/layout/vList2"/>
    <dgm:cxn modelId="{F3D5D1F1-1AA6-44A7-94B4-DDCC398FDA5A}" srcId="{92575012-955C-4DFE-9EC5-80AB0EA38DAC}" destId="{758F2CD4-E81B-40BB-A0E1-195B44EC7D66}" srcOrd="0" destOrd="0" parTransId="{A078EDE0-9566-43B1-B575-36076F546787}" sibTransId="{92FD0373-2198-469A-9664-25D03991B5D5}"/>
    <dgm:cxn modelId="{96338BFA-F933-493D-91F8-AEC165BC2295}" type="presParOf" srcId="{A64E23B3-35E3-4F95-8722-E04D9C69FE02}" destId="{18EA541F-E7A9-4304-A8CE-458B995C025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89FF664-343D-4E15-BAF2-ED0191303C17}" type="doc">
      <dgm:prSet loTypeId="urn:microsoft.com/office/officeart/2005/8/layout/vList3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F296E4A4-B3A9-407E-965C-30E77697071C}">
      <dgm:prSet/>
      <dgm:spPr/>
      <dgm:t>
        <a:bodyPr/>
        <a:lstStyle/>
        <a:p>
          <a:pPr rtl="0"/>
          <a:r>
            <a:rPr lang="uk-UA" b="1" i="1" dirty="0" smtClean="0"/>
            <a:t>Нераціональним</a:t>
          </a:r>
          <a:r>
            <a:rPr lang="uk-UA" dirty="0" smtClean="0"/>
            <a:t> є таке природокористування, коли вплив людини на природу призводить до знесилення її відновлювальних властивостей, зниження якості і вичерпання природних ре­сурсів, забруднення навколишнього середовища. Воно може ви­никнути як наслідок не тільки прямих, але й опосередкованих впливів на природу.</a:t>
          </a:r>
          <a:endParaRPr lang="ru-RU" dirty="0"/>
        </a:p>
      </dgm:t>
    </dgm:pt>
    <dgm:pt modelId="{BAE696DA-4C69-415A-8B3A-F14B976952DD}" type="parTrans" cxnId="{1BC37A8A-0003-49E2-A82B-D340807DF30A}">
      <dgm:prSet/>
      <dgm:spPr/>
      <dgm:t>
        <a:bodyPr/>
        <a:lstStyle/>
        <a:p>
          <a:endParaRPr lang="ru-RU"/>
        </a:p>
      </dgm:t>
    </dgm:pt>
    <dgm:pt modelId="{B459220C-47D9-4FF6-A16B-3F0378A5940B}" type="sibTrans" cxnId="{1BC37A8A-0003-49E2-A82B-D340807DF30A}">
      <dgm:prSet/>
      <dgm:spPr/>
      <dgm:t>
        <a:bodyPr/>
        <a:lstStyle/>
        <a:p>
          <a:endParaRPr lang="ru-RU"/>
        </a:p>
      </dgm:t>
    </dgm:pt>
    <dgm:pt modelId="{3E08F44D-824A-43F5-85A8-85F3725C303B}" type="pres">
      <dgm:prSet presAssocID="{B89FF664-343D-4E15-BAF2-ED0191303C1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328A78-30E6-48CC-A21D-0D2866172C8D}" type="pres">
      <dgm:prSet presAssocID="{F296E4A4-B3A9-407E-965C-30E77697071C}" presName="composite" presStyleCnt="0"/>
      <dgm:spPr/>
    </dgm:pt>
    <dgm:pt modelId="{4E9DC33B-E6D9-4288-B36C-F7DDD66C4FF7}" type="pres">
      <dgm:prSet presAssocID="{F296E4A4-B3A9-407E-965C-30E77697071C}" presName="imgShp" presStyleLbl="fgImgPlace1" presStyleIdx="0" presStyleCnt="1" custScaleX="119769" custScaleY="117153" custLinFactNeighborX="-6438" custLinFactNeighborY="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3C2CA672-C48F-44B5-8641-E85018FF064A}" type="pres">
      <dgm:prSet presAssocID="{F296E4A4-B3A9-407E-965C-30E77697071C}" presName="txShp" presStyleLbl="node1" presStyleIdx="0" presStyleCnt="1" custScaleX="119169" custScaleY="148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BC37A8A-0003-49E2-A82B-D340807DF30A}" srcId="{B89FF664-343D-4E15-BAF2-ED0191303C17}" destId="{F296E4A4-B3A9-407E-965C-30E77697071C}" srcOrd="0" destOrd="0" parTransId="{BAE696DA-4C69-415A-8B3A-F14B976952DD}" sibTransId="{B459220C-47D9-4FF6-A16B-3F0378A5940B}"/>
    <dgm:cxn modelId="{6EDCE03E-31EB-4B57-97B1-B1F60F4C9FDA}" type="presOf" srcId="{B89FF664-343D-4E15-BAF2-ED0191303C17}" destId="{3E08F44D-824A-43F5-85A8-85F3725C303B}" srcOrd="0" destOrd="0" presId="urn:microsoft.com/office/officeart/2005/8/layout/vList3"/>
    <dgm:cxn modelId="{D7E4E834-2615-4421-9BD0-70C05EE74C3B}" type="presOf" srcId="{F296E4A4-B3A9-407E-965C-30E77697071C}" destId="{3C2CA672-C48F-44B5-8641-E85018FF064A}" srcOrd="0" destOrd="0" presId="urn:microsoft.com/office/officeart/2005/8/layout/vList3"/>
    <dgm:cxn modelId="{B7DFFD9F-BB68-4577-A4AC-3EE68BB7410F}" type="presParOf" srcId="{3E08F44D-824A-43F5-85A8-85F3725C303B}" destId="{FB328A78-30E6-48CC-A21D-0D2866172C8D}" srcOrd="0" destOrd="0" presId="urn:microsoft.com/office/officeart/2005/8/layout/vList3"/>
    <dgm:cxn modelId="{91FC2EE6-2BD7-4111-B763-ACDD0B192D17}" type="presParOf" srcId="{FB328A78-30E6-48CC-A21D-0D2866172C8D}" destId="{4E9DC33B-E6D9-4288-B36C-F7DDD66C4FF7}" srcOrd="0" destOrd="0" presId="urn:microsoft.com/office/officeart/2005/8/layout/vList3"/>
    <dgm:cxn modelId="{7065EA82-21D6-46AE-8C4E-601AD75246B5}" type="presParOf" srcId="{FB328A78-30E6-48CC-A21D-0D2866172C8D}" destId="{3C2CA672-C48F-44B5-8641-E85018FF064A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967FA52-5F4E-40FC-BDB6-C32EE411EE5A}" type="doc">
      <dgm:prSet loTypeId="urn:microsoft.com/office/officeart/2005/8/layout/vList5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ru-RU"/>
        </a:p>
      </dgm:t>
    </dgm:pt>
    <dgm:pt modelId="{24BA7CFF-D190-4B34-AF15-F48179ED8EEA}">
      <dgm:prSet/>
      <dgm:spPr/>
      <dgm:t>
        <a:bodyPr/>
        <a:lstStyle/>
        <a:p>
          <a:pPr rtl="0"/>
          <a:r>
            <a:rPr lang="ru-RU" b="1" i="1" dirty="0" err="1" smtClean="0"/>
            <a:t>Розвиток</a:t>
          </a:r>
          <a:r>
            <a:rPr lang="ru-RU" b="1" i="1" dirty="0" smtClean="0"/>
            <a:t> </a:t>
          </a:r>
          <a:r>
            <a:rPr lang="ru-RU" dirty="0" smtClean="0"/>
            <a:t>— </a:t>
          </a:r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специфічний</a:t>
          </a:r>
          <a:r>
            <a:rPr lang="ru-RU" dirty="0" smtClean="0"/>
            <a:t> </a:t>
          </a:r>
          <a:r>
            <a:rPr lang="ru-RU" dirty="0" err="1" smtClean="0"/>
            <a:t>процес</a:t>
          </a:r>
          <a:r>
            <a:rPr lang="ru-RU" dirty="0" smtClean="0"/>
            <a:t> </a:t>
          </a:r>
          <a:r>
            <a:rPr lang="ru-RU" dirty="0" err="1" smtClean="0"/>
            <a:t>зміни</a:t>
          </a:r>
          <a:r>
            <a:rPr lang="ru-RU" dirty="0" smtClean="0"/>
            <a:t>, результатом </a:t>
          </a:r>
          <a:r>
            <a:rPr lang="ru-RU" dirty="0" err="1" smtClean="0"/>
            <a:t>якого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є</a:t>
          </a:r>
          <a:r>
            <a:rPr lang="ru-RU" dirty="0" smtClean="0"/>
            <a:t> </a:t>
          </a:r>
          <a:r>
            <a:rPr lang="ru-RU" dirty="0" err="1" smtClean="0"/>
            <a:t>виникнення</a:t>
          </a:r>
          <a:r>
            <a:rPr lang="ru-RU" dirty="0" smtClean="0"/>
            <a:t> </a:t>
          </a:r>
          <a:r>
            <a:rPr lang="ru-RU" dirty="0" err="1" smtClean="0"/>
            <a:t>якісно</a:t>
          </a:r>
          <a:r>
            <a:rPr lang="ru-RU" dirty="0" smtClean="0"/>
            <a:t> нового, </a:t>
          </a:r>
          <a:r>
            <a:rPr lang="ru-RU" dirty="0" err="1" smtClean="0"/>
            <a:t>поступальний</a:t>
          </a:r>
          <a:r>
            <a:rPr lang="ru-RU" dirty="0" smtClean="0"/>
            <a:t> </a:t>
          </a:r>
          <a:r>
            <a:rPr lang="ru-RU" dirty="0" err="1" smtClean="0"/>
            <a:t>процес</a:t>
          </a:r>
          <a:r>
            <a:rPr lang="ru-RU" dirty="0" smtClean="0"/>
            <a:t> </a:t>
          </a:r>
          <a:r>
            <a:rPr lang="ru-RU" dirty="0" err="1" smtClean="0"/>
            <a:t>сходження</a:t>
          </a:r>
          <a:r>
            <a:rPr lang="ru-RU" dirty="0" smtClean="0"/>
            <a:t> </a:t>
          </a:r>
          <a:r>
            <a:rPr lang="ru-RU" dirty="0" err="1" smtClean="0"/>
            <a:t>від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нижчого</a:t>
          </a:r>
          <a:r>
            <a:rPr lang="ru-RU" dirty="0" smtClean="0"/>
            <a:t> до </a:t>
          </a:r>
          <a:r>
            <a:rPr lang="ru-RU" dirty="0" err="1" smtClean="0"/>
            <a:t>вищого</a:t>
          </a:r>
          <a:r>
            <a:rPr lang="ru-RU" dirty="0" smtClean="0"/>
            <a:t>, </a:t>
          </a:r>
          <a:r>
            <a:rPr lang="ru-RU" dirty="0" err="1" smtClean="0"/>
            <a:t>від</a:t>
          </a:r>
          <a:r>
            <a:rPr lang="ru-RU" dirty="0" smtClean="0"/>
            <a:t> простого до складного.)</a:t>
          </a:r>
          <a:endParaRPr lang="ru-RU" dirty="0"/>
        </a:p>
      </dgm:t>
    </dgm:pt>
    <dgm:pt modelId="{D28B3586-657A-4916-9F94-DEDC9640757F}" type="parTrans" cxnId="{9CB6F700-D942-4903-A21F-277D5F3A96AC}">
      <dgm:prSet/>
      <dgm:spPr/>
      <dgm:t>
        <a:bodyPr/>
        <a:lstStyle/>
        <a:p>
          <a:endParaRPr lang="ru-RU"/>
        </a:p>
      </dgm:t>
    </dgm:pt>
    <dgm:pt modelId="{6BFCA5D1-6914-425B-93E9-24FD83AF893A}" type="sibTrans" cxnId="{9CB6F700-D942-4903-A21F-277D5F3A96AC}">
      <dgm:prSet/>
      <dgm:spPr/>
      <dgm:t>
        <a:bodyPr/>
        <a:lstStyle/>
        <a:p>
          <a:endParaRPr lang="ru-RU"/>
        </a:p>
      </dgm:t>
    </dgm:pt>
    <dgm:pt modelId="{48D910CC-470D-461F-A316-F9A0ED7248E0}" type="pres">
      <dgm:prSet presAssocID="{4967FA52-5F4E-40FC-BDB6-C32EE411EE5A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F4BE7D1-4453-4562-B5E5-C87EA17110D9}" type="pres">
      <dgm:prSet presAssocID="{24BA7CFF-D190-4B34-AF15-F48179ED8EEA}" presName="linNode" presStyleCnt="0"/>
      <dgm:spPr/>
    </dgm:pt>
    <dgm:pt modelId="{997DD6CC-1919-49E7-84A3-B6DAA8CDC9C4}" type="pres">
      <dgm:prSet presAssocID="{24BA7CFF-D190-4B34-AF15-F48179ED8EEA}" presName="parentText" presStyleLbl="node1" presStyleIdx="0" presStyleCnt="1" custScaleX="22846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20EBEF3-365A-49AB-814B-0BF80267F4BE}" type="presOf" srcId="{4967FA52-5F4E-40FC-BDB6-C32EE411EE5A}" destId="{48D910CC-470D-461F-A316-F9A0ED7248E0}" srcOrd="0" destOrd="0" presId="urn:microsoft.com/office/officeart/2005/8/layout/vList5"/>
    <dgm:cxn modelId="{899FD646-38E4-4F45-8A26-87F2B974D112}" type="presOf" srcId="{24BA7CFF-D190-4B34-AF15-F48179ED8EEA}" destId="{997DD6CC-1919-49E7-84A3-B6DAA8CDC9C4}" srcOrd="0" destOrd="0" presId="urn:microsoft.com/office/officeart/2005/8/layout/vList5"/>
    <dgm:cxn modelId="{9CB6F700-D942-4903-A21F-277D5F3A96AC}" srcId="{4967FA52-5F4E-40FC-BDB6-C32EE411EE5A}" destId="{24BA7CFF-D190-4B34-AF15-F48179ED8EEA}" srcOrd="0" destOrd="0" parTransId="{D28B3586-657A-4916-9F94-DEDC9640757F}" sibTransId="{6BFCA5D1-6914-425B-93E9-24FD83AF893A}"/>
    <dgm:cxn modelId="{94EFD66F-66DE-4AFB-B03A-D66E4486C592}" type="presParOf" srcId="{48D910CC-470D-461F-A316-F9A0ED7248E0}" destId="{5F4BE7D1-4453-4562-B5E5-C87EA17110D9}" srcOrd="0" destOrd="0" presId="urn:microsoft.com/office/officeart/2005/8/layout/vList5"/>
    <dgm:cxn modelId="{3FF5991B-A072-4E77-9C7C-75CF932A9E6D}" type="presParOf" srcId="{5F4BE7D1-4453-4562-B5E5-C87EA17110D9}" destId="{997DD6CC-1919-49E7-84A3-B6DAA8CDC9C4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04B5FC1-EB3F-4A92-A2F6-401ED75EEFD5}" type="doc">
      <dgm:prSet loTypeId="urn:microsoft.com/office/officeart/2005/8/layout/vList2" loCatId="list" qsTypeId="urn:microsoft.com/office/officeart/2005/8/quickstyle/simple1" qsCatId="simple" csTypeId="urn:microsoft.com/office/officeart/2005/8/colors/accent3_4" csCatId="accent3"/>
      <dgm:spPr/>
      <dgm:t>
        <a:bodyPr/>
        <a:lstStyle/>
        <a:p>
          <a:endParaRPr lang="ru-RU"/>
        </a:p>
      </dgm:t>
    </dgm:pt>
    <dgm:pt modelId="{D066A392-4B64-44C9-B3E7-27E46B757FD7}">
      <dgm:prSet/>
      <dgm:spPr/>
      <dgm:t>
        <a:bodyPr/>
        <a:lstStyle/>
        <a:p>
          <a:pPr rtl="0"/>
          <a:r>
            <a:rPr lang="ru-RU" b="1" i="1" dirty="0" err="1" smtClean="0"/>
            <a:t>Збалансований</a:t>
          </a:r>
          <a:r>
            <a:rPr lang="ru-RU" b="1" i="1" dirty="0" smtClean="0"/>
            <a:t> </a:t>
          </a:r>
          <a:r>
            <a:rPr lang="ru-RU" b="1" i="1" dirty="0" err="1" smtClean="0"/>
            <a:t>розвиток</a:t>
          </a:r>
          <a:r>
            <a:rPr lang="ru-RU" dirty="0" smtClean="0"/>
            <a:t> — </a:t>
          </a:r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розвиток</a:t>
          </a:r>
          <a:r>
            <a:rPr lang="ru-RU" dirty="0" smtClean="0"/>
            <a:t>, </a:t>
          </a:r>
          <a:r>
            <a:rPr lang="ru-RU" dirty="0" err="1" smtClean="0"/>
            <a:t>який</a:t>
          </a:r>
          <a:r>
            <a:rPr lang="ru-RU" dirty="0" smtClean="0"/>
            <a:t> </a:t>
          </a:r>
          <a:r>
            <a:rPr lang="ru-RU" dirty="0" err="1" smtClean="0"/>
            <a:t>дає</a:t>
          </a:r>
          <a:r>
            <a:rPr lang="ru-RU" dirty="0" smtClean="0"/>
            <a:t> </a:t>
          </a:r>
          <a:r>
            <a:rPr lang="ru-RU" dirty="0" err="1" smtClean="0"/>
            <a:t>змогу</a:t>
          </a:r>
          <a:r>
            <a:rPr lang="ru-RU" dirty="0" smtClean="0"/>
            <a:t> на</a:t>
          </a:r>
          <a:br>
            <a:rPr lang="ru-RU" dirty="0" smtClean="0"/>
          </a:br>
          <a:r>
            <a:rPr lang="ru-RU" dirty="0" err="1" smtClean="0"/>
            <a:t>довгостроковій</a:t>
          </a:r>
          <a:r>
            <a:rPr lang="ru-RU" dirty="0" smtClean="0"/>
            <a:t> </a:t>
          </a:r>
          <a:r>
            <a:rPr lang="ru-RU" dirty="0" err="1" smtClean="0"/>
            <a:t>основі</a:t>
          </a:r>
          <a:r>
            <a:rPr lang="ru-RU" dirty="0" smtClean="0"/>
            <a:t> </a:t>
          </a:r>
          <a:r>
            <a:rPr lang="ru-RU" dirty="0" err="1" smtClean="0"/>
            <a:t>забезпечити</a:t>
          </a:r>
          <a:r>
            <a:rPr lang="ru-RU" dirty="0" smtClean="0"/>
            <a:t> </a:t>
          </a:r>
          <a:r>
            <a:rPr lang="ru-RU" dirty="0" err="1" smtClean="0"/>
            <a:t>стабільне</a:t>
          </a:r>
          <a:r>
            <a:rPr lang="ru-RU" dirty="0" smtClean="0"/>
            <a:t> </a:t>
          </a:r>
          <a:r>
            <a:rPr lang="ru-RU" dirty="0" err="1" smtClean="0"/>
            <a:t>економічне</a:t>
          </a:r>
          <a:r>
            <a:rPr lang="ru-RU" dirty="0" smtClean="0"/>
            <a:t> </a:t>
          </a:r>
          <a:r>
            <a:rPr lang="ru-RU" dirty="0" err="1" smtClean="0"/>
            <a:t>зростання</a:t>
          </a:r>
          <a:r>
            <a:rPr lang="ru-RU" dirty="0" smtClean="0"/>
            <a:t>,</a:t>
          </a:r>
          <a:br>
            <a:rPr lang="ru-RU" dirty="0" smtClean="0"/>
          </a:br>
          <a:r>
            <a:rPr lang="ru-RU" dirty="0" err="1" smtClean="0"/>
            <a:t>що</a:t>
          </a:r>
          <a:r>
            <a:rPr lang="ru-RU" dirty="0" smtClean="0"/>
            <a:t> не </a:t>
          </a:r>
          <a:r>
            <a:rPr lang="ru-RU" dirty="0" err="1" smtClean="0"/>
            <a:t>призводить</a:t>
          </a:r>
          <a:r>
            <a:rPr lang="ru-RU" dirty="0" smtClean="0"/>
            <a:t> до </a:t>
          </a:r>
          <a:r>
            <a:rPr lang="ru-RU" dirty="0" err="1" smtClean="0"/>
            <a:t>деградаційних</a:t>
          </a:r>
          <a:r>
            <a:rPr lang="ru-RU" dirty="0" smtClean="0"/>
            <a:t> </a:t>
          </a:r>
          <a:r>
            <a:rPr lang="ru-RU" dirty="0" err="1" smtClean="0"/>
            <a:t>змін</a:t>
          </a:r>
          <a:r>
            <a:rPr lang="ru-RU" dirty="0" smtClean="0"/>
            <a:t> у </a:t>
          </a:r>
          <a:r>
            <a:rPr lang="ru-RU" dirty="0" err="1" smtClean="0"/>
            <a:t>навколишньому</a:t>
          </a:r>
          <a:r>
            <a:rPr lang="ru-RU" dirty="0" smtClean="0"/>
            <a:t> природ-</a:t>
          </a:r>
          <a:br>
            <a:rPr lang="ru-RU" dirty="0" smtClean="0"/>
          </a:br>
          <a:r>
            <a:rPr lang="ru-RU" dirty="0" smtClean="0"/>
            <a:t>ному </a:t>
          </a:r>
          <a:r>
            <a:rPr lang="ru-RU" dirty="0" err="1" smtClean="0"/>
            <a:t>середовищі</a:t>
          </a:r>
          <a:r>
            <a:rPr lang="ru-RU" dirty="0" smtClean="0"/>
            <a:t>; </a:t>
          </a:r>
          <a:r>
            <a:rPr lang="ru-RU" dirty="0" err="1" smtClean="0"/>
            <a:t>вихід</a:t>
          </a:r>
          <a:r>
            <a:rPr lang="ru-RU" dirty="0" smtClean="0"/>
            <a:t> на </a:t>
          </a:r>
          <a:r>
            <a:rPr lang="ru-RU" dirty="0" err="1" smtClean="0"/>
            <a:t>рівень</a:t>
          </a:r>
          <a:r>
            <a:rPr lang="ru-RU" dirty="0" smtClean="0"/>
            <a:t> </a:t>
          </a:r>
          <a:r>
            <a:rPr lang="ru-RU" dirty="0" err="1" smtClean="0"/>
            <a:t>стійкого</a:t>
          </a:r>
          <a:r>
            <a:rPr lang="ru-RU" dirty="0" smtClean="0"/>
            <a:t> </a:t>
          </a:r>
          <a:r>
            <a:rPr lang="ru-RU" dirty="0" err="1" smtClean="0"/>
            <a:t>розвитку</a:t>
          </a:r>
          <a:r>
            <a:rPr lang="ru-RU" dirty="0" smtClean="0"/>
            <a:t> </a:t>
          </a:r>
          <a:r>
            <a:rPr lang="ru-RU" dirty="0" err="1" smtClean="0"/>
            <a:t>розрахований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на</a:t>
          </a:r>
          <a:r>
            <a:rPr lang="ru-RU" dirty="0" smtClean="0"/>
            <a:t> </a:t>
          </a:r>
          <a:r>
            <a:rPr lang="ru-RU" dirty="0" err="1" smtClean="0"/>
            <a:t>задоволення</a:t>
          </a:r>
          <a:r>
            <a:rPr lang="ru-RU" dirty="0" smtClean="0"/>
            <a:t> потреб як </a:t>
          </a:r>
          <a:r>
            <a:rPr lang="ru-RU" dirty="0" err="1" smtClean="0"/>
            <a:t>сучасного</a:t>
          </a:r>
          <a:r>
            <a:rPr lang="ru-RU" dirty="0" smtClean="0"/>
            <a:t>, так </a:t>
          </a:r>
          <a:r>
            <a:rPr lang="ru-RU" dirty="0" err="1" smtClean="0"/>
            <a:t>і</a:t>
          </a:r>
          <a:r>
            <a:rPr lang="ru-RU" dirty="0" smtClean="0"/>
            <a:t> </a:t>
          </a:r>
          <a:r>
            <a:rPr lang="ru-RU" dirty="0" err="1" smtClean="0"/>
            <a:t>майбутніх</a:t>
          </a:r>
          <a:r>
            <a:rPr lang="ru-RU" dirty="0" smtClean="0"/>
            <a:t> </a:t>
          </a:r>
          <a:r>
            <a:rPr lang="ru-RU" dirty="0" err="1" smtClean="0"/>
            <a:t>поколінь</a:t>
          </a:r>
          <a:r>
            <a:rPr lang="ru-RU" dirty="0" smtClean="0"/>
            <a:t>.</a:t>
          </a:r>
          <a:br>
            <a:rPr lang="ru-RU" dirty="0" smtClean="0"/>
          </a:br>
          <a:r>
            <a:rPr lang="ru-RU" dirty="0" err="1" smtClean="0"/>
            <a:t>Збалансований</a:t>
          </a:r>
          <a:r>
            <a:rPr lang="ru-RU" dirty="0" smtClean="0"/>
            <a:t> (</a:t>
          </a:r>
          <a:r>
            <a:rPr lang="ru-RU" dirty="0" err="1" smtClean="0"/>
            <a:t>сталий</a:t>
          </a:r>
          <a:r>
            <a:rPr lang="ru-RU" dirty="0" smtClean="0"/>
            <a:t>) </a:t>
          </a:r>
          <a:r>
            <a:rPr lang="ru-RU" dirty="0" err="1" smtClean="0"/>
            <a:t>розвиток</a:t>
          </a:r>
          <a:r>
            <a:rPr lang="ru-RU" dirty="0" smtClean="0"/>
            <a:t> </a:t>
          </a:r>
          <a:r>
            <a:rPr lang="ru-RU" dirty="0" err="1" smtClean="0"/>
            <a:t>означає</a:t>
          </a:r>
          <a:r>
            <a:rPr lang="ru-RU" dirty="0" smtClean="0"/>
            <a:t> </a:t>
          </a:r>
          <a:r>
            <a:rPr lang="ru-RU" dirty="0" err="1" smtClean="0"/>
            <a:t>використання</a:t>
          </a:r>
          <a:r>
            <a:rPr lang="ru-RU" dirty="0" smtClean="0"/>
            <a:t> ре-</a:t>
          </a:r>
          <a:br>
            <a:rPr lang="ru-RU" dirty="0" smtClean="0"/>
          </a:br>
          <a:r>
            <a:rPr lang="ru-RU" dirty="0" err="1" smtClean="0"/>
            <a:t>сурсів</a:t>
          </a:r>
          <a:r>
            <a:rPr lang="ru-RU" dirty="0" smtClean="0"/>
            <a:t> у </a:t>
          </a:r>
          <a:r>
            <a:rPr lang="ru-RU" dirty="0" err="1" smtClean="0"/>
            <a:t>такий</a:t>
          </a:r>
          <a:r>
            <a:rPr lang="ru-RU" dirty="0" smtClean="0"/>
            <a:t> </a:t>
          </a:r>
          <a:r>
            <a:rPr lang="ru-RU" dirty="0" err="1" smtClean="0"/>
            <a:t>спосіб</a:t>
          </a:r>
          <a:r>
            <a:rPr lang="ru-RU" dirty="0" smtClean="0"/>
            <a:t>, </a:t>
          </a:r>
          <a:r>
            <a:rPr lang="ru-RU" dirty="0" err="1" smtClean="0"/>
            <a:t>який</a:t>
          </a:r>
          <a:r>
            <a:rPr lang="ru-RU" dirty="0" smtClean="0"/>
            <a:t> </a:t>
          </a:r>
          <a:r>
            <a:rPr lang="ru-RU" dirty="0" err="1" smtClean="0"/>
            <a:t>дозволяє</a:t>
          </a:r>
          <a:r>
            <a:rPr lang="ru-RU" dirty="0" smtClean="0"/>
            <a:t> </a:t>
          </a:r>
          <a:r>
            <a:rPr lang="ru-RU" dirty="0" err="1" smtClean="0"/>
            <a:t>їм</a:t>
          </a:r>
          <a:r>
            <a:rPr lang="ru-RU" dirty="0" smtClean="0"/>
            <a:t> </a:t>
          </a:r>
          <a:r>
            <a:rPr lang="ru-RU" dirty="0" err="1" smtClean="0"/>
            <a:t>повністю</a:t>
          </a:r>
          <a:r>
            <a:rPr lang="ru-RU" dirty="0" smtClean="0"/>
            <a:t> </a:t>
          </a:r>
          <a:r>
            <a:rPr lang="ru-RU" dirty="0" err="1" smtClean="0"/>
            <a:t>відновитись</a:t>
          </a:r>
          <a:r>
            <a:rPr lang="ru-RU" dirty="0" smtClean="0"/>
            <a:t>, </a:t>
          </a:r>
          <a:r>
            <a:rPr lang="ru-RU" dirty="0" err="1" smtClean="0"/>
            <a:t>нада</a:t>
          </a:r>
          <a:r>
            <a:rPr lang="ru-RU" dirty="0" smtClean="0"/>
            <a:t>-</a:t>
          </a:r>
          <a:br>
            <a:rPr lang="ru-RU" dirty="0" smtClean="0"/>
          </a:br>
          <a:r>
            <a:rPr lang="ru-RU" dirty="0" err="1" smtClean="0"/>
            <a:t>ючи</a:t>
          </a:r>
          <a:r>
            <a:rPr lang="ru-RU" dirty="0" smtClean="0"/>
            <a:t> </a:t>
          </a:r>
          <a:r>
            <a:rPr lang="ru-RU" dirty="0" err="1" smtClean="0"/>
            <a:t>прийдешнім</a:t>
          </a:r>
          <a:r>
            <a:rPr lang="ru-RU" dirty="0" smtClean="0"/>
            <a:t> </a:t>
          </a:r>
          <a:r>
            <a:rPr lang="ru-RU" dirty="0" err="1" smtClean="0"/>
            <a:t>поколінням</a:t>
          </a:r>
          <a:r>
            <a:rPr lang="ru-RU" dirty="0" smtClean="0"/>
            <a:t> доступ до тих самих </a:t>
          </a:r>
          <a:r>
            <a:rPr lang="ru-RU" dirty="0" err="1" smtClean="0"/>
            <a:t>ресурсів</a:t>
          </a:r>
          <a:r>
            <a:rPr lang="ru-RU" dirty="0" smtClean="0"/>
            <a:t>, </a:t>
          </a:r>
          <a:r>
            <a:rPr lang="ru-RU" dirty="0" err="1" smtClean="0"/>
            <a:t>якими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користуємося</a:t>
          </a:r>
          <a:r>
            <a:rPr lang="ru-RU" dirty="0" smtClean="0"/>
            <a:t> ми. По </a:t>
          </a:r>
          <a:r>
            <a:rPr lang="ru-RU" dirty="0" err="1" smtClean="0"/>
            <a:t>суті</a:t>
          </a:r>
          <a:r>
            <a:rPr lang="ru-RU" dirty="0" smtClean="0"/>
            <a:t>, </a:t>
          </a:r>
          <a:r>
            <a:rPr lang="ru-RU" dirty="0" err="1" smtClean="0"/>
            <a:t>це</a:t>
          </a:r>
          <a:r>
            <a:rPr lang="ru-RU" dirty="0" smtClean="0"/>
            <a:t> </a:t>
          </a:r>
          <a:r>
            <a:rPr lang="ru-RU" dirty="0" err="1" smtClean="0"/>
            <a:t>означає</a:t>
          </a:r>
          <a:r>
            <a:rPr lang="ru-RU" dirty="0" smtClean="0"/>
            <a:t> передачу </a:t>
          </a:r>
          <a:r>
            <a:rPr lang="ru-RU" dirty="0" err="1" smtClean="0"/>
            <a:t>нащадкам</a:t>
          </a:r>
          <a:r>
            <a:rPr lang="ru-RU" dirty="0" smtClean="0"/>
            <a:t> </a:t>
          </a:r>
          <a:r>
            <a:rPr lang="ru-RU" dirty="0" err="1" smtClean="0"/>
            <a:t>нашого</a:t>
          </a:r>
          <a:r>
            <a:rPr lang="ru-RU" dirty="0" smtClean="0"/>
            <a:t/>
          </a:r>
          <a:br>
            <a:rPr lang="ru-RU" dirty="0" smtClean="0"/>
          </a:br>
          <a:r>
            <a:rPr lang="ru-RU" dirty="0" err="1" smtClean="0"/>
            <a:t>світу</a:t>
          </a:r>
          <a:r>
            <a:rPr lang="ru-RU" dirty="0" smtClean="0"/>
            <a:t> в тому самому </a:t>
          </a:r>
          <a:r>
            <a:rPr lang="ru-RU" dirty="0" err="1" smtClean="0"/>
            <a:t>стані</a:t>
          </a:r>
          <a:r>
            <a:rPr lang="ru-RU" dirty="0" smtClean="0"/>
            <a:t>, в </a:t>
          </a:r>
          <a:r>
            <a:rPr lang="ru-RU" dirty="0" err="1" smtClean="0"/>
            <a:t>якому</a:t>
          </a:r>
          <a:r>
            <a:rPr lang="ru-RU" dirty="0" smtClean="0"/>
            <a:t> ми </a:t>
          </a:r>
          <a:r>
            <a:rPr lang="ru-RU" dirty="0" err="1" smtClean="0"/>
            <a:t>його</a:t>
          </a:r>
          <a:r>
            <a:rPr lang="ru-RU" dirty="0" smtClean="0"/>
            <a:t> </a:t>
          </a:r>
          <a:r>
            <a:rPr lang="ru-RU" dirty="0" err="1" smtClean="0"/>
            <a:t>успадкували</a:t>
          </a:r>
          <a:r>
            <a:rPr lang="ru-RU" dirty="0" smtClean="0"/>
            <a:t>.</a:t>
          </a:r>
          <a:endParaRPr lang="ru-RU" dirty="0"/>
        </a:p>
      </dgm:t>
    </dgm:pt>
    <dgm:pt modelId="{D576B192-C02F-4045-BF49-A5EF90890CB4}" type="parTrans" cxnId="{FC2F51CC-EAB8-48BA-9B58-0095EE271B7D}">
      <dgm:prSet/>
      <dgm:spPr/>
      <dgm:t>
        <a:bodyPr/>
        <a:lstStyle/>
        <a:p>
          <a:endParaRPr lang="ru-RU"/>
        </a:p>
      </dgm:t>
    </dgm:pt>
    <dgm:pt modelId="{78D0540D-EA66-4B41-8E87-EBD82F20B728}" type="sibTrans" cxnId="{FC2F51CC-EAB8-48BA-9B58-0095EE271B7D}">
      <dgm:prSet/>
      <dgm:spPr/>
      <dgm:t>
        <a:bodyPr/>
        <a:lstStyle/>
        <a:p>
          <a:endParaRPr lang="ru-RU"/>
        </a:p>
      </dgm:t>
    </dgm:pt>
    <dgm:pt modelId="{574E8AC5-7E77-4BF3-A1F8-ABBA84AF3565}" type="pres">
      <dgm:prSet presAssocID="{104B5FC1-EB3F-4A92-A2F6-401ED75EEFD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74B84E0-7341-49C6-8037-A03C8E0544B7}" type="pres">
      <dgm:prSet presAssocID="{D066A392-4B64-44C9-B3E7-27E46B757FD7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55A4B61-1E88-4ADF-A9E5-558D00573E7C}" type="presOf" srcId="{104B5FC1-EB3F-4A92-A2F6-401ED75EEFD5}" destId="{574E8AC5-7E77-4BF3-A1F8-ABBA84AF3565}" srcOrd="0" destOrd="0" presId="urn:microsoft.com/office/officeart/2005/8/layout/vList2"/>
    <dgm:cxn modelId="{57934FA8-8110-4E6B-99D6-BF96995A084D}" type="presOf" srcId="{D066A392-4B64-44C9-B3E7-27E46B757FD7}" destId="{B74B84E0-7341-49C6-8037-A03C8E0544B7}" srcOrd="0" destOrd="0" presId="urn:microsoft.com/office/officeart/2005/8/layout/vList2"/>
    <dgm:cxn modelId="{FC2F51CC-EAB8-48BA-9B58-0095EE271B7D}" srcId="{104B5FC1-EB3F-4A92-A2F6-401ED75EEFD5}" destId="{D066A392-4B64-44C9-B3E7-27E46B757FD7}" srcOrd="0" destOrd="0" parTransId="{D576B192-C02F-4045-BF49-A5EF90890CB4}" sibTransId="{78D0540D-EA66-4B41-8E87-EBD82F20B728}"/>
    <dgm:cxn modelId="{5F9EF1FE-78E0-4CD6-A0E4-5079AC0E97A6}" type="presParOf" srcId="{574E8AC5-7E77-4BF3-A1F8-ABBA84AF3565}" destId="{B74B84E0-7341-49C6-8037-A03C8E0544B7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3DAF4CA-E8D1-4EA6-B60F-588CEC781F06}">
      <dsp:nvSpPr>
        <dsp:cNvPr id="0" name=""/>
        <dsp:cNvSpPr/>
      </dsp:nvSpPr>
      <dsp:spPr>
        <a:xfrm>
          <a:off x="0" y="332481"/>
          <a:ext cx="8229600" cy="386100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Природні ресурси — сукупність об'єктів і систем живої і неживої природи, компоненти природного середовища, що оточують людину, які використовуються в процесі суспільного </a:t>
          </a:r>
          <a:r>
            <a:rPr lang="uk-UA" sz="3300" kern="1200" dirty="0" err="1" smtClean="0"/>
            <a:t>виробництвдля</a:t>
          </a:r>
          <a:r>
            <a:rPr lang="uk-UA" sz="3300" kern="1200" dirty="0" smtClean="0"/>
            <a:t> задоволення матеріальних і культурних потреб людини і </a:t>
          </a:r>
          <a:r>
            <a:rPr lang="uk-UA" sz="3300" kern="1200" dirty="0" err="1" smtClean="0"/>
            <a:t>суспільстваа</a:t>
          </a:r>
          <a:r>
            <a:rPr lang="uk-UA" sz="3300" kern="1200" dirty="0" smtClean="0"/>
            <a:t> </a:t>
          </a:r>
          <a:endParaRPr lang="ru-RU" sz="3300" kern="1200" dirty="0"/>
        </a:p>
      </dsp:txBody>
      <dsp:txXfrm>
        <a:off x="0" y="332481"/>
        <a:ext cx="8229600" cy="38610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A55135B-AAC2-4ACA-AA1A-32B1989DA74A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CDDD7B8-1AA4-42AF-B7C3-7D07F9DC2720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690" tIns="186690" rIns="186690" bIns="186690" numCol="1" spcCol="1270" anchor="ctr" anchorCtr="0">
          <a:noAutofit/>
        </a:bodyPr>
        <a:lstStyle/>
        <a:p>
          <a:pPr lvl="0" algn="ctr" defTabSz="2178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4900" b="1" i="1" kern="1200" dirty="0" err="1" smtClean="0">
              <a:solidFill>
                <a:srgbClr val="FF0000"/>
              </a:solidFill>
            </a:rPr>
            <a:t>Осн</a:t>
          </a:r>
          <a:r>
            <a:rPr lang="uk-UA" sz="4900" b="1" i="1" kern="1200" dirty="0" smtClean="0">
              <a:solidFill>
                <a:srgbClr val="FF0000"/>
              </a:solidFill>
            </a:rPr>
            <a:t>. напрям освоєння природних ресурсів — їх комплексне використання.</a:t>
          </a:r>
          <a:endParaRPr lang="ru-RU" sz="4900" b="1" i="1" kern="1200" dirty="0">
            <a:solidFill>
              <a:srgbClr val="FF0000"/>
            </a:solidFill>
          </a:endParaRPr>
        </a:p>
      </dsp:txBody>
      <dsp:txXfrm>
        <a:off x="2262981" y="0"/>
        <a:ext cx="5966618" cy="4525963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E33E7DA1-12F5-43CC-B752-8582D304F51F}">
      <dsp:nvSpPr>
        <dsp:cNvPr id="0" name=""/>
        <dsp:cNvSpPr/>
      </dsp:nvSpPr>
      <dsp:spPr>
        <a:xfrm rot="10800000">
          <a:off x="2067686" y="884523"/>
          <a:ext cx="5472684" cy="2756916"/>
        </a:xfrm>
        <a:prstGeom prst="homePlat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5723" tIns="125730" rIns="234696" bIns="125730" numCol="1" spcCol="1270" anchor="ctr" anchorCtr="0">
          <a:noAutofit/>
        </a:bodyPr>
        <a:lstStyle/>
        <a:p>
          <a:pPr lvl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Природні ресурси поділяються на ресурси неживої природи і ресурси живої природи. </a:t>
          </a:r>
          <a:endParaRPr lang="ru-RU" sz="3300" kern="1200" dirty="0"/>
        </a:p>
      </dsp:txBody>
      <dsp:txXfrm rot="10800000">
        <a:off x="2067686" y="884523"/>
        <a:ext cx="5472684" cy="2756916"/>
      </dsp:txXfrm>
    </dsp:sp>
    <dsp:sp modelId="{6FD8CA3F-7B09-4C8A-A43C-F0B401ED7D5A}">
      <dsp:nvSpPr>
        <dsp:cNvPr id="0" name=""/>
        <dsp:cNvSpPr/>
      </dsp:nvSpPr>
      <dsp:spPr>
        <a:xfrm>
          <a:off x="689228" y="884523"/>
          <a:ext cx="2756916" cy="2756916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300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7A273C71-8C69-4D29-AD02-83F04EBBCEBF}">
      <dsp:nvSpPr>
        <dsp:cNvPr id="0" name=""/>
        <dsp:cNvSpPr/>
      </dsp:nvSpPr>
      <dsp:spPr>
        <a:xfrm>
          <a:off x="0" y="194053"/>
          <a:ext cx="8229600" cy="54054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l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dirty="0" smtClean="0"/>
            <a:t>Раціональне природокористування — використання природних ресурсів в обсягах та способами, які забезпечують сталий економічний розвиток, гармонізації взаємодії суспільства і </a:t>
          </a:r>
          <a:r>
            <a:rPr lang="uk-UA" sz="3300" kern="1200" dirty="0" smtClean="0">
              <a:hlinkClick xmlns:r="http://schemas.openxmlformats.org/officeDocument/2006/relationships" r:id="rId1"/>
            </a:rPr>
            <a:t>природного середовища</a:t>
          </a:r>
          <a:r>
            <a:rPr lang="uk-UA" sz="3300" kern="1200" dirty="0" smtClean="0"/>
            <a:t>, раціоналізацію використання природно-ресурсного потенціалу, економічні механізми </a:t>
          </a:r>
          <a:r>
            <a:rPr lang="uk-UA" sz="3300" kern="1200" dirty="0" err="1" smtClean="0"/>
            <a:t>екологобезпечного</a:t>
          </a:r>
          <a:r>
            <a:rPr lang="uk-UA" sz="3300" kern="1200" dirty="0" smtClean="0"/>
            <a:t> природокористування.</a:t>
          </a:r>
          <a:endParaRPr lang="ru-RU" sz="3300" kern="1200" dirty="0"/>
        </a:p>
      </dsp:txBody>
      <dsp:txXfrm>
        <a:off x="0" y="194053"/>
        <a:ext cx="8229600" cy="5405400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E63AAE-A40C-43F4-8C4F-62F7CA17B0E9}">
      <dsp:nvSpPr>
        <dsp:cNvPr id="0" name=""/>
        <dsp:cNvSpPr/>
      </dsp:nvSpPr>
      <dsp:spPr>
        <a:xfrm>
          <a:off x="1004" y="623831"/>
          <a:ext cx="8227590" cy="411379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600" kern="1200" dirty="0" smtClean="0"/>
            <a:t>Раціональне природокористування спрямоване на забезпечення умов існування людства і отримання матеріальних благ, запобігання можливих шкідливих наслідків людської діяльності, на підтримання високої продуктивності природи та охорону і економне використання її ресурсів.</a:t>
          </a:r>
          <a:endParaRPr lang="ru-RU" sz="3600" kern="1200" dirty="0"/>
        </a:p>
      </dsp:txBody>
      <dsp:txXfrm>
        <a:off x="1004" y="623831"/>
        <a:ext cx="8227590" cy="4113795"/>
      </dsp:txXfrm>
    </dsp:sp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8EA541F-E7A9-4304-A8CE-458B995C025D}">
      <dsp:nvSpPr>
        <dsp:cNvPr id="0" name=""/>
        <dsp:cNvSpPr/>
      </dsp:nvSpPr>
      <dsp:spPr>
        <a:xfrm>
          <a:off x="0" y="166341"/>
          <a:ext cx="8229600" cy="419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dirty="0" smtClean="0"/>
            <a:t>Раціональне природокористування повинно забезпечити повноцінне існування і розвиток сучасного суспільства, за умови збереження високої якості середовища проживання людини. Цього можна досягнути завдяки економічній експлуатації природних умов і ресурсів при найефективнішому режимові їх відтворення з урахуванням перспективних інтересів розвитку господарства і збереження здоров’я людей.</a:t>
          </a:r>
          <a:endParaRPr lang="ru-RU" sz="2800" kern="1200" dirty="0"/>
        </a:p>
      </dsp:txBody>
      <dsp:txXfrm>
        <a:off x="0" y="166341"/>
        <a:ext cx="8229600" cy="4193280"/>
      </dsp:txXfrm>
    </dsp:sp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9FFCC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29054_html_2ed8a3a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612576" y="-99392"/>
            <a:ext cx="1010017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i="1" dirty="0" smtClean="0"/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Категорія</a:t>
            </a:r>
            <a:r>
              <a:rPr lang="ru-RU" b="1" i="1" dirty="0" smtClean="0">
                <a:solidFill>
                  <a:srgbClr val="00B0F0"/>
                </a:solidFill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збалансований</a:t>
            </a:r>
            <a:r>
              <a:rPr lang="ru-RU" b="1" i="1" dirty="0" smtClean="0">
                <a:solidFill>
                  <a:srgbClr val="00B0F0"/>
                </a:solidFill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розвиток</a:t>
            </a:r>
            <a:r>
              <a:rPr lang="ru-RU" b="1" i="1" dirty="0" smtClean="0">
                <a:solidFill>
                  <a:srgbClr val="00B0F0"/>
                </a:solidFill>
              </a:rPr>
              <a:t>, </a:t>
            </a:r>
            <a:r>
              <a:rPr lang="ru-RU" b="1" i="1" dirty="0" err="1" smtClean="0">
                <a:solidFill>
                  <a:srgbClr val="00B0F0"/>
                </a:solidFill>
              </a:rPr>
              <a:t>її</a:t>
            </a:r>
            <a:r>
              <a:rPr lang="ru-RU" b="1" i="1" dirty="0" smtClean="0">
                <a:solidFill>
                  <a:srgbClr val="00B0F0"/>
                </a:solidFill>
              </a:rPr>
              <a:t> </a:t>
            </a:r>
            <a:r>
              <a:rPr lang="ru-RU" b="1" i="1" dirty="0" err="1" smtClean="0">
                <a:solidFill>
                  <a:srgbClr val="00B0F0"/>
                </a:solidFill>
              </a:rPr>
              <a:t>еволюція</a:t>
            </a:r>
            <a:r>
              <a:rPr lang="ru-RU" b="1" i="1" dirty="0" smtClean="0">
                <a:solidFill>
                  <a:srgbClr val="FFFF00"/>
                </a:solidFill>
              </a:rPr>
              <a:t>.</a:t>
            </a:r>
            <a:br>
              <a:rPr lang="ru-RU" b="1" i="1" dirty="0" smtClean="0">
                <a:solidFill>
                  <a:srgbClr val="FFFF00"/>
                </a:solidFill>
              </a:rPr>
            </a:br>
            <a:endParaRPr lang="ru-RU" b="1" i="1" dirty="0">
              <a:solidFill>
                <a:srgbClr val="FFFF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4048" y="3886200"/>
            <a:ext cx="3384376" cy="1752600"/>
          </a:xfrm>
        </p:spPr>
        <p:txBody>
          <a:bodyPr>
            <a:normAutofit/>
          </a:bodyPr>
          <a:lstStyle/>
          <a:p>
            <a:pPr algn="l"/>
            <a:endParaRPr lang="ru-RU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images (3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-459432"/>
            <a:ext cx="9144000" cy="8361863"/>
          </a:xfrm>
          <a:prstGeom prst="rect">
            <a:avLst/>
          </a:prstGeom>
          <a:ln>
            <a:noFill/>
          </a:ln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    </a:t>
            </a:r>
            <a:r>
              <a:rPr lang="uk-UA" dirty="0" smtClean="0">
                <a:solidFill>
                  <a:srgbClr val="FFFF00"/>
                </a:solidFill>
              </a:rPr>
              <a:t>Дотримання принципів раціонального природокористування дозволить розробити заходи з охорони довкілля, відновити порушені взаємозв’язки в екосистемах, запобігати загостренню екологічних ситуацій.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FF0000"/>
                </a:solidFill>
              </a:rPr>
              <a:t>Принципи раціонального природокористування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uk-UA" dirty="0" err="1" smtClean="0">
                <a:solidFill>
                  <a:srgbClr val="FFFF00"/>
                </a:solidFill>
              </a:rPr>
              <a:t>“Нульовий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рівень”</a:t>
            </a:r>
            <a:r>
              <a:rPr lang="uk-UA" dirty="0" smtClean="0">
                <a:solidFill>
                  <a:srgbClr val="FFFF00"/>
                </a:solidFill>
              </a:rPr>
              <a:t> споживання природних ресурсів.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Відповідності антропогенного навантаження природно-ресурсному потенціалові регіону.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Збереження просторової цілісності природних систем у процесі їх господарського використання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Збереження природно обумовленого кругообігу речовин у процесі антропогенної діяльності.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Погодження виробничого і природного ритмів.</a:t>
            </a:r>
            <a:endParaRPr lang="ru-RU" dirty="0" smtClean="0">
              <a:solidFill>
                <a:srgbClr val="FFFF00"/>
              </a:solidFill>
            </a:endParaRPr>
          </a:p>
          <a:p>
            <a:r>
              <a:rPr lang="uk-UA" dirty="0" smtClean="0">
                <a:solidFill>
                  <a:srgbClr val="FFFF00"/>
                </a:solidFill>
              </a:rPr>
              <a:t>Пріоритетність екологічної оптимальності на довгострокову перспективу під час визначення економічної ефективності </a:t>
            </a:r>
            <a:endParaRPr lang="ru-RU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i="1" dirty="0" err="1" smtClean="0"/>
              <a:t>Саморегуляція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природної</a:t>
            </a:r>
            <a:r>
              <a:rPr lang="ru-RU" b="1" i="1" dirty="0" smtClean="0"/>
              <a:t> </a:t>
            </a:r>
            <a:r>
              <a:rPr lang="ru-RU" b="1" i="1" dirty="0" err="1" smtClean="0"/>
              <a:t>системи</a:t>
            </a:r>
            <a:r>
              <a:rPr lang="ru-RU" dirty="0" smtClean="0"/>
              <a:t> — </a:t>
            </a:r>
            <a:r>
              <a:rPr lang="ru-RU" dirty="0" err="1" smtClean="0"/>
              <a:t>властивість</a:t>
            </a:r>
            <a:r>
              <a:rPr lang="ru-RU" dirty="0" smtClean="0"/>
              <a:t> </a:t>
            </a:r>
            <a:r>
              <a:rPr lang="ru-RU" dirty="0" err="1" smtClean="0"/>
              <a:t>природної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системи</a:t>
            </a:r>
            <a:r>
              <a:rPr lang="ru-RU" dirty="0" smtClean="0"/>
              <a:t> до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внутрішніх</a:t>
            </a:r>
            <a:r>
              <a:rPr lang="ru-RU" dirty="0" smtClean="0"/>
              <a:t> </a:t>
            </a:r>
            <a:r>
              <a:rPr lang="ru-RU" dirty="0" err="1" smtClean="0"/>
              <a:t>параметрів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структур </a:t>
            </a:r>
            <a:r>
              <a:rPr lang="ru-RU" dirty="0" err="1" smtClean="0"/>
              <a:t>після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яких-небудь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антропогенних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Конференція</a:t>
            </a:r>
            <a:r>
              <a:rPr lang="ru-RU" dirty="0" smtClean="0"/>
              <a:t> ООН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питань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та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про-</a:t>
            </a:r>
            <a:br>
              <a:rPr lang="ru-RU" dirty="0" smtClean="0"/>
            </a:br>
            <a:r>
              <a:rPr lang="ru-RU" dirty="0" smtClean="0"/>
              <a:t>ходила в </a:t>
            </a:r>
            <a:r>
              <a:rPr lang="ru-RU" dirty="0" err="1" smtClean="0"/>
              <a:t>Ріо-де-Жанейро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червні</a:t>
            </a:r>
            <a:r>
              <a:rPr lang="ru-RU" dirty="0" smtClean="0"/>
              <a:t> 1992 р., стала </a:t>
            </a:r>
            <a:r>
              <a:rPr lang="ru-RU" dirty="0" err="1" smtClean="0"/>
              <a:t>визначною</a:t>
            </a:r>
            <a:r>
              <a:rPr lang="ru-RU" dirty="0" smtClean="0"/>
              <a:t> по-</a:t>
            </a:r>
            <a:br>
              <a:rPr lang="ru-RU" dirty="0" smtClean="0"/>
            </a:br>
            <a:r>
              <a:rPr lang="ru-RU" dirty="0" err="1" smtClean="0"/>
              <a:t>дією</a:t>
            </a:r>
            <a:r>
              <a:rPr lang="ru-RU" dirty="0" smtClean="0"/>
              <a:t>. На </a:t>
            </a:r>
            <a:r>
              <a:rPr lang="ru-RU" dirty="0" err="1" smtClean="0"/>
              <a:t>ній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присутні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179 держав та </a:t>
            </a:r>
            <a:r>
              <a:rPr lang="ru-RU" dirty="0" err="1" smtClean="0"/>
              <a:t>представники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, </a:t>
            </a:r>
            <a:r>
              <a:rPr lang="ru-RU" dirty="0" err="1" smtClean="0"/>
              <a:t>міжнародних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неурядових</a:t>
            </a:r>
            <a:r>
              <a:rPr lang="ru-RU" dirty="0" smtClean="0"/>
              <a:t> </a:t>
            </a:r>
            <a:r>
              <a:rPr lang="ru-RU" dirty="0" err="1" smtClean="0"/>
              <a:t>організацій</a:t>
            </a:r>
            <a:r>
              <a:rPr lang="ru-RU" dirty="0" smtClean="0"/>
              <a:t>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конфе</a:t>
            </a: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err="1" smtClean="0"/>
              <a:t>ренція</a:t>
            </a:r>
            <a:r>
              <a:rPr lang="ru-RU" dirty="0" smtClean="0"/>
              <a:t> </a:t>
            </a:r>
            <a:r>
              <a:rPr lang="ru-RU" dirty="0" err="1" smtClean="0"/>
              <a:t>продемонструвала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людство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не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розглядати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довкілля</a:t>
            </a:r>
            <a:r>
              <a:rPr lang="ru-RU" dirty="0" smtClean="0"/>
              <a:t> </a:t>
            </a:r>
            <a:r>
              <a:rPr lang="ru-RU" dirty="0" err="1" smtClean="0"/>
              <a:t>окремо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економічного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На </a:t>
            </a:r>
            <a:r>
              <a:rPr lang="ru-RU" dirty="0" err="1" smtClean="0"/>
              <a:t>конференції</a:t>
            </a:r>
            <a:r>
              <a:rPr lang="ru-RU" dirty="0" smtClean="0"/>
              <a:t> </a:t>
            </a:r>
            <a:r>
              <a:rPr lang="ru-RU" dirty="0" err="1" smtClean="0"/>
              <a:t>було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ухвалено</a:t>
            </a:r>
            <a:r>
              <a:rPr lang="ru-RU" dirty="0" smtClean="0"/>
              <a:t> </a:t>
            </a:r>
            <a:r>
              <a:rPr lang="ru-RU" dirty="0" err="1" smtClean="0"/>
              <a:t>всесвітню</a:t>
            </a:r>
            <a:r>
              <a:rPr lang="ru-RU" dirty="0" smtClean="0"/>
              <a:t> </a:t>
            </a:r>
            <a:r>
              <a:rPr lang="ru-RU" dirty="0" err="1" smtClean="0"/>
              <a:t>програму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«Порядок </a:t>
            </a:r>
            <a:r>
              <a:rPr lang="ru-RU" dirty="0" err="1" smtClean="0"/>
              <a:t>денний</a:t>
            </a:r>
            <a:r>
              <a:rPr lang="ru-RU" dirty="0" smtClean="0"/>
              <a:t> на ХХІ ст.» на</a:t>
            </a:r>
            <a:br>
              <a:rPr lang="ru-RU" dirty="0" smtClean="0"/>
            </a:br>
            <a:r>
              <a:rPr lang="ru-RU" dirty="0" err="1" smtClean="0"/>
              <a:t>наступні</a:t>
            </a:r>
            <a:r>
              <a:rPr lang="ru-RU" dirty="0" smtClean="0"/>
              <a:t> 100 </a:t>
            </a:r>
            <a:r>
              <a:rPr lang="ru-RU" dirty="0" err="1" smtClean="0"/>
              <a:t>років</a:t>
            </a:r>
            <a:r>
              <a:rPr lang="ru-RU" dirty="0" smtClean="0"/>
              <a:t>. </a:t>
            </a:r>
            <a:r>
              <a:rPr lang="ru-RU" dirty="0" err="1" smtClean="0"/>
              <a:t>Програма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досягти</a:t>
            </a:r>
            <a:r>
              <a:rPr lang="ru-RU" dirty="0" smtClean="0"/>
              <a:t> у </a:t>
            </a:r>
            <a:r>
              <a:rPr lang="ru-RU" dirty="0" err="1" smtClean="0"/>
              <a:t>світовому</a:t>
            </a:r>
            <a:r>
              <a:rPr lang="ru-RU" dirty="0" smtClean="0"/>
              <a:t> </a:t>
            </a:r>
            <a:r>
              <a:rPr lang="ru-RU" dirty="0" err="1" smtClean="0"/>
              <a:t>масштабі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цілей</a:t>
            </a:r>
            <a:r>
              <a:rPr lang="ru-RU" dirty="0" smtClean="0"/>
              <a:t>: </a:t>
            </a:r>
            <a:r>
              <a:rPr lang="ru-RU" dirty="0" err="1" smtClean="0"/>
              <a:t>чисте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та </a:t>
            </a:r>
            <a:r>
              <a:rPr lang="ru-RU" dirty="0" err="1" smtClean="0"/>
              <a:t>стабільна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r>
              <a:rPr lang="ru-RU" dirty="0" smtClean="0"/>
              <a:t> для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народів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світу</a:t>
            </a:r>
            <a:r>
              <a:rPr lang="ru-RU" dirty="0" smtClean="0"/>
              <a:t>. Цей </a:t>
            </a:r>
            <a:r>
              <a:rPr lang="ru-RU" dirty="0" err="1" smtClean="0"/>
              <a:t>історичний</a:t>
            </a:r>
            <a:r>
              <a:rPr lang="ru-RU" dirty="0" smtClean="0"/>
              <a:t> документ — </a:t>
            </a:r>
            <a:r>
              <a:rPr lang="ru-RU" dirty="0" err="1" smtClean="0"/>
              <a:t>вичерпний</a:t>
            </a:r>
            <a:r>
              <a:rPr lang="ru-RU" dirty="0" smtClean="0"/>
              <a:t> </a:t>
            </a:r>
            <a:r>
              <a:rPr lang="ru-RU" dirty="0" err="1" smtClean="0"/>
              <a:t>погляд</a:t>
            </a:r>
            <a:r>
              <a:rPr lang="ru-RU" dirty="0" smtClean="0"/>
              <a:t> на </a:t>
            </a:r>
            <a:r>
              <a:rPr lang="ru-RU" dirty="0" err="1" smtClean="0"/>
              <a:t>збалан</a:t>
            </a:r>
            <a:r>
              <a:rPr lang="ru-RU" dirty="0" smtClean="0"/>
              <a:t>-</a:t>
            </a:r>
            <a:br>
              <a:rPr lang="ru-RU" dirty="0" smtClean="0"/>
            </a:br>
            <a:r>
              <a:rPr lang="ru-RU" dirty="0" smtClean="0"/>
              <a:t>сований (</a:t>
            </a:r>
            <a:r>
              <a:rPr lang="ru-RU" dirty="0" err="1" smtClean="0"/>
              <a:t>сталий</a:t>
            </a:r>
            <a:r>
              <a:rPr lang="ru-RU" dirty="0" smtClean="0"/>
              <a:t>) </a:t>
            </a:r>
            <a:r>
              <a:rPr lang="ru-RU" dirty="0" err="1" smtClean="0"/>
              <a:t>розвиток</a:t>
            </a:r>
            <a:r>
              <a:rPr lang="ru-RU" dirty="0" smtClean="0"/>
              <a:t>. </a:t>
            </a:r>
            <a:r>
              <a:rPr lang="ru-RU" dirty="0" err="1" smtClean="0"/>
              <a:t>Декларація</a:t>
            </a:r>
            <a:r>
              <a:rPr lang="ru-RU" dirty="0" smtClean="0"/>
              <a:t>, </a:t>
            </a:r>
            <a:r>
              <a:rPr lang="ru-RU" dirty="0" err="1" smtClean="0"/>
              <a:t>прийнята</a:t>
            </a:r>
            <a:r>
              <a:rPr lang="ru-RU" dirty="0" smtClean="0"/>
              <a:t> в </a:t>
            </a:r>
            <a:r>
              <a:rPr lang="ru-RU" dirty="0" err="1" smtClean="0"/>
              <a:t>Ріо</a:t>
            </a:r>
            <a:r>
              <a:rPr lang="ru-RU" dirty="0" smtClean="0"/>
              <a:t>, </a:t>
            </a:r>
            <a:r>
              <a:rPr lang="ru-RU" dirty="0" err="1" smtClean="0"/>
              <a:t>містить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базові</a:t>
            </a:r>
            <a:r>
              <a:rPr lang="ru-RU" dirty="0" smtClean="0"/>
              <a:t> </a:t>
            </a:r>
            <a:r>
              <a:rPr lang="ru-RU" dirty="0" err="1" smtClean="0"/>
              <a:t>принципи</a:t>
            </a:r>
            <a:r>
              <a:rPr lang="ru-RU" dirty="0" smtClean="0"/>
              <a:t>, на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ґрунтуватися</a:t>
            </a:r>
            <a:r>
              <a:rPr lang="ru-RU" dirty="0" smtClean="0"/>
              <a:t> </a:t>
            </a:r>
            <a:r>
              <a:rPr lang="ru-RU" dirty="0" err="1" smtClean="0"/>
              <a:t>майбутні</a:t>
            </a:r>
            <a:r>
              <a:rPr lang="ru-RU" dirty="0" smtClean="0"/>
              <a:t> </a:t>
            </a:r>
            <a:r>
              <a:rPr lang="ru-RU" dirty="0" err="1" smtClean="0"/>
              <a:t>рішення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та </a:t>
            </a:r>
            <a:r>
              <a:rPr lang="ru-RU" dirty="0" err="1" smtClean="0"/>
              <a:t>державна</a:t>
            </a:r>
            <a:r>
              <a:rPr lang="ru-RU" dirty="0" smtClean="0"/>
              <a:t> </a:t>
            </a:r>
            <a:r>
              <a:rPr lang="ru-RU" dirty="0" err="1" smtClean="0"/>
              <a:t>політика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200" i="1" dirty="0" err="1" smtClean="0">
                <a:solidFill>
                  <a:srgbClr val="00B0F0"/>
                </a:solidFill>
              </a:rPr>
              <a:t>Основні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принципи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збалансованого</a:t>
            </a:r>
            <a:r>
              <a:rPr lang="ru-RU" sz="2200" i="1" dirty="0" smtClean="0">
                <a:solidFill>
                  <a:srgbClr val="00B0F0"/>
                </a:solidFill>
              </a:rPr>
              <a:t> (</a:t>
            </a:r>
            <a:r>
              <a:rPr lang="ru-RU" sz="2200" i="1" dirty="0" err="1" smtClean="0">
                <a:solidFill>
                  <a:srgbClr val="00B0F0"/>
                </a:solidFill>
              </a:rPr>
              <a:t>сталого</a:t>
            </a:r>
            <a:r>
              <a:rPr lang="ru-RU" sz="2200" i="1" dirty="0" smtClean="0">
                <a:solidFill>
                  <a:srgbClr val="00B0F0"/>
                </a:solidFill>
              </a:rPr>
              <a:t>) </a:t>
            </a:r>
            <a:r>
              <a:rPr lang="ru-RU" sz="2200" i="1" dirty="0" err="1" smtClean="0">
                <a:solidFill>
                  <a:srgbClr val="00B0F0"/>
                </a:solidFill>
              </a:rPr>
              <a:t>розвитку</a:t>
            </a:r>
            <a:r>
              <a:rPr lang="ru-RU" sz="2200" i="1" dirty="0" smtClean="0">
                <a:solidFill>
                  <a:srgbClr val="00B0F0"/>
                </a:solidFill>
              </a:rPr>
              <a:t/>
            </a:r>
            <a:br>
              <a:rPr lang="ru-RU" sz="2200" i="1" dirty="0" smtClean="0">
                <a:solidFill>
                  <a:srgbClr val="00B0F0"/>
                </a:solidFill>
              </a:rPr>
            </a:br>
            <a:r>
              <a:rPr lang="ru-RU" sz="2200" i="1" dirty="0" smtClean="0">
                <a:solidFill>
                  <a:srgbClr val="00B0F0"/>
                </a:solidFill>
              </a:rPr>
              <a:t>(</a:t>
            </a:r>
            <a:r>
              <a:rPr lang="ru-RU" sz="2200" i="1" dirty="0" err="1" smtClean="0">
                <a:solidFill>
                  <a:srgbClr val="00B0F0"/>
                </a:solidFill>
              </a:rPr>
              <a:t>Декларація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Ріо-де-Жанейро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з</a:t>
            </a:r>
            <a:r>
              <a:rPr lang="ru-RU" sz="2200" i="1" dirty="0" smtClean="0">
                <a:solidFill>
                  <a:srgbClr val="00B0F0"/>
                </a:solidFill>
              </a:rPr>
              <a:t> </a:t>
            </a:r>
            <a:r>
              <a:rPr lang="ru-RU" sz="2200" i="1" dirty="0" err="1" smtClean="0">
                <a:solidFill>
                  <a:srgbClr val="00B0F0"/>
                </a:solidFill>
              </a:rPr>
              <a:t>довкілля</a:t>
            </a:r>
            <a:r>
              <a:rPr lang="ru-RU" sz="2200" i="1" dirty="0" smtClean="0">
                <a:solidFill>
                  <a:srgbClr val="00B0F0"/>
                </a:solidFill>
              </a:rPr>
              <a:t> та </a:t>
            </a:r>
            <a:r>
              <a:rPr lang="ru-RU" sz="2200" i="1" dirty="0" err="1" smtClean="0">
                <a:solidFill>
                  <a:srgbClr val="00B0F0"/>
                </a:solidFill>
              </a:rPr>
              <a:t>розвитку</a:t>
            </a:r>
            <a:r>
              <a:rPr lang="ru-RU" sz="2200" i="1" dirty="0" smtClean="0">
                <a:solidFill>
                  <a:srgbClr val="00B0F0"/>
                </a:solidFill>
              </a:rPr>
              <a:t>, 1992 р.)</a:t>
            </a:r>
            <a:endParaRPr lang="ru-RU" i="1" dirty="0">
              <a:solidFill>
                <a:srgbClr val="00B0F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ru-RU" sz="4500" b="1" i="1" dirty="0" smtClean="0">
                <a:solidFill>
                  <a:srgbClr val="FF0000"/>
                </a:solidFill>
              </a:rPr>
              <a:t> 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Кожен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має</a:t>
            </a:r>
            <a:r>
              <a:rPr lang="ru-RU" sz="4500" b="1" i="1" dirty="0" smtClean="0">
                <a:solidFill>
                  <a:srgbClr val="FF0000"/>
                </a:solidFill>
              </a:rPr>
              <a:t> право на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здорове</a:t>
            </a:r>
            <a:r>
              <a:rPr lang="ru-RU" sz="4500" b="1" i="1" dirty="0" smtClean="0">
                <a:solidFill>
                  <a:srgbClr val="FF0000"/>
                </a:solidFill>
              </a:rPr>
              <a:t> та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продуктивне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життя</a:t>
            </a:r>
            <a:r>
              <a:rPr lang="ru-RU" sz="4500" b="1" i="1" dirty="0" smtClean="0">
                <a:solidFill>
                  <a:srgbClr val="FF0000"/>
                </a:solidFill>
              </a:rPr>
              <a:t> в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гармонії</a:t>
            </a:r>
            <a:endParaRPr lang="ru-RU" sz="4500" b="1" i="1" dirty="0" smtClean="0">
              <a:solidFill>
                <a:srgbClr val="FF0000"/>
              </a:solidFill>
            </a:endParaRP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з</a:t>
            </a:r>
            <a:r>
              <a:rPr lang="ru-RU" sz="4500" b="1" i="1" dirty="0" smtClean="0">
                <a:solidFill>
                  <a:srgbClr val="FF0000"/>
                </a:solidFill>
              </a:rPr>
              <a:t> природою.</a:t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> 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Теперішнє</a:t>
            </a:r>
            <a:r>
              <a:rPr lang="ru-RU" sz="4500" b="1" i="1" dirty="0" smtClean="0">
                <a:solidFill>
                  <a:srgbClr val="FF0000"/>
                </a:solidFill>
              </a:rPr>
              <a:t> та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прийдешні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покоління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мають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рівні</a:t>
            </a:r>
            <a:r>
              <a:rPr lang="ru-RU" sz="4500" b="1" i="1" dirty="0" smtClean="0">
                <a:solidFill>
                  <a:srgbClr val="FF0000"/>
                </a:solidFill>
              </a:rPr>
              <a:t> права на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це</a:t>
            </a:r>
            <a:r>
              <a:rPr lang="ru-RU" sz="45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> 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Охорона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довкілля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має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розглядатись</a:t>
            </a:r>
            <a:r>
              <a:rPr lang="ru-RU" sz="4500" b="1" i="1" dirty="0" smtClean="0">
                <a:solidFill>
                  <a:srgbClr val="FF0000"/>
                </a:solidFill>
              </a:rPr>
              <a:t> як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невід’ємна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частина</a:t>
            </a:r>
            <a:endParaRPr lang="ru-RU" sz="4500" b="1" i="1" dirty="0" smtClean="0">
              <a:solidFill>
                <a:srgbClr val="FF0000"/>
              </a:solidFill>
            </a:endParaRP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будь-якого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процесу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розвитку</a:t>
            </a:r>
            <a:r>
              <a:rPr lang="ru-RU" sz="4500" b="1" i="1" dirty="0" smtClean="0">
                <a:solidFill>
                  <a:srgbClr val="FF0000"/>
                </a:solidFill>
              </a:rPr>
              <a:t>.</a:t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Кожна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країна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має</a:t>
            </a:r>
            <a:r>
              <a:rPr lang="ru-RU" sz="4500" b="1" i="1" dirty="0" smtClean="0">
                <a:solidFill>
                  <a:srgbClr val="FF0000"/>
                </a:solidFill>
              </a:rPr>
              <a:t> право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використовувати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власні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ресурси</a:t>
            </a:r>
            <a:r>
              <a:rPr lang="ru-RU" sz="4500" b="1" i="1" dirty="0" smtClean="0">
                <a:solidFill>
                  <a:srgbClr val="FF0000"/>
                </a:solidFill>
              </a:rPr>
              <a:t>, не</a:t>
            </a: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здійснюючи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вплив</a:t>
            </a:r>
            <a:r>
              <a:rPr lang="ru-RU" sz="4500" b="1" i="1" dirty="0" smtClean="0">
                <a:solidFill>
                  <a:srgbClr val="FF0000"/>
                </a:solidFill>
              </a:rPr>
              <a:t> на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довкілля</a:t>
            </a:r>
            <a:r>
              <a:rPr lang="ru-RU" sz="4500" b="1" i="1" dirty="0" smtClean="0">
                <a:solidFill>
                  <a:srgbClr val="FF0000"/>
                </a:solidFill>
              </a:rPr>
              <a:t> за межами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своєї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території</a:t>
            </a:r>
            <a:r>
              <a:rPr lang="ru-RU" sz="4500" b="1" i="1" dirty="0" smtClean="0">
                <a:solidFill>
                  <a:srgbClr val="FF0000"/>
                </a:solidFill>
              </a:rPr>
              <a:t>.</a:t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> 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Забруднювач</a:t>
            </a:r>
            <a:r>
              <a:rPr lang="ru-RU" sz="4500" b="1" i="1" dirty="0" smtClean="0">
                <a:solidFill>
                  <a:srgbClr val="FF0000"/>
                </a:solidFill>
              </a:rPr>
              <a:t> повинен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відшкодувати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збитки</a:t>
            </a:r>
            <a:r>
              <a:rPr lang="ru-RU" sz="4500" b="1" i="1" dirty="0" smtClean="0">
                <a:solidFill>
                  <a:srgbClr val="FF0000"/>
                </a:solidFill>
              </a:rPr>
              <a:t>,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завдані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довкіллю</a:t>
            </a:r>
            <a:endParaRPr lang="ru-RU" sz="4500" b="1" i="1" dirty="0" smtClean="0">
              <a:solidFill>
                <a:srgbClr val="FF0000"/>
              </a:solidFill>
            </a:endParaRP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>(принцип «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забруднювач</a:t>
            </a:r>
            <a:r>
              <a:rPr lang="ru-RU" sz="4500" b="1" i="1" dirty="0" smtClean="0">
                <a:solidFill>
                  <a:srgbClr val="FF0000"/>
                </a:solidFill>
              </a:rPr>
              <a:t> платить»).</a:t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Економічна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діяльність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має</a:t>
            </a:r>
            <a:r>
              <a:rPr lang="ru-RU" sz="4500" b="1" i="1" dirty="0" smtClean="0">
                <a:solidFill>
                  <a:srgbClr val="FF0000"/>
                </a:solidFill>
              </a:rPr>
              <a:t> бути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поєднана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</a:t>
            </a:r>
            <a:r>
              <a:rPr lang="ru-RU" sz="4500" b="1" i="1" dirty="0" smtClean="0">
                <a:solidFill>
                  <a:srgbClr val="FF0000"/>
                </a:solidFill>
              </a:rPr>
              <a:t> принципом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реалі</a:t>
            </a:r>
            <a:r>
              <a:rPr lang="ru-RU" sz="4500" b="1" i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sz="4500" b="1" i="1" dirty="0" smtClean="0">
                <a:solidFill>
                  <a:srgbClr val="FF0000"/>
                </a:solidFill>
              </a:rPr>
              <a:t/>
            </a:r>
            <a:br>
              <a:rPr lang="ru-RU" sz="4500" b="1" i="1" dirty="0" smtClean="0">
                <a:solidFill>
                  <a:srgbClr val="FF0000"/>
                </a:solidFill>
              </a:rPr>
            </a:br>
            <a:r>
              <a:rPr lang="ru-RU" sz="4500" b="1" i="1" dirty="0" err="1" smtClean="0">
                <a:solidFill>
                  <a:srgbClr val="FF0000"/>
                </a:solidFill>
              </a:rPr>
              <a:t>зації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запобіжних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заходів</a:t>
            </a:r>
            <a:r>
              <a:rPr lang="ru-RU" sz="4500" b="1" i="1" dirty="0" smtClean="0">
                <a:solidFill>
                  <a:srgbClr val="FF0000"/>
                </a:solidFill>
              </a:rPr>
              <a:t> у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сфері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охорони</a:t>
            </a:r>
            <a:r>
              <a:rPr lang="ru-RU" sz="4500" b="1" i="1" dirty="0" smtClean="0">
                <a:solidFill>
                  <a:srgbClr val="FF0000"/>
                </a:solidFill>
              </a:rPr>
              <a:t> </a:t>
            </a:r>
            <a:r>
              <a:rPr lang="ru-RU" sz="4500" b="1" i="1" dirty="0" err="1" smtClean="0">
                <a:solidFill>
                  <a:srgbClr val="FF0000"/>
                </a:solidFill>
              </a:rPr>
              <a:t>довкілля</a:t>
            </a:r>
            <a:r>
              <a:rPr lang="ru-RU" sz="4500" dirty="0" smtClean="0"/>
              <a:t>.</a:t>
            </a:r>
            <a:br>
              <a:rPr lang="ru-RU" sz="45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55000" lnSpcReduction="20000"/>
          </a:bodyPr>
          <a:lstStyle/>
          <a:p>
            <a:r>
              <a:rPr lang="ru-RU" sz="3800" b="1" i="1" dirty="0" err="1" smtClean="0">
                <a:solidFill>
                  <a:srgbClr val="FF0000"/>
                </a:solidFill>
              </a:rPr>
              <a:t>Держави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повинні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співпрацювати</a:t>
            </a:r>
            <a:r>
              <a:rPr lang="ru-RU" sz="3800" b="1" i="1" dirty="0" smtClean="0">
                <a:solidFill>
                  <a:srgbClr val="FF0000"/>
                </a:solidFill>
              </a:rPr>
              <a:t> у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сфері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охорони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довкілля</a:t>
            </a:r>
            <a:r>
              <a:rPr lang="ru-RU" sz="3800" b="1" i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ru-RU" sz="3800" b="1" i="1" dirty="0" smtClean="0">
                <a:solidFill>
                  <a:srgbClr val="FF0000"/>
                </a:solidFill>
              </a:rPr>
              <a:t> 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Скорочення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масштабів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бідності</a:t>
            </a:r>
            <a:r>
              <a:rPr lang="ru-RU" sz="3800" b="1" i="1" dirty="0" smtClean="0">
                <a:solidFill>
                  <a:srgbClr val="FF0000"/>
                </a:solidFill>
              </a:rPr>
              <a:t> та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несправедливих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стандартів</a:t>
            </a:r>
            <a:endParaRPr lang="ru-RU" sz="3800" b="1" i="1" dirty="0" smtClean="0">
              <a:solidFill>
                <a:srgbClr val="FF0000"/>
              </a:solidFill>
            </a:endParaRPr>
          </a:p>
          <a:p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життя</a:t>
            </a:r>
            <a:r>
              <a:rPr lang="ru-RU" sz="3800" b="1" i="1" dirty="0" smtClean="0">
                <a:solidFill>
                  <a:srgbClr val="FF0000"/>
                </a:solidFill>
              </a:rPr>
              <a:t> в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різних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частинах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світу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є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інтегральною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частиною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зба</a:t>
            </a:r>
            <a:r>
              <a:rPr lang="ru-RU" sz="3800" b="1" i="1" dirty="0" smtClean="0">
                <a:solidFill>
                  <a:srgbClr val="FF0000"/>
                </a:solidFill>
              </a:rPr>
              <a:t>-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лансованого</a:t>
            </a:r>
            <a:r>
              <a:rPr lang="ru-RU" sz="3800" b="1" i="1" dirty="0" smtClean="0">
                <a:solidFill>
                  <a:srgbClr val="FF0000"/>
                </a:solidFill>
              </a:rPr>
              <a:t> (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сталого</a:t>
            </a:r>
            <a:r>
              <a:rPr lang="ru-RU" sz="3800" b="1" i="1" dirty="0" smtClean="0">
                <a:solidFill>
                  <a:srgbClr val="FF0000"/>
                </a:solidFill>
              </a:rPr>
              <a:t>)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розвитку</a:t>
            </a:r>
            <a:r>
              <a:rPr lang="ru-RU" sz="3800" b="1" i="1" dirty="0" smtClean="0">
                <a:solidFill>
                  <a:srgbClr val="FF0000"/>
                </a:solidFill>
              </a:rPr>
              <a:t>.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Держави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повинні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обмежувати</a:t>
            </a:r>
            <a:r>
              <a:rPr lang="ru-RU" sz="3800" b="1" i="1" dirty="0" smtClean="0">
                <a:solidFill>
                  <a:srgbClr val="FF0000"/>
                </a:solidFill>
              </a:rPr>
              <a:t> та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усувати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моделі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незбалансо</a:t>
            </a:r>
            <a:r>
              <a:rPr lang="ru-RU" sz="3800" b="1" i="1" dirty="0" smtClean="0">
                <a:solidFill>
                  <a:srgbClr val="FF0000"/>
                </a:solidFill>
              </a:rPr>
              <a:t>-</a:t>
            </a:r>
          </a:p>
          <a:p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ваного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виробництва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споживання</a:t>
            </a:r>
            <a:r>
              <a:rPr lang="ru-RU" sz="3800" b="1" i="1" dirty="0" smtClean="0">
                <a:solidFill>
                  <a:srgbClr val="FF0000"/>
                </a:solidFill>
              </a:rPr>
              <a:t> та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сприяти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впровадженню</a:t>
            </a:r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відповідної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демографічної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політики</a:t>
            </a:r>
            <a:r>
              <a:rPr lang="ru-RU" sz="3800" b="1" i="1" dirty="0" smtClean="0">
                <a:solidFill>
                  <a:srgbClr val="FF0000"/>
                </a:solidFill>
              </a:rPr>
              <a:t>.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Найефективніший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спосіб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розв’язання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екологічних</a:t>
            </a:r>
            <a:r>
              <a:rPr lang="ru-RU" sz="3800" b="1" i="1" dirty="0" smtClean="0">
                <a:solidFill>
                  <a:srgbClr val="FF0000"/>
                </a:solidFill>
              </a:rPr>
              <a:t> проблем —</a:t>
            </a:r>
          </a:p>
          <a:p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err="1" smtClean="0">
                <a:solidFill>
                  <a:srgbClr val="FF0000"/>
                </a:solidFill>
              </a:rPr>
              <a:t>залучення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всіх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зацікавлених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осіб</a:t>
            </a:r>
            <a:r>
              <a:rPr lang="ru-RU" sz="3800" b="1" i="1" dirty="0" smtClean="0">
                <a:solidFill>
                  <a:srgbClr val="FF0000"/>
                </a:solidFill>
              </a:rPr>
              <a:t>.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Держави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повинні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розвивати</a:t>
            </a:r>
            <a:r>
              <a:rPr lang="ru-RU" sz="3800" b="1" i="1" dirty="0" smtClean="0">
                <a:solidFill>
                  <a:srgbClr val="FF0000"/>
                </a:solidFill>
              </a:rPr>
              <a:t/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smtClean="0">
                <a:solidFill>
                  <a:srgbClr val="FF0000"/>
                </a:solidFill>
              </a:rPr>
              <a:t>та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заохочувати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поінформованість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населення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та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його</a:t>
            </a:r>
            <a:r>
              <a:rPr lang="ru-RU" sz="3800" b="1" i="1" dirty="0" smtClean="0">
                <a:solidFill>
                  <a:srgbClr val="FF0000"/>
                </a:solidFill>
              </a:rPr>
              <a:t> участь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r>
              <a:rPr lang="ru-RU" sz="3800" b="1" i="1" dirty="0" smtClean="0">
                <a:solidFill>
                  <a:srgbClr val="FF0000"/>
                </a:solidFill>
              </a:rPr>
              <a:t>у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процесах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прийняття</a:t>
            </a:r>
            <a:r>
              <a:rPr lang="ru-RU" sz="3800" b="1" i="1" dirty="0" smtClean="0">
                <a:solidFill>
                  <a:srgbClr val="FF0000"/>
                </a:solidFill>
              </a:rPr>
              <a:t> </a:t>
            </a:r>
            <a:r>
              <a:rPr lang="ru-RU" sz="3800" b="1" i="1" dirty="0" err="1" smtClean="0">
                <a:solidFill>
                  <a:srgbClr val="FF0000"/>
                </a:solidFill>
              </a:rPr>
              <a:t>рішень</a:t>
            </a:r>
            <a:r>
              <a:rPr lang="ru-RU" sz="3800" b="1" i="1" dirty="0" smtClean="0">
                <a:solidFill>
                  <a:srgbClr val="FF0000"/>
                </a:solidFill>
              </a:rPr>
              <a:t>.</a:t>
            </a:r>
            <a:br>
              <a:rPr lang="ru-RU" sz="3800" b="1" i="1" dirty="0" smtClean="0">
                <a:solidFill>
                  <a:srgbClr val="FF0000"/>
                </a:solidFill>
              </a:rPr>
            </a:br>
            <a:endParaRPr lang="ru-RU" sz="3800" b="1" i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404664"/>
          <a:ext cx="8229600" cy="57214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As194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11560" y="1268760"/>
            <a:ext cx="8228176" cy="432048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Рисунок 4" descr="29054_html_2ed8a3aa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15616" y="2492896"/>
            <a:ext cx="2808312" cy="2808312"/>
          </a:xfrm>
          <a:prstGeom prst="ellipse">
            <a:avLst/>
          </a:prstGeom>
          <a:ln w="63500" cap="rnd">
            <a:noFill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332656"/>
          <a:ext cx="8229600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3614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308</Words>
  <Application>Microsoft Office PowerPoint</Application>
  <PresentationFormat>Экран (4:3)</PresentationFormat>
  <Paragraphs>35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 Категорія збалансований розвиток, її еволюція.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Принципи раціонального природокористування</vt:lpstr>
      <vt:lpstr>Слайд 12</vt:lpstr>
      <vt:lpstr>Слайд 13</vt:lpstr>
      <vt:lpstr>Слайд 14</vt:lpstr>
      <vt:lpstr>Слайд 15</vt:lpstr>
      <vt:lpstr>Слайд 16</vt:lpstr>
      <vt:lpstr>Основні принципи збалансованого (сталого) розвитку (Декларація Ріо-де-Жанейро з довкілля та розвитку, 1992 р.)</vt:lpstr>
      <vt:lpstr>Слайд 18</vt:lpstr>
      <vt:lpstr>Слайд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Категорія збалансований розвиток, її еволюція. </dc:title>
  <dc:creator>user</dc:creator>
  <cp:lastModifiedBy>user</cp:lastModifiedBy>
  <cp:revision>7</cp:revision>
  <dcterms:created xsi:type="dcterms:W3CDTF">2014-11-16T07:19:18Z</dcterms:created>
  <dcterms:modified xsi:type="dcterms:W3CDTF">2015-01-28T17:59:58Z</dcterms:modified>
</cp:coreProperties>
</file>