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E7F8-CEDD-4FB0-8841-D1407D58698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79E8A-2423-4C0A-B61B-A674106F90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30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79E8A-2423-4C0A-B61B-A674106F9029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6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F270EC-5BCC-4A81-8420-2289BD32A0FB}" type="datetimeFigureOut">
              <a:rPr lang="uk-UA" smtClean="0"/>
              <a:t>18.12.2013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794F36-2F6A-4456-8C4D-6DDAFF5D8BD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82172" cy="288032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348880"/>
            <a:ext cx="8712968" cy="2736304"/>
          </a:xfrm>
        </p:spPr>
        <p:txBody>
          <a:bodyPr>
            <a:normAutofit fontScale="62500" lnSpcReduction="20000"/>
          </a:bodyPr>
          <a:lstStyle/>
          <a:p>
            <a:pPr marL="36576" indent="0" algn="ctr">
              <a:buNone/>
            </a:pPr>
            <a:r>
              <a:rPr lang="uk-UA" sz="8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Презентація на тему:        </a:t>
            </a:r>
            <a:r>
              <a:rPr lang="uk-UA" sz="8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    » СНІД </a:t>
            </a:r>
            <a:r>
              <a:rPr lang="uk-UA" sz="8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чума </a:t>
            </a:r>
            <a:r>
              <a:rPr lang="uk-UA" sz="8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21-го століття</a:t>
            </a:r>
            <a:r>
              <a:rPr lang="uk-UA" sz="8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 </a:t>
            </a:r>
          </a:p>
          <a:p>
            <a:endParaRPr lang="uk-UA" sz="3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-161156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/>
            </a:r>
            <a:br>
              <a:rPr lang="uk-UA" sz="46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</a:br>
            <a:r>
              <a:rPr lang="uk-UA" sz="44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rgbClr val="3B3B3B">
                    <a:lumMod val="40000"/>
                    <a:lumOff val="6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4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20">
        <p:split orient="vert"/>
      </p:transition>
    </mc:Choice>
    <mc:Fallback xmlns="">
      <p:transition spd="slow" advTm="632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нід\sni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8" y="1052736"/>
            <a:ext cx="6618637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778">
        <p:split orient="vert"/>
      </p:transition>
    </mc:Choice>
    <mc:Fallback xmlns="">
      <p:transition spd="slow" advTm="2377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0"/>
            <a:ext cx="6840760" cy="2101556"/>
          </a:xfrm>
        </p:spPr>
        <p:txBody>
          <a:bodyPr/>
          <a:lstStyle/>
          <a:p>
            <a:r>
              <a:rPr lang="uk-UA" i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uk-UA" sz="2400" i="1" dirty="0" smtClean="0">
                <a:solidFill>
                  <a:srgbClr val="FFC000"/>
                </a:solidFill>
              </a:rPr>
              <a:t>Основною проблемою в створенні вакцини проти ВІЛ є  висока здатність вірусу змінювати свої властивості.</a:t>
            </a:r>
            <a:endParaRPr lang="uk-UA" sz="2400" i="1" dirty="0">
              <a:solidFill>
                <a:srgbClr val="FFC000"/>
              </a:solidFill>
            </a:endParaRPr>
          </a:p>
        </p:txBody>
      </p:sp>
      <p:pic>
        <p:nvPicPr>
          <p:cNvPr id="8196" name="Picture 4" descr="F:\Снід\0006-006-Na-sogodn-ne-snu-vaktsini-dlja-proflaktiki-SNDu-nedostat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27894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55">
        <p:split orient="vert"/>
      </p:transition>
    </mc:Choice>
    <mc:Fallback xmlns="">
      <p:transition spd="slow" advTm="30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73" y="4715040"/>
            <a:ext cx="6912768" cy="1872208"/>
          </a:xfrm>
        </p:spPr>
        <p:txBody>
          <a:bodyPr>
            <a:normAutofit lnSpcReduction="10000"/>
          </a:bodyPr>
          <a:lstStyle/>
          <a:p>
            <a:r>
              <a:rPr lang="ru-RU" sz="2000" i="1" dirty="0">
                <a:solidFill>
                  <a:srgbClr val="FFC000"/>
                </a:solidFill>
              </a:rPr>
              <a:t>В </a:t>
            </a:r>
            <a:r>
              <a:rPr lang="ru-RU" sz="2000" i="1" dirty="0" err="1">
                <a:solidFill>
                  <a:srgbClr val="FFC000"/>
                </a:solidFill>
              </a:rPr>
              <a:t>даний</a:t>
            </a:r>
            <a:r>
              <a:rPr lang="ru-RU" sz="2000" i="1" dirty="0">
                <a:solidFill>
                  <a:srgbClr val="FFC000"/>
                </a:solidFill>
              </a:rPr>
              <a:t> час на </a:t>
            </a:r>
            <a:r>
              <a:rPr lang="ru-RU" sz="2000" i="1" dirty="0" err="1">
                <a:solidFill>
                  <a:srgbClr val="FFC000"/>
                </a:solidFill>
              </a:rPr>
              <a:t>боротьбу</a:t>
            </a:r>
            <a:r>
              <a:rPr lang="ru-RU" sz="2000" i="1" dirty="0">
                <a:solidFill>
                  <a:srgbClr val="FFC000"/>
                </a:solidFill>
              </a:rPr>
              <a:t> з глобальною </a:t>
            </a:r>
            <a:r>
              <a:rPr lang="ru-RU" sz="2000" i="1" dirty="0" err="1">
                <a:solidFill>
                  <a:srgbClr val="FFC000"/>
                </a:solidFill>
              </a:rPr>
              <a:t>загрозою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СНІДу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піднімаються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всі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>
                <a:solidFill>
                  <a:srgbClr val="FFC000"/>
                </a:solidFill>
              </a:rPr>
              <a:t>країни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світу</a:t>
            </a:r>
            <a:r>
              <a:rPr lang="ru-RU" sz="2000" i="1" dirty="0" smtClean="0">
                <a:solidFill>
                  <a:srgbClr val="FFC000"/>
                </a:solidFill>
              </a:rPr>
              <a:t>, все </a:t>
            </a:r>
            <a:r>
              <a:rPr lang="ru-RU" sz="2000" i="1" dirty="0" err="1" smtClean="0">
                <a:solidFill>
                  <a:srgbClr val="FFC000"/>
                </a:solidFill>
              </a:rPr>
              <a:t>більш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важливого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значення</a:t>
            </a:r>
            <a:r>
              <a:rPr lang="ru-RU" sz="2000" i="1" dirty="0" smtClean="0">
                <a:solidFill>
                  <a:srgbClr val="FFC000"/>
                </a:solidFill>
              </a:rPr>
              <a:t> в </a:t>
            </a:r>
            <a:r>
              <a:rPr lang="ru-RU" sz="2000" i="1" dirty="0" err="1" smtClean="0">
                <a:solidFill>
                  <a:srgbClr val="FFC000"/>
                </a:solidFill>
              </a:rPr>
              <a:t>світі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набуває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антиСНІДівський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рух,символом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якого</a:t>
            </a:r>
            <a:r>
              <a:rPr lang="ru-RU" sz="2000" i="1" dirty="0" smtClean="0">
                <a:solidFill>
                  <a:srgbClr val="FFC000"/>
                </a:solidFill>
              </a:rPr>
              <a:t> є </a:t>
            </a:r>
            <a:r>
              <a:rPr lang="ru-RU" sz="2000" i="1" dirty="0" err="1" smtClean="0">
                <a:solidFill>
                  <a:srgbClr val="FFC000"/>
                </a:solidFill>
              </a:rPr>
              <a:t>червона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стрічка,створена</a:t>
            </a:r>
            <a:r>
              <a:rPr lang="ru-RU" sz="2000" i="1" dirty="0" smtClean="0">
                <a:solidFill>
                  <a:srgbClr val="FFC000"/>
                </a:solidFill>
              </a:rPr>
              <a:t> художником Франком Муром у </a:t>
            </a:r>
            <a:r>
              <a:rPr lang="ru-RU" sz="2000" i="1" dirty="0" err="1" smtClean="0">
                <a:solidFill>
                  <a:srgbClr val="FFC000"/>
                </a:solidFill>
              </a:rPr>
              <a:t>квітні</a:t>
            </a:r>
            <a:r>
              <a:rPr lang="ru-RU" sz="2000" i="1" dirty="0" smtClean="0">
                <a:solidFill>
                  <a:srgbClr val="FFC000"/>
                </a:solidFill>
              </a:rPr>
              <a:t> 1991 року.</a:t>
            </a:r>
            <a:endParaRPr lang="uk-UA" sz="2000" i="1" dirty="0">
              <a:solidFill>
                <a:srgbClr val="FFC000"/>
              </a:solidFill>
            </a:endParaRPr>
          </a:p>
        </p:txBody>
      </p:sp>
      <p:pic>
        <p:nvPicPr>
          <p:cNvPr id="1027" name="Picture 3" descr="F:\Снід\0004-004-SCHo-oznacha-CHervona-str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4408"/>
            <a:ext cx="3770627" cy="441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5">
        <p:split orient="vert"/>
      </p:transition>
    </mc:Choice>
    <mc:Fallback xmlns="">
      <p:transition spd="slow" advTm="101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нід\61174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6810"/>
            <a:ext cx="5616624" cy="3757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9">
        <p:split orient="vert"/>
      </p:transition>
    </mc:Choice>
    <mc:Fallback xmlns="">
      <p:transition spd="slow" advTm="99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5536" y="4509120"/>
            <a:ext cx="7673280" cy="2016225"/>
          </a:xfrm>
        </p:spPr>
        <p:txBody>
          <a:bodyPr>
            <a:normAutofit/>
          </a:bodyPr>
          <a:lstStyle/>
          <a:p>
            <a:r>
              <a:rPr lang="ru-RU" sz="2400" i="1" dirty="0" err="1">
                <a:solidFill>
                  <a:srgbClr val="FFC000"/>
                </a:solidFill>
              </a:rPr>
              <a:t>Оскільки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вакцини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проти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СНІДу</a:t>
            </a:r>
            <a:r>
              <a:rPr lang="ru-RU" sz="2400" i="1" dirty="0">
                <a:solidFill>
                  <a:srgbClr val="FFC000"/>
                </a:solidFill>
              </a:rPr>
              <a:t> не </a:t>
            </a:r>
            <a:r>
              <a:rPr lang="ru-RU" sz="2400" i="1" dirty="0" err="1">
                <a:solidFill>
                  <a:srgbClr val="FFC000"/>
                </a:solidFill>
              </a:rPr>
              <a:t>існує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єдиним</a:t>
            </a:r>
            <a:r>
              <a:rPr lang="ru-RU" sz="2400" i="1" dirty="0">
                <a:solidFill>
                  <a:srgbClr val="FFC000"/>
                </a:solidFill>
              </a:rPr>
              <a:t> способом </a:t>
            </a:r>
            <a:r>
              <a:rPr lang="ru-RU" sz="2400" i="1" dirty="0" err="1">
                <a:solidFill>
                  <a:srgbClr val="FFC000"/>
                </a:solidFill>
              </a:rPr>
              <a:t>запобігти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інфекції</a:t>
            </a:r>
            <a:r>
              <a:rPr lang="ru-RU" sz="2400" i="1" dirty="0">
                <a:solidFill>
                  <a:srgbClr val="FFC000"/>
                </a:solidFill>
              </a:rPr>
              <a:t> є </a:t>
            </a:r>
            <a:r>
              <a:rPr lang="ru-RU" sz="2400" i="1" dirty="0" err="1">
                <a:solidFill>
                  <a:srgbClr val="FFC000"/>
                </a:solidFill>
              </a:rPr>
              <a:t>уникнення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ситуацій</a:t>
            </a:r>
            <a:r>
              <a:rPr lang="ru-RU" sz="2400" i="1" dirty="0">
                <a:solidFill>
                  <a:srgbClr val="FFC000"/>
                </a:solidFill>
              </a:rPr>
              <a:t>, </a:t>
            </a:r>
            <a:r>
              <a:rPr lang="ru-RU" sz="2400" i="1" dirty="0" err="1">
                <a:solidFill>
                  <a:srgbClr val="FFC000"/>
                </a:solidFill>
              </a:rPr>
              <a:t>що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несуть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>
                <a:solidFill>
                  <a:srgbClr val="FFC000"/>
                </a:solidFill>
              </a:rPr>
              <a:t>ризик</a:t>
            </a:r>
            <a:r>
              <a:rPr lang="ru-RU" sz="2400" i="1" dirty="0">
                <a:solidFill>
                  <a:srgbClr val="FFC000"/>
                </a:solidFill>
              </a:rPr>
              <a:t> </a:t>
            </a:r>
            <a:r>
              <a:rPr lang="ru-RU" sz="2400" i="1" dirty="0" err="1" smtClean="0">
                <a:solidFill>
                  <a:srgbClr val="FFC000"/>
                </a:solidFill>
              </a:rPr>
              <a:t>зараження</a:t>
            </a:r>
            <a:r>
              <a:rPr lang="ru-RU" sz="2400" i="1" dirty="0" smtClean="0">
                <a:solidFill>
                  <a:srgbClr val="FFC000"/>
                </a:solidFill>
              </a:rPr>
              <a:t>.</a:t>
            </a:r>
            <a:endParaRPr lang="uk-UA" sz="2400" i="1" dirty="0">
              <a:solidFill>
                <a:srgbClr val="FFC000"/>
              </a:solidFill>
            </a:endParaRPr>
          </a:p>
        </p:txBody>
      </p:sp>
      <p:pic>
        <p:nvPicPr>
          <p:cNvPr id="3076" name="Picture 4" descr="F:\Снід\sn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790869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86">
        <p:split orient="vert"/>
      </p:transition>
    </mc:Choice>
    <mc:Fallback xmlns="">
      <p:transition spd="slow" advTm="1008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0841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112">
        <p:split orient="vert"/>
      </p:transition>
    </mc:Choice>
    <mc:Fallback xmlns="">
      <p:transition spd="slow" advTm="431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56792"/>
            <a:ext cx="4392488" cy="4536504"/>
          </a:xfrm>
        </p:spPr>
        <p:txBody>
          <a:bodyPr>
            <a:normAutofit/>
          </a:bodyPr>
          <a:lstStyle/>
          <a:p>
            <a:r>
              <a:rPr lang="uk-UA" sz="1800" i="1" dirty="0">
                <a:solidFill>
                  <a:srgbClr val="FFC000"/>
                </a:solidFill>
              </a:rPr>
              <a:t>Таким чином, нині за умов відсутності вакцини та ефективних ліків єдиною доступною всім зброєю проти інфікування ВІЛ можуть виступати безпечна поведінка і суворе дотримання санітарно-епідемічного режиму в лікувальних установах.</a:t>
            </a:r>
          </a:p>
        </p:txBody>
      </p:sp>
      <p:pic>
        <p:nvPicPr>
          <p:cNvPr id="5122" name="Picture 2" descr="F:\Снід\61c3f89783e5044f901e706e79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85532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26">
        <p:split orient="vert"/>
      </p:transition>
    </mc:Choice>
    <mc:Fallback xmlns="">
      <p:transition spd="slow" advTm="922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5301208"/>
            <a:ext cx="4437427" cy="1432841"/>
          </a:xfrm>
        </p:spPr>
        <p:txBody>
          <a:bodyPr>
            <a:normAutofit lnSpcReduction="10000"/>
          </a:bodyPr>
          <a:lstStyle/>
          <a:p>
            <a:r>
              <a:rPr lang="ru-RU" i="1" dirty="0" err="1">
                <a:solidFill>
                  <a:srgbClr val="FFC000"/>
                </a:solidFill>
              </a:rPr>
              <a:t>Бережіть</a:t>
            </a:r>
            <a:r>
              <a:rPr lang="ru-RU" i="1" dirty="0">
                <a:solidFill>
                  <a:srgbClr val="FFC000"/>
                </a:solidFill>
              </a:rPr>
              <a:t> себе, </a:t>
            </a:r>
            <a:r>
              <a:rPr lang="ru-RU" i="1" dirty="0" err="1">
                <a:solidFill>
                  <a:srgbClr val="FFC000"/>
                </a:solidFill>
              </a:rPr>
              <a:t>своїх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дітей</a:t>
            </a:r>
            <a:r>
              <a:rPr lang="ru-RU" i="1" dirty="0">
                <a:solidFill>
                  <a:srgbClr val="FFC000"/>
                </a:solidFill>
              </a:rPr>
              <a:t> та будьте </a:t>
            </a:r>
            <a:r>
              <a:rPr lang="ru-RU" i="1" dirty="0" err="1">
                <a:solidFill>
                  <a:srgbClr val="FFC000"/>
                </a:solidFill>
              </a:rPr>
              <a:t>здорові</a:t>
            </a:r>
            <a:r>
              <a:rPr lang="ru-RU" i="1" dirty="0">
                <a:solidFill>
                  <a:srgbClr val="FFC000"/>
                </a:solidFill>
              </a:rPr>
              <a:t>!</a:t>
            </a:r>
            <a:endParaRPr lang="uk-UA" i="1" dirty="0">
              <a:solidFill>
                <a:srgbClr val="FFC000"/>
              </a:solidFill>
            </a:endParaRPr>
          </a:p>
        </p:txBody>
      </p:sp>
      <p:pic>
        <p:nvPicPr>
          <p:cNvPr id="6147" name="Picture 3" descr="F:\Снід\1354610812_6696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3467"/>
            <a:ext cx="6518946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79">
        <p:split orient="vert"/>
      </p:transition>
    </mc:Choice>
    <mc:Fallback xmlns="">
      <p:transition spd="slow" advTm="47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064896" cy="1827584"/>
          </a:xfrm>
        </p:spPr>
        <p:txBody>
          <a:bodyPr>
            <a:normAutofit/>
          </a:bodyPr>
          <a:lstStyle/>
          <a:p>
            <a:r>
              <a:rPr lang="uk-UA" sz="2000" i="1" dirty="0">
                <a:solidFill>
                  <a:srgbClr val="FFC000"/>
                </a:solidFill>
              </a:rPr>
              <a:t>СНІД (синдром набутого імунодефіциту) – важке інфекційне захворювання, спричинене вірусом імунодефіциту людини (ВІЛ), який пошкоджує імунну систему людини, і таким чином знижує опірність організму проти будь-якого захворювання.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83" y="0"/>
            <a:ext cx="4320480" cy="502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1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18">
        <p:split orient="vert"/>
      </p:transition>
    </mc:Choice>
    <mc:Fallback xmlns="">
      <p:transition spd="slow" advTm="881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529264" cy="4641379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Ознаки </a:t>
            </a:r>
            <a:r>
              <a:rPr lang="uk-UA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СНІДу:</a:t>
            </a:r>
          </a:p>
          <a:p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втрата </a:t>
            </a:r>
            <a:r>
              <a:rPr lang="uk-UA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ваги</a:t>
            </a:r>
          </a:p>
          <a:p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відчуття </a:t>
            </a:r>
            <a:r>
              <a:rPr lang="uk-UA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постійної втоми	</a:t>
            </a:r>
          </a:p>
          <a:p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довготривала </a:t>
            </a:r>
            <a:r>
              <a:rPr lang="uk-UA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температура </a:t>
            </a:r>
          </a:p>
          <a:p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підвищена </a:t>
            </a:r>
            <a:r>
              <a:rPr lang="uk-UA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пітливість </a:t>
            </a:r>
          </a:p>
          <a:p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частий </a:t>
            </a:r>
            <a:r>
              <a:rPr lang="uk-UA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пронос</a:t>
            </a:r>
          </a:p>
          <a:p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сухий кашель і задишка</a:t>
            </a:r>
            <a:endParaRPr lang="uk-UA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576" indent="0">
              <a:buNone/>
            </a:pPr>
            <a:r>
              <a:rPr lang="uk-UA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uk-UA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uk-UA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uk-UA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15">
        <p:split orient="vert"/>
      </p:transition>
    </mc:Choice>
    <mc:Fallback xmlns="">
      <p:transition spd="slow" advTm="64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37720"/>
            <a:ext cx="7353560" cy="2520280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FFC000"/>
                </a:solidFill>
              </a:rPr>
              <a:t> </a:t>
            </a:r>
            <a:r>
              <a:rPr lang="uk-UA" sz="1800" i="1" dirty="0" smtClean="0">
                <a:solidFill>
                  <a:srgbClr val="FFC000"/>
                </a:solidFill>
              </a:rPr>
              <a:t>Сам </a:t>
            </a:r>
            <a:r>
              <a:rPr lang="uk-UA" sz="1800" i="1" dirty="0">
                <a:solidFill>
                  <a:srgbClr val="FFC000"/>
                </a:solidFill>
              </a:rPr>
              <a:t>по собі СНІД не є смертельною хворобою, але функціонування його вірусу у організмі впливає на імунну систему так, що навіть проста нежить може призвести до смерті людини. </a:t>
            </a:r>
            <a:r>
              <a:rPr lang="uk-UA" sz="1800" i="1" dirty="0" smtClean="0">
                <a:solidFill>
                  <a:srgbClr val="FFC000"/>
                </a:solidFill>
              </a:rPr>
              <a:t> </a:t>
            </a:r>
            <a:endParaRPr lang="uk-UA" sz="1800" i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F:\0006-006-Na-sogodn-ne-snu-vaktsini-dlja-proflaktiki-SNDu-nedostat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4541648" cy="342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577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61">
        <p:split orient="vert"/>
      </p:transition>
    </mc:Choice>
    <mc:Fallback xmlns="">
      <p:transition spd="slow" advTm="2236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467600" cy="5112568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uk-UA" sz="2000" i="1" dirty="0" smtClean="0">
                <a:solidFill>
                  <a:srgbClr val="FFC000"/>
                </a:solidFill>
              </a:rPr>
              <a:t>   Зараження </a:t>
            </a:r>
            <a:r>
              <a:rPr lang="uk-UA" sz="2000" i="1" dirty="0">
                <a:solidFill>
                  <a:srgbClr val="FFC000"/>
                </a:solidFill>
              </a:rPr>
              <a:t>можливе при:</a:t>
            </a:r>
          </a:p>
          <a:p>
            <a:r>
              <a:rPr lang="uk-UA" sz="2000" i="1" dirty="0">
                <a:solidFill>
                  <a:srgbClr val="FFC000"/>
                </a:solidFill>
              </a:rPr>
              <a:t>•	статевому контакті з інфікованим;</a:t>
            </a:r>
          </a:p>
          <a:p>
            <a:r>
              <a:rPr lang="uk-UA" sz="2000" i="1" dirty="0">
                <a:solidFill>
                  <a:srgbClr val="FFC000"/>
                </a:solidFill>
              </a:rPr>
              <a:t>•	</a:t>
            </a:r>
            <a:r>
              <a:rPr lang="uk-UA" sz="2000" i="1" dirty="0" err="1">
                <a:solidFill>
                  <a:srgbClr val="FFC000"/>
                </a:solidFill>
              </a:rPr>
              <a:t>кровообміні</a:t>
            </a:r>
            <a:r>
              <a:rPr lang="uk-UA" sz="2000" i="1" dirty="0">
                <a:solidFill>
                  <a:srgbClr val="FFC000"/>
                </a:solidFill>
              </a:rPr>
              <a:t> з інфікованим (в тому числі при ін'єкційному вживанні наркотиків);</a:t>
            </a:r>
          </a:p>
          <a:p>
            <a:r>
              <a:rPr lang="uk-UA" sz="2000" i="1" dirty="0">
                <a:solidFill>
                  <a:srgbClr val="FFC000"/>
                </a:solidFill>
              </a:rPr>
              <a:t>•	вигодовуванні грудним молоком інфікованою матір'ю малюка.</a:t>
            </a:r>
          </a:p>
          <a:p>
            <a:pPr marL="36576" indent="0">
              <a:buNone/>
            </a:pPr>
            <a:r>
              <a:rPr lang="ru-RU" sz="2000" i="1" dirty="0" smtClean="0">
                <a:solidFill>
                  <a:srgbClr val="FFC000"/>
                </a:solidFill>
              </a:rPr>
              <a:t>  ВІЛ </a:t>
            </a:r>
            <a:r>
              <a:rPr lang="ru-RU" sz="2000" i="1" dirty="0">
                <a:solidFill>
                  <a:srgbClr val="FFC000"/>
                </a:solidFill>
              </a:rPr>
              <a:t>не </a:t>
            </a:r>
            <a:r>
              <a:rPr lang="ru-RU" sz="2000" i="1" dirty="0" err="1">
                <a:solidFill>
                  <a:srgbClr val="FFC000"/>
                </a:solidFill>
              </a:rPr>
              <a:t>передається</a:t>
            </a:r>
            <a:r>
              <a:rPr lang="ru-RU" sz="2000" i="1" dirty="0">
                <a:solidFill>
                  <a:srgbClr val="FFC000"/>
                </a:solidFill>
              </a:rPr>
              <a:t> через </a:t>
            </a:r>
            <a:r>
              <a:rPr lang="ru-RU" sz="2000" i="1" dirty="0" err="1">
                <a:solidFill>
                  <a:srgbClr val="FFC000"/>
                </a:solidFill>
              </a:rPr>
              <a:t>поцілунок</a:t>
            </a:r>
            <a:r>
              <a:rPr lang="ru-RU" sz="2000" i="1" dirty="0">
                <a:solidFill>
                  <a:srgbClr val="FFC000"/>
                </a:solidFill>
              </a:rPr>
              <a:t>, 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спільне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</a:rPr>
              <a:t>користування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ru-RU" sz="2000" i="1" dirty="0">
                <a:solidFill>
                  <a:srgbClr val="FFC000"/>
                </a:solidFill>
              </a:rPr>
              <a:t>туалетом </a:t>
            </a:r>
            <a:r>
              <a:rPr lang="ru-RU" sz="2000" i="1" dirty="0" err="1">
                <a:solidFill>
                  <a:srgbClr val="FFC000"/>
                </a:solidFill>
              </a:rPr>
              <a:t>або</a:t>
            </a:r>
            <a:r>
              <a:rPr lang="ru-RU" sz="2000" i="1" dirty="0">
                <a:solidFill>
                  <a:srgbClr val="FFC000"/>
                </a:solidFill>
              </a:rPr>
              <a:t> </a:t>
            </a:r>
            <a:r>
              <a:rPr lang="ru-RU" sz="2000" i="1" dirty="0" smtClean="0">
                <a:solidFill>
                  <a:srgbClr val="FFC000"/>
                </a:solidFill>
              </a:rPr>
              <a:t> ванною</a:t>
            </a:r>
            <a:r>
              <a:rPr lang="ru-RU" sz="2000" i="1" dirty="0">
                <a:solidFill>
                  <a:srgbClr val="FFC000"/>
                </a:solidFill>
              </a:rPr>
              <a:t>, </a:t>
            </a:r>
            <a:r>
              <a:rPr lang="ru-RU" sz="2000" i="1" dirty="0" err="1" smtClean="0">
                <a:solidFill>
                  <a:srgbClr val="FFC000"/>
                </a:solidFill>
              </a:rPr>
              <a:t>посудом</a:t>
            </a:r>
            <a:r>
              <a:rPr lang="ru-RU" sz="2000" i="1" dirty="0" smtClean="0">
                <a:solidFill>
                  <a:srgbClr val="FFC000"/>
                </a:solidFill>
              </a:rPr>
              <a:t>, </a:t>
            </a:r>
            <a:r>
              <a:rPr lang="ru-RU" sz="2000" i="1" dirty="0">
                <a:solidFill>
                  <a:srgbClr val="FFC000"/>
                </a:solidFill>
              </a:rPr>
              <a:t>при </a:t>
            </a:r>
            <a:r>
              <a:rPr lang="ru-RU" sz="2000" i="1" dirty="0" err="1">
                <a:solidFill>
                  <a:srgbClr val="FFC000"/>
                </a:solidFill>
              </a:rPr>
              <a:t>рукостисканні</a:t>
            </a:r>
            <a:r>
              <a:rPr lang="ru-RU" sz="2000" i="1" dirty="0">
                <a:solidFill>
                  <a:srgbClr val="FFC000"/>
                </a:solidFill>
              </a:rPr>
              <a:t>, через укуси комах.</a:t>
            </a:r>
            <a:endParaRPr lang="uk-UA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201">
        <p:split orient="vert"/>
      </p:transition>
    </mc:Choice>
    <mc:Fallback xmlns="">
      <p:transition spd="slow" advTm="122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136" y="501285"/>
            <a:ext cx="7251576" cy="2988773"/>
          </a:xfrm>
        </p:spPr>
        <p:txBody>
          <a:bodyPr>
            <a:normAutofit/>
          </a:bodyPr>
          <a:lstStyle/>
          <a:p>
            <a:r>
              <a:rPr lang="uk-UA" sz="2000" i="1" dirty="0">
                <a:solidFill>
                  <a:srgbClr val="FFC000"/>
                </a:solidFill>
              </a:rPr>
              <a:t>Синдром набутого імунодефіциту вперше було зафіксовано в США у 1983 році. Протягом двох місяців хворий помер. Сьогодні за добу у світі чотириста тисяч чоловік заражується цією </a:t>
            </a:r>
            <a:r>
              <a:rPr lang="uk-UA" sz="2000" i="1" dirty="0" smtClean="0">
                <a:solidFill>
                  <a:srgbClr val="FFC000"/>
                </a:solidFill>
              </a:rPr>
              <a:t>хворобою.</a:t>
            </a:r>
            <a:endParaRPr lang="uk-UA" sz="2000" i="1" dirty="0">
              <a:solidFill>
                <a:srgbClr val="FFC000"/>
              </a:solidFill>
            </a:endParaRPr>
          </a:p>
        </p:txBody>
      </p:sp>
      <p:pic>
        <p:nvPicPr>
          <p:cNvPr id="2051" name="Picture 3" descr="F:\Снід\db67fc8868288bcdf705204e69d9598965e9ae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848872" cy="3247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55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59">
        <p:split orient="vert"/>
      </p:transition>
    </mc:Choice>
    <mc:Fallback xmlns="">
      <p:transition spd="slow" advTm="1175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02088"/>
            <a:ext cx="7344816" cy="24482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2200" i="1" dirty="0">
                <a:solidFill>
                  <a:srgbClr val="FFC000"/>
                </a:solidFill>
              </a:rPr>
              <a:t>Україна, відповідно до доповіді ООН , посідає 6-е місце у світі за рівнем поширення епідемії  ВІЛ/СНІД.</a:t>
            </a:r>
          </a:p>
          <a:p>
            <a:pPr marL="36576" indent="0">
              <a:buNone/>
            </a:pPr>
            <a:r>
              <a:rPr lang="uk-UA" sz="2200" i="1" dirty="0">
                <a:solidFill>
                  <a:srgbClr val="FFC000"/>
                </a:solidFill>
              </a:rPr>
              <a:t>Епідемічна ситуація  ВІЛ-інфекції в Україні залишається  несприятливою. </a:t>
            </a:r>
            <a:r>
              <a:rPr lang="uk-UA" sz="2200" i="1" dirty="0" smtClean="0">
                <a:solidFill>
                  <a:srgbClr val="FFC000"/>
                </a:solidFill>
              </a:rPr>
              <a:t> </a:t>
            </a:r>
            <a:r>
              <a:rPr lang="uk-UA" i="1" dirty="0" smtClean="0">
                <a:solidFill>
                  <a:srgbClr val="FFC000"/>
                </a:solidFill>
              </a:rPr>
              <a:t>.</a:t>
            </a:r>
            <a:endParaRPr lang="uk-UA" i="1" dirty="0">
              <a:solidFill>
                <a:srgbClr val="FFC000"/>
              </a:solidFill>
            </a:endParaRPr>
          </a:p>
          <a:p>
            <a:endParaRPr lang="uk-UA" i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7" name="Picture 5" descr="F:\Снід\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5" y="260648"/>
            <a:ext cx="7668381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3"/>
    </mc:Choice>
    <mc:Fallback xmlns="">
      <p:transition spd="slow" advTm="187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352928" cy="2160240"/>
          </a:xfrm>
        </p:spPr>
        <p:txBody>
          <a:bodyPr>
            <a:normAutofit/>
          </a:bodyPr>
          <a:lstStyle/>
          <a:p>
            <a:r>
              <a:rPr lang="uk-UA" sz="2000" i="1" dirty="0">
                <a:solidFill>
                  <a:srgbClr val="FFC000"/>
                </a:solidFill>
              </a:rPr>
              <a:t>Аналіз офіційних даних щодо поширення ВІЛ-інфекції свідчить, що епідемія триває з тенденцією до </a:t>
            </a:r>
            <a:r>
              <a:rPr lang="uk-UA" sz="2000" i="1" dirty="0" smtClean="0">
                <a:solidFill>
                  <a:srgbClr val="FFC000"/>
                </a:solidFill>
              </a:rPr>
              <a:t>подальшого </a:t>
            </a:r>
            <a:r>
              <a:rPr lang="uk-UA" sz="2000" i="1" dirty="0">
                <a:solidFill>
                  <a:srgbClr val="FFC000"/>
                </a:solidFill>
              </a:rPr>
              <a:t>зростання в усіх регіонах України, але поширення по країні нерівномірно. Найбільше ВІЛ-інфікованих в Дніпропетровській, Одеській, Миколаївській і Донецькій області.</a:t>
            </a:r>
          </a:p>
        </p:txBody>
      </p:sp>
      <p:pic>
        <p:nvPicPr>
          <p:cNvPr id="5122" name="Picture 2" descr="F:\Снід\dia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76872"/>
            <a:ext cx="7215103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899">
        <p:split orient="vert"/>
      </p:transition>
    </mc:Choice>
    <mc:Fallback xmlns="">
      <p:transition spd="slow" advTm="1189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нід\1259678693_img_5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82119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510">
        <p:split orient="vert"/>
      </p:transition>
    </mc:Choice>
    <mc:Fallback xmlns="">
      <p:transition spd="slow" advTm="255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257</TotalTime>
  <Words>302</Words>
  <Application>Microsoft Office PowerPoint</Application>
  <PresentationFormat>Экран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                     «Снід - чума 21-го століття»</dc:title>
  <dc:creator>Яна</dc:creator>
  <cp:lastModifiedBy>Яна</cp:lastModifiedBy>
  <cp:revision>27</cp:revision>
  <dcterms:created xsi:type="dcterms:W3CDTF">2013-01-09T13:49:58Z</dcterms:created>
  <dcterms:modified xsi:type="dcterms:W3CDTF">2013-12-18T08:40:03Z</dcterms:modified>
</cp:coreProperties>
</file>