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E3D23-2A4C-412C-8C19-BE18DA21784B}" type="datetimeFigureOut">
              <a:rPr lang="ru-RU" smtClean="0"/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6F02-8B58-4DD6-9CAD-F3D88FF2F4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976" y="692696"/>
            <a:ext cx="4608512" cy="2592288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Суть, </a:t>
            </a:r>
            <a:r>
              <a:rPr lang="ru-RU" sz="4800" b="1" dirty="0" err="1" smtClean="0"/>
              <a:t>атрибути</a:t>
            </a:r>
            <a:r>
              <a:rPr lang="ru-RU" sz="4800" b="1" dirty="0" smtClean="0"/>
              <a:t> та </a:t>
            </a:r>
            <a:r>
              <a:rPr lang="ru-RU" sz="4800" b="1" dirty="0" err="1" smtClean="0"/>
              <a:t>функц</a:t>
            </a:r>
            <a:r>
              <a:rPr lang="uk-UA" sz="4800" b="1" dirty="0" err="1" smtClean="0"/>
              <a:t>ії</a:t>
            </a:r>
            <a:r>
              <a:rPr lang="uk-UA" sz="4800" b="1" dirty="0" smtClean="0"/>
              <a:t> </a:t>
            </a:r>
            <a:r>
              <a:rPr lang="ru-RU" sz="4800" b="1" dirty="0" err="1" smtClean="0"/>
              <a:t>г</a:t>
            </a:r>
            <a:r>
              <a:rPr lang="ru-RU" sz="4800" b="1" dirty="0" err="1" smtClean="0"/>
              <a:t>ромадянського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суспільства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491880" y="4725144"/>
            <a:ext cx="5904656" cy="1752600"/>
          </a:xfrm>
        </p:spPr>
        <p:txBody>
          <a:bodyPr/>
          <a:lstStyle/>
          <a:p>
            <a:r>
              <a:rPr lang="uk-UA" dirty="0" smtClean="0"/>
              <a:t>Виконала:</a:t>
            </a:r>
          </a:p>
          <a:p>
            <a:r>
              <a:rPr lang="uk-UA" dirty="0" smtClean="0"/>
              <a:t>Учениця 11-М класу</a:t>
            </a:r>
          </a:p>
          <a:p>
            <a:r>
              <a:rPr lang="uk-UA" dirty="0" err="1" smtClean="0"/>
              <a:t>Куренкова</a:t>
            </a:r>
            <a:r>
              <a:rPr lang="uk-UA" dirty="0" smtClean="0"/>
              <a:t> Марія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283967" cy="69746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911"/>
            <a:ext cx="9144000" cy="68699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64288" cy="1143000"/>
          </a:xfrm>
        </p:spPr>
        <p:txBody>
          <a:bodyPr>
            <a:normAutofit/>
          </a:bodyPr>
          <a:lstStyle/>
          <a:p>
            <a:r>
              <a:rPr lang="ru-RU" sz="3600" b="1" dirty="0" err="1"/>
              <a:t>Громадянське</a:t>
            </a:r>
            <a:r>
              <a:rPr lang="ru-RU" sz="3600" b="1" dirty="0"/>
              <a:t> </a:t>
            </a:r>
            <a:r>
              <a:rPr lang="ru-RU" sz="3600" b="1" dirty="0" err="1" smtClean="0"/>
              <a:t>суспільство</a:t>
            </a:r>
            <a:r>
              <a:rPr lang="ru-RU" sz="3600" b="1" dirty="0" smtClean="0"/>
              <a:t>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97152"/>
          </a:xfrm>
        </p:spPr>
        <p:txBody>
          <a:bodyPr>
            <a:noAutofit/>
          </a:bodyPr>
          <a:lstStyle/>
          <a:p>
            <a:r>
              <a:rPr lang="ru-RU" sz="2200" dirty="0"/>
              <a:t>є </a:t>
            </a:r>
            <a:r>
              <a:rPr lang="ru-RU" sz="2200" dirty="0" err="1"/>
              <a:t>сукупністю</a:t>
            </a:r>
            <a:r>
              <a:rPr lang="ru-RU" sz="2200" dirty="0"/>
              <a:t> </a:t>
            </a:r>
            <a:r>
              <a:rPr lang="ru-RU" sz="2200" dirty="0" err="1"/>
              <a:t>міжособових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 і </a:t>
            </a:r>
            <a:r>
              <a:rPr lang="ru-RU" sz="2200" dirty="0" err="1"/>
              <a:t>сімейних</a:t>
            </a:r>
            <a:r>
              <a:rPr lang="ru-RU" sz="2200" dirty="0"/>
              <a:t>, </a:t>
            </a:r>
            <a:r>
              <a:rPr lang="ru-RU" sz="2200" dirty="0" err="1"/>
              <a:t>суспільних</a:t>
            </a:r>
            <a:r>
              <a:rPr lang="ru-RU" sz="2200" dirty="0"/>
              <a:t>, 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 і </a:t>
            </a:r>
            <a:r>
              <a:rPr lang="ru-RU" sz="2200" dirty="0" err="1"/>
              <a:t>інших</a:t>
            </a:r>
            <a:r>
              <a:rPr lang="ru-RU" sz="2200" dirty="0"/>
              <a:t> структур,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розвиваються</a:t>
            </a:r>
            <a:r>
              <a:rPr lang="ru-RU" sz="2200" dirty="0"/>
              <a:t> в </a:t>
            </a:r>
            <a:r>
              <a:rPr lang="ru-RU" sz="2200" dirty="0" err="1" smtClean="0"/>
              <a:t>суспільстві</a:t>
            </a:r>
            <a:r>
              <a:rPr lang="ru-RU" sz="2200" dirty="0" smtClean="0"/>
              <a:t> без </a:t>
            </a:r>
            <a:r>
              <a:rPr lang="ru-RU" sz="2200" dirty="0" err="1"/>
              <a:t>втручання</a:t>
            </a:r>
            <a:r>
              <a:rPr lang="ru-RU" sz="2200" dirty="0"/>
              <a:t> </a:t>
            </a:r>
            <a:r>
              <a:rPr lang="ru-RU" sz="2200" dirty="0" err="1"/>
              <a:t>держави</a:t>
            </a:r>
            <a:r>
              <a:rPr lang="ru-RU" sz="2200" dirty="0" smtClean="0"/>
              <a:t>.   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предстає</a:t>
            </a:r>
            <a:r>
              <a:rPr lang="ru-RU" sz="2200" dirty="0"/>
              <a:t>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соціального</a:t>
            </a:r>
            <a:r>
              <a:rPr lang="ru-RU" sz="2200" dirty="0"/>
              <a:t>, </a:t>
            </a:r>
            <a:r>
              <a:rPr lang="ru-RU" sz="2200" dirty="0" err="1"/>
              <a:t>економічного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культурного простору, в </a:t>
            </a:r>
            <a:r>
              <a:rPr lang="ru-RU" sz="2200" dirty="0" err="1"/>
              <a:t>якому</a:t>
            </a:r>
            <a:r>
              <a:rPr lang="ru-RU" sz="2200" dirty="0"/>
              <a:t> </a:t>
            </a:r>
            <a:r>
              <a:rPr lang="ru-RU" sz="2200" dirty="0" err="1"/>
              <a:t>взаємодіють</a:t>
            </a:r>
            <a:r>
              <a:rPr lang="ru-RU" sz="2200" dirty="0"/>
              <a:t> </a:t>
            </a:r>
            <a:r>
              <a:rPr lang="ru-RU" sz="2200" dirty="0" err="1"/>
              <a:t>вільні</a:t>
            </a:r>
            <a:r>
              <a:rPr lang="ru-RU" sz="2200" dirty="0"/>
              <a:t> </a:t>
            </a:r>
            <a:r>
              <a:rPr lang="ru-RU" sz="2200" dirty="0" err="1"/>
              <a:t>індивіди</a:t>
            </a:r>
            <a:r>
              <a:rPr lang="ru-RU" sz="2200" dirty="0"/>
              <a:t>, </a:t>
            </a:r>
            <a:r>
              <a:rPr lang="ru-RU" sz="2200" dirty="0" err="1"/>
              <a:t>реалізовуючі</a:t>
            </a:r>
            <a:r>
              <a:rPr lang="ru-RU" sz="2200" dirty="0"/>
              <a:t> </a:t>
            </a:r>
            <a:r>
              <a:rPr lang="ru-RU" sz="2200" dirty="0" err="1"/>
              <a:t>приватні</a:t>
            </a:r>
            <a:r>
              <a:rPr lang="ru-RU" sz="2200" dirty="0"/>
              <a:t> </a:t>
            </a:r>
            <a:r>
              <a:rPr lang="ru-RU" sz="2200" dirty="0" err="1"/>
              <a:t>інтереси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здійснюючі</a:t>
            </a:r>
            <a:r>
              <a:rPr lang="ru-RU" sz="2200" dirty="0"/>
              <a:t> </a:t>
            </a:r>
            <a:r>
              <a:rPr lang="ru-RU" sz="2200" dirty="0" err="1"/>
              <a:t>індивідуальний</a:t>
            </a:r>
            <a:r>
              <a:rPr lang="ru-RU" sz="2200" dirty="0"/>
              <a:t> </a:t>
            </a:r>
            <a:r>
              <a:rPr lang="ru-RU" sz="2200" dirty="0" err="1"/>
              <a:t>вибір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/>
              <a:t> </a:t>
            </a:r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недержавних</a:t>
            </a:r>
            <a:r>
              <a:rPr lang="ru-RU" sz="2200" dirty="0"/>
              <a:t> </a:t>
            </a:r>
            <a:r>
              <a:rPr lang="ru-RU" sz="2200" dirty="0" err="1"/>
              <a:t>суспільних</a:t>
            </a:r>
            <a:r>
              <a:rPr lang="ru-RU" sz="2200" dirty="0"/>
              <a:t> </a:t>
            </a:r>
            <a:r>
              <a:rPr lang="ru-RU" sz="2200" dirty="0" err="1"/>
              <a:t>інститутів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, </a:t>
            </a:r>
            <a:r>
              <a:rPr lang="ru-RU" sz="2200" dirty="0" err="1"/>
              <a:t>сфера</a:t>
            </a:r>
            <a:r>
              <a:rPr lang="ru-RU" sz="2200" dirty="0"/>
              <a:t> </a:t>
            </a:r>
            <a:r>
              <a:rPr lang="ru-RU" sz="2200" dirty="0" err="1"/>
              <a:t>непримусової</a:t>
            </a:r>
            <a:r>
              <a:rPr lang="ru-RU" sz="2200" dirty="0"/>
              <a:t> </a:t>
            </a:r>
            <a:r>
              <a:rPr lang="ru-RU" sz="2200" dirty="0" err="1"/>
              <a:t>людської</a:t>
            </a:r>
            <a:r>
              <a:rPr lang="ru-RU" sz="2200" dirty="0"/>
              <a:t> </a:t>
            </a:r>
            <a:r>
              <a:rPr lang="ru-RU" sz="2200" dirty="0" err="1"/>
              <a:t>солідарності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endParaRPr lang="ru-RU" sz="2200" dirty="0" smtClean="0"/>
          </a:p>
          <a:p>
            <a:r>
              <a:rPr lang="ru-RU" sz="2200" dirty="0" err="1"/>
              <a:t>це</a:t>
            </a:r>
            <a:r>
              <a:rPr lang="ru-RU" sz="2200" dirty="0"/>
              <a:t> сфера </a:t>
            </a:r>
            <a:r>
              <a:rPr lang="ru-RU" sz="2200" dirty="0" err="1"/>
              <a:t>самовиявлення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реалізації</a:t>
            </a:r>
            <a:r>
              <a:rPr lang="ru-RU" sz="2200" dirty="0"/>
              <a:t> потреб та </a:t>
            </a:r>
            <a:r>
              <a:rPr lang="ru-RU" sz="2200" dirty="0" err="1"/>
              <a:t>інтересів</a:t>
            </a:r>
            <a:r>
              <a:rPr lang="ru-RU" sz="2200" dirty="0"/>
              <a:t> </a:t>
            </a:r>
            <a:r>
              <a:rPr lang="ru-RU" sz="2200" dirty="0" err="1"/>
              <a:t>вільних</a:t>
            </a:r>
            <a:r>
              <a:rPr lang="ru-RU" sz="2200" dirty="0"/>
              <a:t> </a:t>
            </a:r>
            <a:r>
              <a:rPr lang="ru-RU" sz="2200" dirty="0" err="1"/>
              <a:t>індивідів</a:t>
            </a:r>
            <a:r>
              <a:rPr lang="ru-RU" sz="2200" dirty="0"/>
              <a:t> через систему </a:t>
            </a:r>
            <a:r>
              <a:rPr lang="ru-RU" sz="2200" dirty="0" err="1"/>
              <a:t>відносин</a:t>
            </a:r>
            <a:r>
              <a:rPr lang="ru-RU" sz="2200" dirty="0"/>
              <a:t> (</a:t>
            </a:r>
            <a:r>
              <a:rPr lang="ru-RU" sz="2200" dirty="0" err="1"/>
              <a:t>економічних</a:t>
            </a:r>
            <a:r>
              <a:rPr lang="ru-RU" sz="2200" dirty="0"/>
              <a:t>, </a:t>
            </a:r>
            <a:r>
              <a:rPr lang="ru-RU" sz="2200" dirty="0" err="1"/>
              <a:t>соціальних</a:t>
            </a:r>
            <a:r>
              <a:rPr lang="ru-RU" sz="2200" dirty="0"/>
              <a:t>, </a:t>
            </a:r>
            <a:r>
              <a:rPr lang="ru-RU" sz="2200" dirty="0" err="1"/>
              <a:t>релігійних</a:t>
            </a:r>
            <a:r>
              <a:rPr lang="ru-RU" sz="2200" dirty="0"/>
              <a:t>, </a:t>
            </a:r>
            <a:r>
              <a:rPr lang="ru-RU" sz="2200" dirty="0" err="1"/>
              <a:t>національних</a:t>
            </a:r>
            <a:r>
              <a:rPr lang="ru-RU" sz="2200" dirty="0"/>
              <a:t>, </a:t>
            </a:r>
            <a:r>
              <a:rPr lang="ru-RU" sz="2200" dirty="0" err="1"/>
              <a:t>духовних</a:t>
            </a:r>
            <a:r>
              <a:rPr lang="ru-RU" sz="2200" dirty="0"/>
              <a:t>, </a:t>
            </a:r>
            <a:r>
              <a:rPr lang="ru-RU" sz="2200" dirty="0" err="1"/>
              <a:t>культурних</a:t>
            </a:r>
            <a:r>
              <a:rPr lang="ru-RU" sz="2200" dirty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844824"/>
            <a:ext cx="3131840" cy="31318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51200" cy="3251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8516" y="22653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ТЕОРІЯ ГРОМАДЯНСЬКОГО СУСПІЛЬСТВА.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25600"/>
            <a:ext cx="8676456" cy="4896544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             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ru-RU" dirty="0" smtClean="0"/>
              <a:t>                       су                       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                       </a:t>
            </a:r>
            <a:r>
              <a:rPr lang="ru-RU" dirty="0" err="1" smtClean="0"/>
              <a:t>пов’язується</a:t>
            </a:r>
            <a:r>
              <a:rPr lang="ru-RU" dirty="0" smtClean="0"/>
              <a:t> </a:t>
            </a:r>
            <a:r>
              <a:rPr lang="ru-RU" dirty="0"/>
              <a:t>з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/>
              <a:t>громадянина</a:t>
            </a:r>
            <a:r>
              <a:rPr lang="ru-RU" dirty="0"/>
              <a:t> як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самостійного</a:t>
            </a:r>
            <a:r>
              <a:rPr lang="ru-RU" dirty="0"/>
              <a:t>,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члена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усвідомлює</a:t>
            </a:r>
            <a:r>
              <a:rPr lang="ru-RU" dirty="0"/>
              <a:t> себе таким, </a:t>
            </a:r>
            <a:r>
              <a:rPr lang="ru-RU" dirty="0" err="1"/>
              <a:t>наділений</a:t>
            </a:r>
            <a:r>
              <a:rPr lang="ru-RU" dirty="0"/>
              <a:t> </a:t>
            </a:r>
            <a:r>
              <a:rPr lang="ru-RU" dirty="0" err="1"/>
              <a:t>певним</a:t>
            </a:r>
            <a:r>
              <a:rPr lang="ru-RU" dirty="0"/>
              <a:t> комплексом </a:t>
            </a:r>
            <a:r>
              <a:rPr lang="ru-RU" dirty="0" err="1"/>
              <a:t>невідчужуваних</a:t>
            </a:r>
            <a:r>
              <a:rPr lang="ru-RU" dirty="0"/>
              <a:t> прав і свобод і </a:t>
            </a:r>
            <a:r>
              <a:rPr lang="ru-RU" dirty="0" err="1"/>
              <a:t>відповідає</a:t>
            </a:r>
            <a:r>
              <a:rPr lang="ru-RU" dirty="0"/>
              <a:t> перед </a:t>
            </a:r>
            <a:r>
              <a:rPr lang="ru-RU" dirty="0" err="1"/>
              <a:t>суспільством</a:t>
            </a:r>
            <a:r>
              <a:rPr lang="ru-RU" dirty="0"/>
              <a:t> за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5004048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0"/>
            <a:ext cx="48437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7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571184" cy="634082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Головні</a:t>
            </a:r>
            <a:r>
              <a:rPr lang="ru-RU" sz="2800" b="1" dirty="0"/>
              <a:t> </a:t>
            </a:r>
            <a:r>
              <a:rPr lang="ru-RU" sz="2800" b="1" dirty="0" err="1"/>
              <a:t>ознаки</a:t>
            </a:r>
            <a:r>
              <a:rPr lang="ru-RU" sz="2800" dirty="0"/>
              <a:t> </a:t>
            </a:r>
            <a:r>
              <a:rPr lang="ru-RU" sz="2800" dirty="0" err="1"/>
              <a:t>громадянського</a:t>
            </a:r>
            <a:r>
              <a:rPr lang="ru-RU" sz="2800" dirty="0"/>
              <a:t> </a:t>
            </a:r>
            <a:r>
              <a:rPr lang="ru-RU" sz="2800" dirty="0" err="1"/>
              <a:t>суспільства</a:t>
            </a:r>
            <a:r>
              <a:rPr lang="ru-RU" sz="2800" dirty="0"/>
              <a:t>:</a:t>
            </a:r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062" y="4869160"/>
            <a:ext cx="8244646" cy="1988840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490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розмежування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незалежність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інститутів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рамках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своєї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компетенції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демократія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сфері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ринкова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економіка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, основу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якої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складають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недержавні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підприємства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середній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клас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соціальна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основа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громадянського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суспільства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правова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держава,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пріоритет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прав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свобод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індивіда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перед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інтересами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держави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ідеологічний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політичний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плюралізм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;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свобода слова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засобів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масової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22233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222233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http://lib.mdpu.org.ua/e-book/politologiya/eBook/modul_1/1x1.gif"/>
          <p:cNvSpPr>
            <a:spLocks noChangeAspect="1" noChangeArrowheads="1"/>
          </p:cNvSpPr>
          <p:nvPr/>
        </p:nvSpPr>
        <p:spPr bwMode="auto">
          <a:xfrm>
            <a:off x="138113" y="-892175"/>
            <a:ext cx="190500" cy="76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/>
              <a:t>Структурні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елементи</a:t>
            </a:r>
            <a:r>
              <a:rPr lang="ru-RU" sz="3600" dirty="0" smtClean="0"/>
              <a:t> </a:t>
            </a:r>
            <a:r>
              <a:rPr lang="ru-RU" sz="3600" dirty="0" err="1" smtClean="0"/>
              <a:t>громадянського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суспільства</a:t>
            </a:r>
            <a:r>
              <a:rPr lang="ru-RU" sz="3600" dirty="0" smtClean="0"/>
              <a:t> </a:t>
            </a:r>
            <a:r>
              <a:rPr lang="ru-RU" sz="3600" dirty="0" err="1" smtClean="0"/>
              <a:t>мають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відповідати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певним</a:t>
            </a:r>
            <a:r>
              <a:rPr lang="ru-RU" sz="3600" dirty="0" smtClean="0"/>
              <a:t> </a:t>
            </a:r>
            <a:r>
              <a:rPr lang="ru-RU" sz="3600" dirty="0" err="1" smtClean="0"/>
              <a:t>вимогам</a:t>
            </a:r>
            <a:r>
              <a:rPr lang="ru-RU" sz="36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44208" y="1844824"/>
            <a:ext cx="2448272" cy="2448272"/>
          </a:xfrm>
        </p:spPr>
      </p:pic>
      <p:sp>
        <p:nvSpPr>
          <p:cNvPr id="5" name="Прямоугольник 4"/>
          <p:cNvSpPr/>
          <p:nvPr/>
        </p:nvSpPr>
        <p:spPr>
          <a:xfrm>
            <a:off x="323528" y="1772816"/>
            <a:ext cx="61926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</a:t>
            </a:r>
            <a:r>
              <a:rPr lang="ru-RU" sz="2400" dirty="0"/>
              <a:t>. </a:t>
            </a:r>
            <a:r>
              <a:rPr lang="ru-RU" sz="2400" dirty="0" err="1"/>
              <a:t>Економічна</a:t>
            </a:r>
            <a:r>
              <a:rPr lang="ru-RU" sz="2400" dirty="0"/>
              <a:t> система </a:t>
            </a:r>
            <a:r>
              <a:rPr lang="ru-RU" sz="2400" dirty="0" err="1"/>
              <a:t>діє</a:t>
            </a:r>
            <a:r>
              <a:rPr lang="ru-RU" sz="2400" dirty="0"/>
              <a:t> за принципами </a:t>
            </a:r>
            <a:r>
              <a:rPr lang="ru-RU" sz="2400" dirty="0" err="1"/>
              <a:t>самоорганізації</a:t>
            </a:r>
            <a:r>
              <a:rPr lang="ru-RU" sz="2400" dirty="0"/>
              <a:t>, </a:t>
            </a:r>
            <a:r>
              <a:rPr lang="ru-RU" sz="2400" dirty="0" err="1"/>
              <a:t>саморегулювання</a:t>
            </a:r>
            <a:r>
              <a:rPr lang="ru-RU" sz="2400" dirty="0"/>
              <a:t> та </a:t>
            </a:r>
            <a:r>
              <a:rPr lang="ru-RU" sz="2400" dirty="0" err="1"/>
              <a:t>самоуправління</a:t>
            </a:r>
            <a:r>
              <a:rPr lang="ru-RU" sz="2400" dirty="0"/>
              <a:t>;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Соціальна</a:t>
            </a:r>
            <a:r>
              <a:rPr lang="ru-RU" sz="2400" dirty="0"/>
              <a:t> система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чітко</a:t>
            </a:r>
            <a:r>
              <a:rPr lang="ru-RU" sz="2400" dirty="0"/>
              <a:t> </a:t>
            </a:r>
            <a:r>
              <a:rPr lang="ru-RU" sz="2400" dirty="0" err="1"/>
              <a:t>виражене</a:t>
            </a:r>
            <a:r>
              <a:rPr lang="ru-RU" sz="2400" dirty="0"/>
              <a:t> </a:t>
            </a:r>
            <a:r>
              <a:rPr lang="ru-RU" sz="2400" dirty="0" err="1"/>
              <a:t>структурне</a:t>
            </a:r>
            <a:r>
              <a:rPr lang="ru-RU" sz="2400" dirty="0"/>
              <a:t> </a:t>
            </a:r>
            <a:r>
              <a:rPr lang="ru-RU" sz="2400" dirty="0" err="1"/>
              <a:t>оформлення</a:t>
            </a:r>
            <a:r>
              <a:rPr lang="ru-RU" sz="2400" dirty="0"/>
              <a:t>;</a:t>
            </a:r>
          </a:p>
          <a:p>
            <a:r>
              <a:rPr lang="ru-RU" sz="2400" dirty="0"/>
              <a:t>3. </a:t>
            </a:r>
            <a:r>
              <a:rPr lang="ru-RU" sz="2400" dirty="0" err="1"/>
              <a:t>Політична</a:t>
            </a:r>
            <a:r>
              <a:rPr lang="ru-RU" sz="2400" dirty="0"/>
              <a:t> система </a:t>
            </a:r>
            <a:r>
              <a:rPr lang="ru-RU" sz="2400" dirty="0" err="1"/>
              <a:t>виступає</a:t>
            </a:r>
            <a:r>
              <a:rPr lang="ru-RU" sz="2400" dirty="0"/>
              <a:t>, </a:t>
            </a:r>
            <a:r>
              <a:rPr lang="ru-RU" sz="2400" dirty="0" err="1"/>
              <a:t>з</a:t>
            </a:r>
            <a:r>
              <a:rPr lang="ru-RU" sz="2400" dirty="0"/>
              <a:t> одного боку, в </a:t>
            </a:r>
            <a:r>
              <a:rPr lang="ru-RU" sz="2400" dirty="0" err="1"/>
              <a:t>формі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</a:t>
            </a:r>
            <a:r>
              <a:rPr lang="ru-RU" sz="2400" dirty="0" err="1"/>
              <a:t>узгодження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у </a:t>
            </a:r>
            <a:r>
              <a:rPr lang="ru-RU" sz="2400" dirty="0" err="1"/>
              <a:t>суспільстві</a:t>
            </a:r>
            <a:r>
              <a:rPr lang="ru-RU" sz="2400" dirty="0"/>
              <a:t>, а,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іншого</a:t>
            </a:r>
            <a:r>
              <a:rPr lang="ru-RU" sz="2400" dirty="0"/>
              <a:t> — як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повне</a:t>
            </a:r>
            <a:r>
              <a:rPr lang="ru-RU" sz="2400" dirty="0"/>
              <a:t> </a:t>
            </a:r>
            <a:r>
              <a:rPr lang="ru-RU" sz="2400" dirty="0" err="1"/>
              <a:t>вираження</a:t>
            </a:r>
            <a:r>
              <a:rPr lang="ru-RU" sz="2400" dirty="0"/>
              <a:t> </a:t>
            </a:r>
            <a:r>
              <a:rPr lang="ru-RU" sz="2400" dirty="0" err="1"/>
              <a:t>загального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інтересу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169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Суть, атрибути та функції громадянського суспільства</vt:lpstr>
      <vt:lpstr>Громадянське суспільство:</vt:lpstr>
      <vt:lpstr>ТЕОРІЯ ГРОМАДЯНСЬКОГО СУСПІЛЬСТВА.</vt:lpstr>
      <vt:lpstr>Презентация PowerPoint</vt:lpstr>
      <vt:lpstr>Презентация PowerPoint</vt:lpstr>
      <vt:lpstr>Головні ознаки громадянського суспільства:</vt:lpstr>
      <vt:lpstr>Структурні елементи громадянського суспільства мають відповідати певним вимогам: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Громадянське суспільство</dc:title>
  <dc:creator>Катя</dc:creator>
  <cp:lastModifiedBy>user</cp:lastModifiedBy>
  <cp:revision>11</cp:revision>
  <dcterms:created xsi:type="dcterms:W3CDTF">2013-10-23T17:00:58Z</dcterms:created>
  <dcterms:modified xsi:type="dcterms:W3CDTF">2014-02-27T16:59:04Z</dcterms:modified>
</cp:coreProperties>
</file>