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F9ED4-4AAD-40E9-8599-90C75BE59D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0D406-0D9A-4B7C-AAE5-41E32BE0FD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C7CF-F9E3-4084-8E91-AB7908027A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EA132-A9CB-4D8E-827D-0B80981000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D9B88-3D64-46F3-8FE6-5C2C36A3E2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BCFF7-E853-4539-9A5E-6CECC387E1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0316C-F1C8-4DAE-826A-77BA987591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4DEA6-BEF0-4EFB-BB71-60EF14A4E2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5BCAD-1B85-4FDF-B9E0-7C612FE6CA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F1D62-3CBE-47B0-8C24-9FA2C59F81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A4047-3341-4B45-96B4-372567DCE6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86B221-FB5A-44EB-95E5-546E5C6603B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it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343400" y="838200"/>
            <a:ext cx="4495800" cy="4572000"/>
          </a:xfrm>
        </p:spPr>
        <p:txBody>
          <a:bodyPr/>
          <a:lstStyle/>
          <a:p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Михайло Сергійович Грушевський</a:t>
            </a:r>
            <a:b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1866—1934)</a:t>
            </a:r>
            <a:endParaRPr lang="uk-UA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Hrushevskyi_Mykhailo_X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838200"/>
            <a:ext cx="3544186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it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7772400" cy="1470025"/>
          </a:xfrm>
        </p:spPr>
        <p:txBody>
          <a:bodyPr/>
          <a:lstStyle/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Походження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915400" cy="2895600"/>
          </a:xfrm>
        </p:spPr>
        <p:txBody>
          <a:bodyPr/>
          <a:lstStyle/>
          <a:p>
            <a:pPr algn="l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Народився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М.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Грушевський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17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вересня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1866  року  в  невеликому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місті</a:t>
            </a:r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Холмі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(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тепер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Хелм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на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території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Польші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).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l">
              <a:lnSpc>
                <a:spcPct val="80000"/>
              </a:lnSpc>
            </a:pPr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Родина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XIII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ст. «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загніздилася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» в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Чигиринському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повіті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—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самому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серці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України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Багато</a:t>
            </a:r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його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пращурів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Грушів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(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згодом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Грушевських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)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були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церковними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службовцями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допоки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його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дідові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Федору не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вдалося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перебратися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під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Київ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до села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Лісники</a:t>
            </a:r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l">
              <a:lnSpc>
                <a:spcPct val="80000"/>
              </a:lnSpc>
            </a:pPr>
            <a:endParaRPr lang="uk-UA" sz="18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Батько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майбутнього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історика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Сергій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Федорович  (1833—  1901),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здобув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світську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освіту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в 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Києві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викладав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славістику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endParaRPr lang="uk-UA" dirty="0"/>
          </a:p>
        </p:txBody>
      </p:sp>
      <p:pic>
        <p:nvPicPr>
          <p:cNvPr id="27650" name="Picture 2" descr="Файл:Hrushevski 18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81400"/>
            <a:ext cx="4953000" cy="32194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57800" y="3505200"/>
            <a:ext cx="3657600" cy="302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Мати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—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Глафіра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Опакова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— походила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родини</a:t>
            </a:r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служителів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культу.  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1869  року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трьохрічний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Михайло  разом 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батьками</a:t>
            </a:r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переїздить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на Кавказ, у 1880—1886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рр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навчається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у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Тифліській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гімназії. Мріє якнайскоріше повернутися на Україну.</a:t>
            </a:r>
            <a:endParaRPr lang="ru-RU" sz="18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334780"/>
            <a:ext cx="48006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err="1">
                <a:latin typeface="Comic Sans MS" pitchFamily="66" charset="0"/>
              </a:rPr>
              <a:t>Сергій</a:t>
            </a:r>
            <a:r>
              <a:rPr lang="ru-RU" sz="1400" dirty="0">
                <a:latin typeface="Comic Sans MS" pitchFamily="66" charset="0"/>
              </a:rPr>
              <a:t> Федорович та </a:t>
            </a:r>
            <a:r>
              <a:rPr lang="ru-RU" sz="1400" dirty="0" err="1">
                <a:latin typeface="Comic Sans MS" pitchFamily="66" charset="0"/>
              </a:rPr>
              <a:t>Глафира</a:t>
            </a:r>
            <a:r>
              <a:rPr lang="ru-RU" sz="1400" dirty="0">
                <a:latin typeface="Comic Sans MS" pitchFamily="66" charset="0"/>
              </a:rPr>
              <a:t> </a:t>
            </a:r>
            <a:r>
              <a:rPr lang="ru-RU" sz="1400" dirty="0" err="1">
                <a:latin typeface="Comic Sans MS" pitchFamily="66" charset="0"/>
              </a:rPr>
              <a:t>Захарівна</a:t>
            </a:r>
            <a:r>
              <a:rPr lang="ru-RU" sz="1400" dirty="0">
                <a:latin typeface="Comic Sans MS" pitchFamily="66" charset="0"/>
              </a:rPr>
              <a:t> </a:t>
            </a:r>
            <a:r>
              <a:rPr lang="ru-RU" sz="1400" dirty="0" err="1">
                <a:latin typeface="Comic Sans MS" pitchFamily="66" charset="0"/>
              </a:rPr>
              <a:t>Грушевські</a:t>
            </a:r>
            <a:r>
              <a:rPr lang="ru-RU" sz="1400" dirty="0">
                <a:latin typeface="Comic Sans MS" pitchFamily="66" charset="0"/>
              </a:rPr>
              <a:t> </a:t>
            </a:r>
            <a:r>
              <a:rPr lang="ru-RU" sz="1400" dirty="0" err="1">
                <a:latin typeface="Comic Sans MS" pitchFamily="66" charset="0"/>
              </a:rPr>
              <a:t>з</a:t>
            </a:r>
            <a:r>
              <a:rPr lang="ru-RU" sz="1400" dirty="0">
                <a:latin typeface="Comic Sans MS" pitchFamily="66" charset="0"/>
              </a:rPr>
              <a:t> </a:t>
            </a:r>
            <a:r>
              <a:rPr lang="ru-RU" sz="1400" dirty="0" err="1">
                <a:latin typeface="Comic Sans MS" pitchFamily="66" charset="0"/>
              </a:rPr>
              <a:t>дітьми</a:t>
            </a:r>
            <a:r>
              <a:rPr lang="ru-RU" sz="1400" dirty="0">
                <a:latin typeface="Comic Sans MS" pitchFamily="66" charset="0"/>
              </a:rPr>
              <a:t>. </a:t>
            </a:r>
            <a:r>
              <a:rPr lang="ru-RU" sz="1400" dirty="0" err="1">
                <a:latin typeface="Comic Sans MS" pitchFamily="66" charset="0"/>
              </a:rPr>
              <a:t>Зліва</a:t>
            </a:r>
            <a:r>
              <a:rPr lang="ru-RU" sz="1400" dirty="0">
                <a:latin typeface="Comic Sans MS" pitchFamily="66" charset="0"/>
              </a:rPr>
              <a:t> направо: Захар, Ганна, </a:t>
            </a:r>
            <a:r>
              <a:rPr lang="ru-RU" sz="1400" dirty="0" err="1">
                <a:latin typeface="Comic Sans MS" pitchFamily="66" charset="0"/>
              </a:rPr>
              <a:t>Федір</a:t>
            </a:r>
            <a:r>
              <a:rPr lang="ru-RU" sz="1400" dirty="0">
                <a:latin typeface="Comic Sans MS" pitchFamily="66" charset="0"/>
              </a:rPr>
              <a:t>, </a:t>
            </a:r>
            <a:r>
              <a:rPr lang="ru-RU" sz="1400" b="1" dirty="0">
                <a:latin typeface="Comic Sans MS" pitchFamily="66" charset="0"/>
              </a:rPr>
              <a:t>Михайло</a:t>
            </a:r>
            <a:r>
              <a:rPr lang="ru-RU" sz="1400" dirty="0">
                <a:latin typeface="Comic Sans MS" pitchFamily="66" charset="0"/>
              </a:rPr>
              <a:t>.</a:t>
            </a:r>
            <a:endParaRPr lang="uk-UA" sz="1400" b="1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67000" y="68580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lit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600200"/>
            <a:ext cx="4038600" cy="36576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uk-UA" sz="2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26 травня 1896 року, у м. Скала (нині </a:t>
            </a:r>
            <a:r>
              <a:rPr lang="uk-UA" sz="2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смт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Скала-Подільська) Михайло Грушевський вінчається з </a:t>
            </a:r>
            <a:r>
              <a:rPr lang="uk-UA" sz="2800" u="sng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Марією </a:t>
            </a:r>
            <a:r>
              <a:rPr lang="uk-UA" sz="2800" u="sng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Вояківською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algn="l"/>
            <a:endParaRPr lang="uk-UA" dirty="0"/>
          </a:p>
        </p:txBody>
      </p:sp>
      <p:pic>
        <p:nvPicPr>
          <p:cNvPr id="4102" name="Picture 6" descr="Файл:Hrushevskyi 18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295400"/>
            <a:ext cx="4181777" cy="4638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8600" y="3048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Одруження</a:t>
            </a:r>
            <a:endParaRPr lang="uk-UA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it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0"/>
            <a:ext cx="4419600" cy="838199"/>
          </a:xfrm>
        </p:spPr>
        <p:txBody>
          <a:bodyPr/>
          <a:lstStyle/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Університети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762000"/>
            <a:ext cx="8763000" cy="3200400"/>
          </a:xfrm>
        </p:spPr>
        <p:txBody>
          <a:bodyPr/>
          <a:lstStyle/>
          <a:p>
            <a:pPr algn="l">
              <a:lnSpc>
                <a:spcPct val="80000"/>
              </a:lnSpc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липні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1886 р.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звертається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листом до ректора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Університету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св.Володимира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проханням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зарахувати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його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на 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історичний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факультет.</a:t>
            </a:r>
          </a:p>
          <a:p>
            <a:pPr algn="l">
              <a:lnSpc>
                <a:spcPct val="80000"/>
              </a:lnSpc>
              <a:buFont typeface="Arial" pitchFamily="34" charset="0"/>
              <a:buChar char="•"/>
            </a:pPr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l">
              <a:lnSpc>
                <a:spcPct val="80000"/>
              </a:lnSpc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університеті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Михайло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Грушевський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працював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під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керівництвом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Володимира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Антоновича. Уже на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третьому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курсі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Грушевський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пише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наукову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роботу «История Киевской земли от смерти Ярослава до конца XIV века», яку 1890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було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удостоєно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золотої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медалі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algn="l">
              <a:lnSpc>
                <a:spcPct val="80000"/>
              </a:lnSpc>
              <a:buFont typeface="Arial" pitchFamily="34" charset="0"/>
              <a:buChar char="•"/>
            </a:pPr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l">
              <a:lnSpc>
                <a:spcPct val="80000"/>
              </a:lnSpc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1890—1894 —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професорський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стипендіат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Університету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Св.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Володимира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У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травні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1894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захистив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магістерську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дисертацію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</a:p>
          <a:p>
            <a:pPr algn="l">
              <a:lnSpc>
                <a:spcPct val="80000"/>
              </a:lnSpc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1894—1914 —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професор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Львівського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університету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головний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редактор «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Літературно-Наукового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Вісника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».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Засновник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голова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Українського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Наукового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Товариства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endParaRPr lang="uk-UA" sz="1800" dirty="0"/>
          </a:p>
        </p:txBody>
      </p:sp>
      <p:pic>
        <p:nvPicPr>
          <p:cNvPr id="6" name="Picture 5" descr="200px-Red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8600" y="3962400"/>
            <a:ext cx="3581400" cy="2729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62400" y="3886200"/>
            <a:ext cx="4876800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 початку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Першої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світової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війни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Грушевський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приїхав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до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Києва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Влада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була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вороже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настроєна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до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вченого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—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засилає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його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Симбірська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як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українського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сепаратиста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мазепинця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». Волю принесла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Лютнева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революція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Петрограді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algn="just">
              <a:lnSpc>
                <a:spcPct val="80000"/>
              </a:lnSpc>
            </a:pPr>
            <a:endParaRPr lang="ru-RU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4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березня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Києві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утворюється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Українська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Центральна Рада, головою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якої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заочно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обрано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Михайла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Грушевського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Викликаний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телеграмою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12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березня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він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повертається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Москви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до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Києва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it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У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Центральній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Раді</a:t>
            </a:r>
            <a:r>
              <a:rPr lang="ru-RU" dirty="0" smtClean="0">
                <a:solidFill>
                  <a:srgbClr val="F32929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32929"/>
                </a:solidFill>
                <a:latin typeface="Monotype Corsiva" pitchFamily="66" charset="0"/>
              </a:rPr>
            </a:br>
            <a:endParaRPr lang="uk-UA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0"/>
            <a:ext cx="8686800" cy="5334000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Грушевський проводить лінію на забезпечення української автономії в межах федеративної республіки, що мала бути створена на руїнах Російської імперії.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Центральна Рада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діяла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протягом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14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місяців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Першим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Універсалом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було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проголошено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автономію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України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в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складі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Російської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федеративної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республіки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Третім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Універсалом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Центральна Рада проголосила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Українську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Народну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Республіку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а 22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січня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1918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Четвертим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Універсалом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—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повну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політичну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незалежність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України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від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Росії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Сил для захисту суверенітету республіки не було, ідея соціалістичного федералізму ставала  ілюзорною.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29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квітня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1918 в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Києві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вже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відбувся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державний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переворот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влада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перейшла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до рук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гетьмана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Павла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Скоропадського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endParaRPr lang="uk-UA" sz="2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it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Міф про президентство</a:t>
            </a:r>
            <a:b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</a:b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990600"/>
            <a:ext cx="6019800" cy="5715000"/>
          </a:xfrm>
        </p:spPr>
        <p:txBody>
          <a:bodyPr/>
          <a:lstStyle/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сучасній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українській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спільноті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існує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міф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про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Грушевського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 — президента УНР,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запроваджений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 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Дмитром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Дорошенко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</a:t>
            </a:r>
            <a:r>
              <a:rPr lang="ru-RU" sz="1800" baseline="30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]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Міф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прижився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в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публіцистиці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у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науковій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літературі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Тільки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у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вересні-жовтні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2004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чимало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друкованих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і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електронних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ЗМІ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знову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розтиражували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«президентство»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Грушевського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погляду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формального,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юридичного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а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відтак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і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наукового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 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Грушевський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не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був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президентом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Української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Народної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Республіки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Такої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посади в УНР не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існувало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не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передбачала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її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ухвалена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в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останній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день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функціонування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Центральної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Ради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Конституція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Невідомий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жодний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акт, учинений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Грушевським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як президентом УНР.</a:t>
            </a:r>
          </a:p>
          <a:p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Водночас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кваліфікація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Грушевського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«президент Ради»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була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тоді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досить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поширеною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особливо в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газетних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публікаціях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Це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ймовірно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пов'язане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тим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що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ще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одне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значення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слова президент — голова (рос. председатель). </a:t>
            </a:r>
          </a:p>
        </p:txBody>
      </p:sp>
      <p:pic>
        <p:nvPicPr>
          <p:cNvPr id="24578" name="Picture 2" descr="http://os1.i.ua/3/1/7926934_82fe67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2743200" cy="3898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it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0"/>
            <a:ext cx="7772400" cy="121920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У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Москві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066800"/>
            <a:ext cx="5257800" cy="52578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Від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1931 року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змушений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був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жити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в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Москві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Продовжує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багато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працювати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Та все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пережите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дало знати про себе.</a:t>
            </a:r>
          </a:p>
          <a:p>
            <a:pPr algn="l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Наприкінці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1934 року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Грушевський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відпочивав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у одному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кисловодських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санаторіїв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і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несподівано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захворів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та помер</a:t>
            </a:r>
            <a:r>
              <a:rPr lang="uk-UA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25 листопада 1934 року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Вже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наступного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дня газета «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Вісті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»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від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Ради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Народних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Комісарів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УСРР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вмістила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повідомлення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про смерть.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Поховали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академіка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Грушевського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М. С. в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столиці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України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—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Києві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</a:p>
          <a:p>
            <a:pPr algn="l"/>
            <a:endParaRPr lang="uk-UA" sz="18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7" descr="470px-M-hrushevskyi-gra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295400"/>
            <a:ext cx="3544888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876800" y="5867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EA1010"/>
                </a:solidFill>
              </a:rPr>
              <a:t>Могила </a:t>
            </a:r>
            <a:r>
              <a:rPr lang="ru-RU" b="1" dirty="0" err="1" smtClean="0">
                <a:solidFill>
                  <a:srgbClr val="EA1010"/>
                </a:solidFill>
              </a:rPr>
              <a:t>Грушевського</a:t>
            </a:r>
            <a:endParaRPr lang="en-US" b="1" dirty="0" smtClean="0">
              <a:solidFill>
                <a:srgbClr val="EA1010"/>
              </a:solidFill>
            </a:endParaRPr>
          </a:p>
          <a:p>
            <a:pPr algn="ctr"/>
            <a:r>
              <a:rPr lang="ru-RU" b="1" dirty="0" smtClean="0">
                <a:solidFill>
                  <a:srgbClr val="EA1010"/>
                </a:solidFill>
              </a:rPr>
              <a:t> на Байковому </a:t>
            </a:r>
            <a:r>
              <a:rPr lang="ru-RU" b="1" dirty="0" err="1" smtClean="0">
                <a:solidFill>
                  <a:srgbClr val="EA1010"/>
                </a:solidFill>
              </a:rPr>
              <a:t>цвинтарі</a:t>
            </a:r>
            <a:endParaRPr lang="ru-RU" b="1" dirty="0">
              <a:solidFill>
                <a:srgbClr val="EA101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it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7772400" cy="1066800"/>
          </a:xfrm>
        </p:spPr>
        <p:txBody>
          <a:bodyPr/>
          <a:lstStyle/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Вшанування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пам'яті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914400"/>
            <a:ext cx="8534400" cy="2133600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У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Києві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Львові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споруджено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пам'ятник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Грушевському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 Портрет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Михайла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Грушевського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зображено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банкноті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номіналом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50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гривень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та на монетах 1996 та 2006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років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80000"/>
              </a:lnSpc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Іменем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Грушевського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названо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вулиці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проспекти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dirty="0" smtClean="0"/>
          </a:p>
          <a:p>
            <a:endParaRPr lang="uk-UA" dirty="0"/>
          </a:p>
        </p:txBody>
      </p:sp>
      <p:pic>
        <p:nvPicPr>
          <p:cNvPr id="6" name="Рисунок 5" descr="50-gr-2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3048000"/>
            <a:ext cx="3218791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0" name="Picture 2" descr="Файл:Grushev 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667000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Файл:Hrushevsky 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800600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-6096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solidFill>
                  <a:srgbClr val="EA1010"/>
                </a:solidFill>
              </a:rPr>
              <a:t>Пам'ятник</a:t>
            </a:r>
            <a:r>
              <a:rPr lang="ru-RU" b="1" dirty="0" smtClean="0">
                <a:solidFill>
                  <a:srgbClr val="EA1010"/>
                </a:solidFill>
              </a:rPr>
              <a:t> </a:t>
            </a:r>
            <a:r>
              <a:rPr lang="ru-RU" b="1" dirty="0" err="1" smtClean="0">
                <a:solidFill>
                  <a:srgbClr val="EA1010"/>
                </a:solidFill>
              </a:rPr>
              <a:t>Грушевському</a:t>
            </a:r>
            <a:endParaRPr lang="en-US" b="1" dirty="0" smtClean="0">
              <a:solidFill>
                <a:srgbClr val="EA1010"/>
              </a:solidFill>
            </a:endParaRPr>
          </a:p>
          <a:p>
            <a:pPr algn="ctr"/>
            <a:r>
              <a:rPr lang="ru-RU" b="1" dirty="0" smtClean="0">
                <a:solidFill>
                  <a:srgbClr val="EA1010"/>
                </a:solidFill>
              </a:rPr>
              <a:t> у </a:t>
            </a:r>
            <a:r>
              <a:rPr lang="ru-RU" b="1" dirty="0" err="1" smtClean="0">
                <a:solidFill>
                  <a:srgbClr val="EA1010"/>
                </a:solidFill>
              </a:rPr>
              <a:t>Києві</a:t>
            </a:r>
            <a:endParaRPr lang="ru-RU" b="1" dirty="0">
              <a:solidFill>
                <a:srgbClr val="EA1010"/>
              </a:solidFill>
            </a:endParaRPr>
          </a:p>
        </p:txBody>
      </p:sp>
      <p:pic>
        <p:nvPicPr>
          <p:cNvPr id="22534" name="Picture 6" descr="Файл:Mykhaylo Grushevsky Monument (Kyiv).jpg"/>
          <p:cNvPicPr>
            <a:picLocks noChangeAspect="1" noChangeArrowheads="1"/>
          </p:cNvPicPr>
          <p:nvPr/>
        </p:nvPicPr>
        <p:blipFill>
          <a:blip r:embed="rId6" cstate="print"/>
          <a:srcRect r="14583"/>
          <a:stretch>
            <a:fillRect/>
          </a:stretch>
        </p:blipFill>
        <p:spPr bwMode="auto">
          <a:xfrm>
            <a:off x="152400" y="3352800"/>
            <a:ext cx="31242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it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772400" cy="1470025"/>
          </a:xfrm>
        </p:spPr>
        <p:txBody>
          <a:bodyPr/>
          <a:lstStyle/>
          <a:p>
            <a:r>
              <a:rPr lang="uk-UA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 за увагу!</a:t>
            </a:r>
            <a:endParaRPr lang="uk-UA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191000"/>
            <a:ext cx="6324600" cy="1752600"/>
          </a:xfrm>
        </p:spPr>
        <p:txBody>
          <a:bodyPr/>
          <a:lstStyle/>
          <a:p>
            <a:pPr algn="l"/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556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Михайло Сергійович Грушевський  (1866—1934)</vt:lpstr>
      <vt:lpstr>Походження </vt:lpstr>
      <vt:lpstr>Презентация PowerPoint</vt:lpstr>
      <vt:lpstr>Університети</vt:lpstr>
      <vt:lpstr>У Центральній Раді </vt:lpstr>
      <vt:lpstr>Міф про президентство </vt:lpstr>
      <vt:lpstr>У Москві</vt:lpstr>
      <vt:lpstr>Вшанування пам'яті</vt:lpstr>
      <vt:lpstr>Дякую за увагу!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Алик</cp:lastModifiedBy>
  <cp:revision>9</cp:revision>
  <cp:lastPrinted>1601-01-01T00:00:00Z</cp:lastPrinted>
  <dcterms:created xsi:type="dcterms:W3CDTF">1601-01-01T00:00:00Z</dcterms:created>
  <dcterms:modified xsi:type="dcterms:W3CDTF">2014-10-08T15:19:06Z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