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B77"/>
    <a:srgbClr val="99CCFF"/>
    <a:srgbClr val="9999FF"/>
    <a:srgbClr val="6699FF"/>
    <a:srgbClr val="FFFF6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7" t="-158" r="660"/>
          <a:stretch/>
        </p:blipFill>
        <p:spPr bwMode="auto">
          <a:xfrm>
            <a:off x="0" y="-28668"/>
            <a:ext cx="9144000" cy="688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276872"/>
            <a:ext cx="6192688" cy="1296144"/>
          </a:xfrm>
          <a:solidFill>
            <a:schemeClr val="accent5">
              <a:lumMod val="20000"/>
              <a:lumOff val="80000"/>
              <a:alpha val="26000"/>
            </a:schemeClr>
          </a:solidFill>
        </p:spPr>
        <p:txBody>
          <a:bodyPr>
            <a:normAutofit/>
          </a:bodyPr>
          <a:lstStyle/>
          <a:p>
            <a:r>
              <a:rPr lang="uk-UA" sz="6000" b="1" i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Арабських країн</a:t>
            </a:r>
            <a:endParaRPr lang="uk-UA" sz="6000" b="1" i="1" dirty="0"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251520" y="655813"/>
            <a:ext cx="6192688" cy="1440160"/>
          </a:xfrm>
          <a:prstGeom prst="round2SameRect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5760640" cy="1181993"/>
          </a:xfrm>
          <a:noFill/>
        </p:spPr>
        <p:txBody>
          <a:bodyPr>
            <a:normAutofit/>
          </a:bodyPr>
          <a:lstStyle/>
          <a:p>
            <a:pPr algn="l"/>
            <a:r>
              <a:rPr lang="uk-UA" sz="6600" b="1" dirty="0" smtClean="0">
                <a:ln w="3175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2">
                      <a:lumMod val="9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Архітектура</a:t>
            </a:r>
            <a:endParaRPr lang="uk-UA" sz="6600" b="1" dirty="0">
              <a:ln w="3175">
                <a:noFill/>
              </a:ln>
              <a:solidFill>
                <a:schemeClr val="tx2">
                  <a:lumMod val="50000"/>
                </a:schemeClr>
              </a:solidFill>
              <a:effectLst>
                <a:glow rad="63500">
                  <a:schemeClr val="bg2">
                    <a:lumMod val="90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453" l="0" r="100000">
                        <a14:foregroundMark x1="20313" y1="15885" x2="20313" y2="34505"/>
                        <a14:foregroundMark x1="26953" y1="26432" x2="27441" y2="28255"/>
                        <a14:foregroundMark x1="77148" y1="16667" x2="78125" y2="19141"/>
                        <a14:foregroundMark x1="1074" y1="83594" x2="99316" y2="87370"/>
                        <a14:foregroundMark x1="71094" y1="44531" x2="72949" y2="48698"/>
                        <a14:foregroundMark x1="70996" y1="25651" x2="70996" y2="28906"/>
                        <a14:foregroundMark x1="49121" y1="2995" x2="49219" y2="8333"/>
                        <a14:foregroundMark x1="35547" y1="56510" x2="19238" y2="57161"/>
                        <a14:foregroundMark x1="33887" y1="56120" x2="29785" y2="57422"/>
                        <a14:backgroundMark x1="1758" y1="2865" x2="12695" y2="32031"/>
                        <a14:backgroundMark x1="16797" y1="42318" x2="14746" y2="12630"/>
                        <a14:backgroundMark x1="13184" y1="12630" x2="29004" y2="1172"/>
                        <a14:backgroundMark x1="21582" y1="3516" x2="40625" y2="17318"/>
                        <a14:backgroundMark x1="42188" y1="5729" x2="25879" y2="25130"/>
                        <a14:backgroundMark x1="24219" y1="20443" x2="23926" y2="42057"/>
                        <a14:backgroundMark x1="56543" y1="6771" x2="68750" y2="16536"/>
                        <a14:backgroundMark x1="62109" y1="23568" x2="87891" y2="2474"/>
                        <a14:backgroundMark x1="86133" y1="2734" x2="92383" y2="30599"/>
                        <a14:backgroundMark x1="29004" y1="24740" x2="30566" y2="41536"/>
                        <a14:backgroundMark x1="62598" y1="23958" x2="62598" y2="25781"/>
                        <a14:backgroundMark x1="67383" y1="19010" x2="67383" y2="37109"/>
                        <a14:backgroundMark x1="73145" y1="21484" x2="73926" y2="40885"/>
                        <a14:backgroundMark x1="35840" y1="47135" x2="34082" y2="45182"/>
                        <a14:backgroundMark x1="36230" y1="45182" x2="36133" y2="50651"/>
                        <a14:backgroundMark x1="33789" y1="49740" x2="33789" y2="49740"/>
                        <a14:backgroundMark x1="31152" y1="50130" x2="31152" y2="50130"/>
                        <a14:backgroundMark x1="28711" y1="45052" x2="25781" y2="44661"/>
                        <a14:backgroundMark x1="28613" y1="44141" x2="26953" y2="43750"/>
                        <a14:backgroundMark x1="21973" y1="44401" x2="18750" y2="44141"/>
                        <a14:backgroundMark x1="27148" y1="55469" x2="27148" y2="55469"/>
                        <a14:backgroundMark x1="28809" y1="50521" x2="28809" y2="52083"/>
                        <a14:backgroundMark x1="35938" y1="45052" x2="36426" y2="44271"/>
                        <a14:backgroundMark x1="34961" y1="44792" x2="35645" y2="43229"/>
                        <a14:backgroundMark x1="35254" y1="44271" x2="35352" y2="43229"/>
                        <a14:backgroundMark x1="29492" y1="44401" x2="27441" y2="43880"/>
                        <a14:backgroundMark x1="29004" y1="43750" x2="26758" y2="43750"/>
                        <a14:backgroundMark x1="28711" y1="44271" x2="27441" y2="44401"/>
                        <a14:backgroundMark x1="35156" y1="58594" x2="19824" y2="58984"/>
                        <a14:backgroundMark x1="36523" y1="57422" x2="16504" y2="58854"/>
                        <a14:backgroundMark x1="37207" y1="60156" x2="14355" y2="60417"/>
                        <a14:backgroundMark x1="35254" y1="59505" x2="31543" y2="62370"/>
                        <a14:backgroundMark x1="35840" y1="56901" x2="29590" y2="56901"/>
                        <a14:backgroundMark x1="35742" y1="56510" x2="29688" y2="58073"/>
                        <a14:backgroundMark x1="34863" y1="60026" x2="36426" y2="6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1" t="43685" r="63438" b="39078"/>
          <a:stretch/>
        </p:blipFill>
        <p:spPr bwMode="auto">
          <a:xfrm flipH="1">
            <a:off x="-5" y="4437113"/>
            <a:ext cx="197971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453" l="0" r="100000">
                        <a14:foregroundMark x1="28027" y1="26042" x2="28418" y2="48958"/>
                        <a14:foregroundMark x1="20313" y1="15885" x2="20313" y2="34505"/>
                        <a14:foregroundMark x1="26953" y1="26432" x2="27441" y2="28255"/>
                        <a14:foregroundMark x1="77148" y1="16667" x2="78125" y2="19141"/>
                        <a14:foregroundMark x1="1074" y1="83594" x2="99316" y2="87370"/>
                        <a14:foregroundMark x1="71094" y1="44531" x2="72949" y2="48698"/>
                        <a14:foregroundMark x1="70996" y1="25651" x2="70996" y2="28906"/>
                        <a14:foregroundMark x1="49121" y1="2995" x2="49219" y2="8333"/>
                        <a14:backgroundMark x1="1758" y1="2865" x2="12695" y2="32031"/>
                        <a14:backgroundMark x1="16797" y1="42318" x2="14746" y2="12630"/>
                        <a14:backgroundMark x1="13184" y1="12630" x2="29004" y2="1172"/>
                        <a14:backgroundMark x1="21582" y1="3516" x2="40625" y2="17318"/>
                        <a14:backgroundMark x1="42188" y1="5729" x2="25879" y2="25130"/>
                        <a14:backgroundMark x1="24219" y1="20443" x2="23926" y2="42057"/>
                        <a14:backgroundMark x1="56543" y1="6771" x2="68750" y2="16536"/>
                        <a14:backgroundMark x1="62109" y1="23568" x2="87891" y2="2474"/>
                        <a14:backgroundMark x1="86133" y1="2734" x2="92383" y2="30599"/>
                        <a14:backgroundMark x1="29004" y1="24740" x2="30566" y2="41536"/>
                        <a14:backgroundMark x1="62598" y1="23958" x2="62598" y2="25781"/>
                        <a14:backgroundMark x1="67383" y1="19010" x2="67383" y2="37109"/>
                        <a14:backgroundMark x1="73145" y1="21484" x2="73926" y2="40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012" r="68569" b="28907"/>
          <a:stretch/>
        </p:blipFill>
        <p:spPr bwMode="auto">
          <a:xfrm>
            <a:off x="-6" y="5849888"/>
            <a:ext cx="3635901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453" l="0" r="100000">
                        <a14:foregroundMark x1="28027" y1="26042" x2="28418" y2="48958"/>
                        <a14:foregroundMark x1="20313" y1="15885" x2="20313" y2="34505"/>
                        <a14:foregroundMark x1="26953" y1="26432" x2="27441" y2="28255"/>
                        <a14:foregroundMark x1="77148" y1="16667" x2="78125" y2="19141"/>
                        <a14:foregroundMark x1="1074" y1="83594" x2="99316" y2="87370"/>
                        <a14:foregroundMark x1="71094" y1="44531" x2="72949" y2="48698"/>
                        <a14:foregroundMark x1="70996" y1="25651" x2="70996" y2="28906"/>
                        <a14:foregroundMark x1="49121" y1="2995" x2="49219" y2="8333"/>
                        <a14:backgroundMark x1="1758" y1="2865" x2="12695" y2="32031"/>
                        <a14:backgroundMark x1="16797" y1="42318" x2="14746" y2="12630"/>
                        <a14:backgroundMark x1="13184" y1="12630" x2="29004" y2="1172"/>
                        <a14:backgroundMark x1="21582" y1="3516" x2="40625" y2="17318"/>
                        <a14:backgroundMark x1="42188" y1="5729" x2="25879" y2="25130"/>
                        <a14:backgroundMark x1="24219" y1="20443" x2="23926" y2="42057"/>
                        <a14:backgroundMark x1="56543" y1="6771" x2="68750" y2="16536"/>
                        <a14:backgroundMark x1="62109" y1="23568" x2="87891" y2="2474"/>
                        <a14:backgroundMark x1="86133" y1="2734" x2="92383" y2="30599"/>
                        <a14:backgroundMark x1="29004" y1="24740" x2="30566" y2="41536"/>
                        <a14:backgroundMark x1="62598" y1="23958" x2="62598" y2="25781"/>
                        <a14:backgroundMark x1="67383" y1="19010" x2="67383" y2="37109"/>
                        <a14:backgroundMark x1="73145" y1="21484" x2="73926" y2="40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41"/>
          <a:stretch/>
        </p:blipFill>
        <p:spPr bwMode="auto">
          <a:xfrm>
            <a:off x="1919349" y="2636912"/>
            <a:ext cx="7200800" cy="42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522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7" t="-158" r="660"/>
          <a:stretch/>
        </p:blipFill>
        <p:spPr bwMode="auto">
          <a:xfrm>
            <a:off x="0" y="-28668"/>
            <a:ext cx="9144000" cy="688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524945"/>
            <a:ext cx="3610744" cy="4913189"/>
          </a:xfrm>
          <a:solidFill>
            <a:schemeClr val="tx2">
              <a:lumMod val="20000"/>
              <a:lumOff val="80000"/>
              <a:alpha val="2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Тонке відчуття кольору.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Багатство орнаменту.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Перевага кольору над формами.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Монументальність, масовість споруд.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Монотонність округлих форм.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Відсутність таємниць, простір та простота.</a:t>
            </a:r>
          </a:p>
          <a:p>
            <a:endParaRPr lang="uk-UA" dirty="0" smtClean="0">
              <a:solidFill>
                <a:schemeClr val="bg1"/>
              </a:solidFill>
            </a:endParaRPr>
          </a:p>
          <a:p>
            <a:endParaRPr lang="uk-UA" dirty="0" smtClean="0">
              <a:solidFill>
                <a:schemeClr val="bg1"/>
              </a:solidFill>
            </a:endParaRPr>
          </a:p>
          <a:p>
            <a:endParaRPr lang="uk-UA" dirty="0" smtClean="0">
              <a:solidFill>
                <a:schemeClr val="bg1"/>
              </a:solidFill>
            </a:endParaRPr>
          </a:p>
          <a:p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05922" y="260648"/>
            <a:ext cx="8229600" cy="1143000"/>
          </a:xfrm>
          <a:solidFill>
            <a:schemeClr val="tx2">
              <a:lumMod val="20000"/>
              <a:lumOff val="80000"/>
              <a:alpha val="29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uk-UA" sz="5400" b="1" dirty="0" smtClean="0">
                <a:ln w="3175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2">
                      <a:lumMod val="9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архітектури</a:t>
            </a:r>
            <a:endParaRPr lang="uk-UA" sz="5400" b="1" dirty="0">
              <a:ln w="3175">
                <a:noFill/>
              </a:ln>
              <a:solidFill>
                <a:schemeClr val="tx2">
                  <a:lumMod val="50000"/>
                </a:schemeClr>
              </a:solidFill>
              <a:effectLst>
                <a:glow rad="63500">
                  <a:schemeClr val="bg2">
                    <a:lumMod val="90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OLYA\Мои рисунки\Для рисования\uaQY6x9J0TQ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colorTemperature colorTemp="5375"/>
                    </a14:imgEffect>
                    <a14:imgEffect>
                      <a14:saturation sat="140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820"/>
          <a:stretch/>
        </p:blipFill>
        <p:spPr bwMode="auto">
          <a:xfrm>
            <a:off x="5292080" y="1556792"/>
            <a:ext cx="3367783" cy="4913189"/>
          </a:xfrm>
          <a:prstGeom prst="rect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OLYA\Мои рисунки\Для рисования\uaQY6x9J0TQ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colorTemperature colorTemp="5375"/>
                    </a14:imgEffect>
                    <a14:imgEffect>
                      <a14:saturation sat="140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92" r="26"/>
          <a:stretch/>
        </p:blipFill>
        <p:spPr bwMode="auto">
          <a:xfrm>
            <a:off x="317104" y="1556792"/>
            <a:ext cx="1152128" cy="4931517"/>
          </a:xfrm>
          <a:prstGeom prst="rect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75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7" t="-158" r="660"/>
          <a:stretch/>
        </p:blipFill>
        <p:spPr bwMode="auto">
          <a:xfrm>
            <a:off x="0" y="-28668"/>
            <a:ext cx="9144000" cy="688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1556792"/>
            <a:ext cx="3528392" cy="5044504"/>
          </a:xfrm>
          <a:solidFill>
            <a:schemeClr val="tx2">
              <a:lumMod val="20000"/>
              <a:lumOff val="80000"/>
              <a:alpha val="2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На відміну від середньовічної Європи арабські міста ніколи не мали</a:t>
            </a:r>
          </a:p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самоврядування, бо державна влада була там сильною і їй належали всі</a:t>
            </a:r>
          </a:p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міські землі. Міста були нерегулярними за плануванням, не мали </a:t>
            </a:r>
            <a:r>
              <a:rPr lang="uk-UA" dirty="0" smtClean="0">
                <a:solidFill>
                  <a:schemeClr val="bg1"/>
                </a:solidFill>
              </a:rPr>
              <a:t>яскраво виділених </a:t>
            </a:r>
            <a:r>
              <a:rPr lang="uk-UA" dirty="0">
                <a:solidFill>
                  <a:schemeClr val="bg1"/>
                </a:solidFill>
              </a:rPr>
              <a:t>центрів. І самі міста, і житла в них були замкнені, без прямих</a:t>
            </a:r>
          </a:p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підходів до значних громадських будівель</a:t>
            </a:r>
            <a:r>
              <a:rPr lang="uk-UA" dirty="0" smtClean="0">
                <a:solidFill>
                  <a:schemeClr val="bg1"/>
                </a:solidFill>
              </a:rPr>
              <a:t>. Це було зроблено заради зміцнення оборони і підвищенні рівня безпеки. Тож, коли у Європейських країнах культура визначала спосіб життя, то у Східних країнах спосіб життя визначав культуру.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  <a:solidFill>
            <a:schemeClr val="tx2">
              <a:lumMod val="20000"/>
              <a:lumOff val="80000"/>
              <a:alpha val="29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uk-UA" sz="6600" b="1" dirty="0" smtClean="0">
                <a:ln w="3175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2">
                      <a:lumMod val="9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Відмінності від Європи</a:t>
            </a:r>
            <a:endParaRPr lang="uk-UA" sz="6600" b="1" dirty="0">
              <a:ln w="3175">
                <a:noFill/>
              </a:ln>
              <a:solidFill>
                <a:schemeClr val="tx2">
                  <a:lumMod val="50000"/>
                </a:schemeClr>
              </a:solidFill>
              <a:effectLst>
                <a:glow rad="63500">
                  <a:schemeClr val="bg2">
                    <a:lumMod val="90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OLYA\Мои рисунки\Для рисования\XIpmUhkWO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625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734"/>
          <a:stretch/>
        </p:blipFill>
        <p:spPr bwMode="auto">
          <a:xfrm>
            <a:off x="251520" y="1556792"/>
            <a:ext cx="3339954" cy="5044504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OLYA\Мои рисунки\Для рисования\XIpmUhkWO1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500"/>
                    </a14:imgEffect>
                    <a14:imgEffect>
                      <a14:saturation sat="150000"/>
                    </a14:imgEffect>
                    <a14:imgEffect>
                      <a14:brightnessContrast bright="-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75"/>
          <a:stretch/>
        </p:blipFill>
        <p:spPr bwMode="auto">
          <a:xfrm>
            <a:off x="7380312" y="1565987"/>
            <a:ext cx="1259888" cy="5035309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083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7" t="-158" r="660"/>
          <a:stretch/>
        </p:blipFill>
        <p:spPr bwMode="auto">
          <a:xfrm>
            <a:off x="0" y="-28668"/>
            <a:ext cx="9144000" cy="688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679235" y="5877272"/>
            <a:ext cx="5220293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3384376" cy="5544615"/>
          </a:xfrm>
          <a:solidFill>
            <a:schemeClr val="tx2">
              <a:lumMod val="20000"/>
              <a:lumOff val="80000"/>
              <a:alpha val="2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dirty="0">
                <a:solidFill>
                  <a:schemeClr val="bg1"/>
                </a:solidFill>
              </a:rPr>
              <a:t>При цьому за кількістю населення міста Близького та Середнього </a:t>
            </a:r>
            <a:r>
              <a:rPr lang="uk-UA" dirty="0" smtClean="0">
                <a:solidFill>
                  <a:schemeClr val="bg1"/>
                </a:solidFill>
              </a:rPr>
              <a:t>Сходу перевищували </a:t>
            </a:r>
            <a:r>
              <a:rPr lang="uk-UA" dirty="0">
                <a:solidFill>
                  <a:schemeClr val="bg1"/>
                </a:solidFill>
              </a:rPr>
              <a:t>середньовічні міста Західної Європи. Вони </a:t>
            </a:r>
            <a:r>
              <a:rPr lang="uk-UA" dirty="0" smtClean="0">
                <a:solidFill>
                  <a:schemeClr val="bg1"/>
                </a:solidFill>
              </a:rPr>
              <a:t>були благоустроєні</a:t>
            </a:r>
            <a:r>
              <a:rPr lang="uk-UA" dirty="0">
                <a:solidFill>
                  <a:schemeClr val="bg1"/>
                </a:solidFill>
              </a:rPr>
              <a:t>, мали бруковані вулиці, водоводи, що постачали воду </a:t>
            </a:r>
            <a:r>
              <a:rPr lang="uk-UA" dirty="0" smtClean="0">
                <a:solidFill>
                  <a:schemeClr val="bg1"/>
                </a:solidFill>
              </a:rPr>
              <a:t>до лазень</a:t>
            </a:r>
            <a:r>
              <a:rPr lang="uk-UA" dirty="0">
                <a:solidFill>
                  <a:schemeClr val="bg1"/>
                </a:solidFill>
              </a:rPr>
              <a:t>, басейнів, садиб, багатих житлових будинків. У деяких </a:t>
            </a:r>
            <a:r>
              <a:rPr lang="uk-UA" dirty="0" smtClean="0">
                <a:solidFill>
                  <a:schemeClr val="bg1"/>
                </a:solidFill>
              </a:rPr>
              <a:t>містах, головним </a:t>
            </a:r>
            <a:r>
              <a:rPr lang="uk-UA" dirty="0">
                <a:solidFill>
                  <a:schemeClr val="bg1"/>
                </a:solidFill>
              </a:rPr>
              <a:t>чином біля палаців, розбивалися сади. В більшості міст </a:t>
            </a:r>
            <a:r>
              <a:rPr lang="uk-UA" dirty="0" smtClean="0">
                <a:solidFill>
                  <a:schemeClr val="bg1"/>
                </a:solidFill>
              </a:rPr>
              <a:t>існували ще </a:t>
            </a:r>
            <a:r>
              <a:rPr lang="uk-UA" dirty="0">
                <a:solidFill>
                  <a:schemeClr val="bg1"/>
                </a:solidFill>
              </a:rPr>
              <a:t>й майдани – відкриті простори  для продажу  худоби і </a:t>
            </a:r>
            <a:r>
              <a:rPr lang="uk-UA" dirty="0" smtClean="0">
                <a:solidFill>
                  <a:schemeClr val="bg1"/>
                </a:solidFill>
              </a:rPr>
              <a:t>рицарських ігрищ</a:t>
            </a:r>
            <a:r>
              <a:rPr lang="uk-UA" dirty="0">
                <a:solidFill>
                  <a:schemeClr val="bg1"/>
                </a:solidFill>
              </a:rPr>
              <a:t>. Найчастіше майдани виносили за межі </a:t>
            </a:r>
            <a:r>
              <a:rPr lang="uk-UA" dirty="0" smtClean="0">
                <a:solidFill>
                  <a:schemeClr val="bg1"/>
                </a:solidFill>
              </a:rPr>
              <a:t>міста, що свідчить про </a:t>
            </a:r>
            <a:r>
              <a:rPr lang="uk-UA" dirty="0" err="1" smtClean="0">
                <a:solidFill>
                  <a:schemeClr val="bg1"/>
                </a:solidFill>
              </a:rPr>
              <a:t>високорозвинутість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</a:rPr>
              <a:t>культури.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1804" y="188640"/>
            <a:ext cx="8712968" cy="922114"/>
          </a:xfrm>
          <a:solidFill>
            <a:schemeClr val="tx2">
              <a:lumMod val="20000"/>
              <a:lumOff val="80000"/>
              <a:alpha val="29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uk-UA" sz="6600" b="1" dirty="0" err="1" smtClean="0">
                <a:ln w="3175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2">
                      <a:lumMod val="9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Високорозвинутість</a:t>
            </a:r>
            <a:endParaRPr lang="uk-UA" sz="6600" b="1" dirty="0">
              <a:ln w="3175">
                <a:noFill/>
              </a:ln>
              <a:solidFill>
                <a:schemeClr val="tx2">
                  <a:lumMod val="50000"/>
                </a:schemeClr>
              </a:solidFill>
              <a:effectLst>
                <a:glow rad="63500">
                  <a:schemeClr val="bg2">
                    <a:lumMod val="90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48"/>
          <a:stretch/>
        </p:blipFill>
        <p:spPr bwMode="auto">
          <a:xfrm>
            <a:off x="3729572" y="1268760"/>
            <a:ext cx="5119617" cy="4464496"/>
          </a:xfrm>
          <a:prstGeom prst="rect">
            <a:avLst/>
          </a:prstGeom>
          <a:noFill/>
          <a:ln w="5715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90933" y="5877272"/>
            <a:ext cx="1512168" cy="8640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5877272"/>
            <a:ext cx="1233940" cy="864096"/>
          </a:xfrm>
          <a:prstGeom prst="rect">
            <a:avLst/>
          </a:prstGeom>
          <a:solidFill>
            <a:srgbClr val="4DB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5877272"/>
            <a:ext cx="1668017" cy="8640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25933" y="5877272"/>
            <a:ext cx="573596" cy="86409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73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7" t="-158" r="660"/>
          <a:stretch/>
        </p:blipFill>
        <p:spPr bwMode="auto">
          <a:xfrm>
            <a:off x="0" y="-28668"/>
            <a:ext cx="9144000" cy="688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3" y="1532553"/>
            <a:ext cx="2291747" cy="5040560"/>
          </a:xfrm>
          <a:solidFill>
            <a:schemeClr val="tx2">
              <a:lumMod val="20000"/>
              <a:lumOff val="80000"/>
              <a:alpha val="2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100" dirty="0" smtClean="0">
                <a:solidFill>
                  <a:schemeClr val="bg1"/>
                </a:solidFill>
              </a:rPr>
              <a:t>Після тривалого занепаду, через роки війни і голоду країни Сходу знову займають топові позиці серед найрозвинутіших країн Світу та є лідером серед архітектурно - індустріальних держав протягом останніх 80и років.</a:t>
            </a:r>
            <a:endParaRPr lang="uk-UA" sz="21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  <a:solidFill>
            <a:schemeClr val="tx2">
              <a:lumMod val="20000"/>
              <a:lumOff val="80000"/>
              <a:alpha val="29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uk-UA" sz="6600" b="1" dirty="0" smtClean="0">
                <a:ln w="3175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2">
                      <a:lumMod val="9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Занепад та Розквіт </a:t>
            </a:r>
            <a:endParaRPr lang="uk-UA" sz="6600" b="1" dirty="0">
              <a:ln w="3175">
                <a:noFill/>
              </a:ln>
              <a:solidFill>
                <a:schemeClr val="tx2">
                  <a:lumMod val="50000"/>
                </a:schemeClr>
              </a:solidFill>
              <a:effectLst>
                <a:glow rad="63500">
                  <a:schemeClr val="bg2">
                    <a:lumMod val="90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5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00" r="5814"/>
          <a:stretch/>
        </p:blipFill>
        <p:spPr bwMode="auto">
          <a:xfrm>
            <a:off x="5436096" y="1496549"/>
            <a:ext cx="3505742" cy="511256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r="8963"/>
          <a:stretch/>
        </p:blipFill>
        <p:spPr bwMode="auto">
          <a:xfrm>
            <a:off x="221835" y="1496549"/>
            <a:ext cx="2662879" cy="511256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373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7" t="-158" r="660"/>
          <a:stretch/>
        </p:blipFill>
        <p:spPr bwMode="auto">
          <a:xfrm>
            <a:off x="0" y="-28668"/>
            <a:ext cx="9144000" cy="688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78" b="99837" l="667" r="84000">
                        <a14:foregroundMark x1="667" y1="47635" x2="78000" y2="99511"/>
                        <a14:foregroundMark x1="80222" y1="79119" x2="79556" y2="99837"/>
                        <a14:foregroundMark x1="29556" y1="59869" x2="48889" y2="60033"/>
                        <a14:foregroundMark x1="10222" y1="46493" x2="19222" y2="46656"/>
                        <a14:foregroundMark x1="18556" y1="44046" x2="54111" y2="63785"/>
                        <a14:foregroundMark x1="54000" y1="63458" x2="82333" y2="76346"/>
                        <a14:foregroundMark x1="53889" y1="66884" x2="83444" y2="67537"/>
                        <a14:foregroundMark x1="8000" y1="30016" x2="8778" y2="30016"/>
                        <a14:foregroundMark x1="22333" y1="28222" x2="33778" y2="16313"/>
                        <a14:foregroundMark x1="30000" y1="19413" x2="35222" y2="13703"/>
                        <a14:foregroundMark x1="30111" y1="18108" x2="34444" y2="14845"/>
                        <a14:foregroundMark x1="35667" y1="4241" x2="36000" y2="12398"/>
                        <a14:foregroundMark x1="82000" y1="75204" x2="82778" y2="94454"/>
                        <a14:foregroundMark x1="81111" y1="78140" x2="84000" y2="78956"/>
                        <a14:backgroundMark x1="7000" y1="38499" x2="12556" y2="42577"/>
                        <a14:backgroundMark x1="22889" y1="42741" x2="24000" y2="43883"/>
                        <a14:backgroundMark x1="44333" y1="81892" x2="45556" y2="82055"/>
                        <a14:backgroundMark x1="22333" y1="80424" x2="23333" y2="80587"/>
                        <a14:backgroundMark x1="11111" y1="82055" x2="11111" y2="82055"/>
                        <a14:backgroundMark x1="63111" y1="87113" x2="62889" y2="88254"/>
                        <a14:backgroundMark x1="61889" y1="90701" x2="62889" y2="88418"/>
                        <a14:backgroundMark x1="62444" y1="90538" x2="63889" y2="89560"/>
                      </a14:backgroundRemoval>
                    </a14:imgEffect>
                    <a14:imgEffect>
                      <a14:saturation sat="165000"/>
                    </a14:imgEffect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427"/>
          <a:stretch/>
        </p:blipFill>
        <p:spPr bwMode="auto">
          <a:xfrm>
            <a:off x="1547664" y="1019175"/>
            <a:ext cx="7596336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2120" y="1556792"/>
            <a:ext cx="3312368" cy="2016224"/>
          </a:xfrm>
          <a:solidFill>
            <a:schemeClr val="tx2">
              <a:lumMod val="20000"/>
              <a:lumOff val="80000"/>
              <a:alpha val="2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1600" dirty="0">
                <a:solidFill>
                  <a:schemeClr val="bg1"/>
                </a:solidFill>
              </a:rPr>
              <a:t>Архітектурна спадщина країн ісламського світу настільки велика </a:t>
            </a:r>
            <a:r>
              <a:rPr lang="uk-UA" sz="1600" dirty="0" smtClean="0">
                <a:solidFill>
                  <a:schemeClr val="bg1"/>
                </a:solidFill>
              </a:rPr>
              <a:t>і різнобарвна</a:t>
            </a:r>
            <a:r>
              <a:rPr lang="uk-UA" sz="1600" dirty="0">
                <a:solidFill>
                  <a:schemeClr val="bg1"/>
                </a:solidFill>
              </a:rPr>
              <a:t>, що являє собою невичерпну скарбницю пам’яток архітектури і</a:t>
            </a:r>
          </a:p>
          <a:p>
            <a:pPr marL="0" indent="0">
              <a:buNone/>
            </a:pPr>
            <a:r>
              <a:rPr lang="uk-UA" sz="1600" dirty="0">
                <a:solidFill>
                  <a:schemeClr val="bg1"/>
                </a:solidFill>
              </a:rPr>
              <a:t>мистецтва, що є джерелом величезного духовного збагачення людства</a:t>
            </a:r>
            <a:r>
              <a:rPr lang="uk-UA" sz="1600" dirty="0" smtClean="0">
                <a:solidFill>
                  <a:schemeClr val="bg1"/>
                </a:solidFill>
              </a:rPr>
              <a:t>.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  <a:solidFill>
            <a:schemeClr val="tx2">
              <a:lumMod val="20000"/>
              <a:lumOff val="80000"/>
              <a:alpha val="29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uk-UA" sz="6600" b="1" dirty="0" smtClean="0">
                <a:ln w="3175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2">
                      <a:lumMod val="9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Підсумки:</a:t>
            </a:r>
            <a:endParaRPr lang="uk-UA" sz="6600" b="1" dirty="0">
              <a:ln w="3175">
                <a:noFill/>
              </a:ln>
              <a:solidFill>
                <a:schemeClr val="tx2">
                  <a:lumMod val="50000"/>
                </a:schemeClr>
              </a:solidFill>
              <a:effectLst>
                <a:glow rad="63500">
                  <a:schemeClr val="bg2">
                    <a:lumMod val="90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79512" y="1556792"/>
            <a:ext cx="2520280" cy="5204098"/>
          </a:xfrm>
          <a:prstGeom prst="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uk-UA" sz="1600" dirty="0" smtClean="0">
                <a:solidFill>
                  <a:schemeClr val="bg1"/>
                </a:solidFill>
              </a:rPr>
              <a:t>Вплив арабської культури продовжував виявлятися і після розпаду </a:t>
            </a:r>
            <a:r>
              <a:rPr lang="uk-UA" sz="1600" dirty="0" err="1" smtClean="0">
                <a:solidFill>
                  <a:schemeClr val="bg1"/>
                </a:solidFill>
              </a:rPr>
              <a:t>халіфіту</a:t>
            </a:r>
            <a:r>
              <a:rPr lang="uk-UA" sz="1600" dirty="0" smtClean="0">
                <a:solidFill>
                  <a:schemeClr val="bg1"/>
                </a:solidFill>
              </a:rPr>
              <a:t> на окремі феодальні держави, і навіть після вигнання арабів із завойованих країн. В кожній з них  з огляду на обставини, що склалися, архітектура розвивалася достатньо самобутньо, але при цьому довгий час</a:t>
            </a:r>
          </a:p>
          <a:p>
            <a:pPr marL="0" indent="0">
              <a:buFont typeface="Arial" pitchFamily="34" charset="0"/>
              <a:buNone/>
            </a:pPr>
            <a:r>
              <a:rPr lang="uk-UA" sz="1600" dirty="0" smtClean="0">
                <a:solidFill>
                  <a:schemeClr val="bg1"/>
                </a:solidFill>
              </a:rPr>
              <a:t>переважали загальні риси. </a:t>
            </a:r>
          </a:p>
          <a:p>
            <a:pPr marL="0" indent="0">
              <a:buFont typeface="Arial" pitchFamily="34" charset="0"/>
              <a:buNone/>
            </a:pPr>
            <a:r>
              <a:rPr lang="uk-UA" sz="1600" dirty="0" smtClean="0">
                <a:solidFill>
                  <a:schemeClr val="bg1"/>
                </a:solidFill>
              </a:rPr>
              <a:t>Через ці країни опосередковано ісламська</a:t>
            </a:r>
          </a:p>
          <a:p>
            <a:pPr marL="0" indent="0">
              <a:buFont typeface="Arial" pitchFamily="34" charset="0"/>
              <a:buNone/>
            </a:pPr>
            <a:r>
              <a:rPr lang="uk-UA" sz="1600" dirty="0" smtClean="0">
                <a:solidFill>
                  <a:schemeClr val="bg1"/>
                </a:solidFill>
              </a:rPr>
              <a:t>архітектура справила значний вплив на розвиток всієї світової архітектури. </a:t>
            </a:r>
            <a:endParaRPr lang="uk-U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73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7" t="-158" r="660"/>
          <a:stretch/>
        </p:blipFill>
        <p:spPr bwMode="auto">
          <a:xfrm>
            <a:off x="0" y="-28668"/>
            <a:ext cx="9144000" cy="688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88235" y1="84314" x2="10784" y2="81209"/>
                        <a14:foregroundMark x1="16340" y1="41340" x2="16340" y2="46242"/>
                        <a14:foregroundMark x1="63943" y1="12908" x2="60131" y2="13725"/>
                        <a14:backgroundMark x1="89216" y1="85458" x2="58170" y2="86438"/>
                      </a14:backgroundRemoval>
                    </a14:imgEffect>
                    <a14:imgEffect>
                      <a14:colorTemperature colorTemp="5375"/>
                    </a14:imgEffect>
                    <a14:imgEffect>
                      <a14:saturation sat="230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2" r="9994" b="17572"/>
          <a:stretch/>
        </p:blipFill>
        <p:spPr bwMode="auto">
          <a:xfrm flipH="1">
            <a:off x="0" y="1196752"/>
            <a:ext cx="9071992" cy="566124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2886" y="1628800"/>
            <a:ext cx="4114800" cy="896963"/>
          </a:xfrm>
          <a:solidFill>
            <a:schemeClr val="tx2">
              <a:lumMod val="20000"/>
              <a:lumOff val="80000"/>
              <a:alpha val="20000"/>
            </a:schemeClr>
          </a:solidFill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uk-UA" i="1" spc="-1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Литвиненко Ольга, 11-Б.</a:t>
            </a:r>
            <a:endParaRPr lang="uk-UA" i="1" spc="-1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  <a:alpha val="29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uk-UA" sz="6600" b="1" dirty="0" smtClean="0">
                <a:ln w="3175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2">
                      <a:lumMod val="90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увагу.</a:t>
            </a:r>
            <a:endParaRPr lang="uk-UA" sz="6600" b="1" dirty="0">
              <a:ln w="3175">
                <a:noFill/>
              </a:ln>
              <a:solidFill>
                <a:schemeClr val="tx2">
                  <a:lumMod val="50000"/>
                </a:schemeClr>
              </a:solidFill>
              <a:effectLst>
                <a:glow rad="63500">
                  <a:schemeClr val="bg2">
                    <a:lumMod val="90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373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344</Words>
  <Application>Microsoft Office PowerPoint</Application>
  <PresentationFormat>Экран (4:3)</PresentationFormat>
  <Paragraphs>30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Архітектура</vt:lpstr>
      <vt:lpstr>Особливості архітектури</vt:lpstr>
      <vt:lpstr>Відмінності від Європи</vt:lpstr>
      <vt:lpstr>Високорозвинутість</vt:lpstr>
      <vt:lpstr>Занепад та Розквіт </vt:lpstr>
      <vt:lpstr>Підсумки:</vt:lpstr>
      <vt:lpstr>Дякую за увагу.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Olya</cp:lastModifiedBy>
  <cp:revision>11</cp:revision>
  <dcterms:modified xsi:type="dcterms:W3CDTF">2013-09-18T10:07:22Z</dcterms:modified>
</cp:coreProperties>
</file>