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A0AE649-999B-462B-A399-8BB5C69BD33E}" type="datetimeFigureOut">
              <a:rPr lang="uk-UA" smtClean="0"/>
              <a:t>17.11.2014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EFE203B-A455-49B9-87AB-C7259AD5A0A5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85329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Срібне</a:t>
            </a:r>
          </a:p>
          <a:p>
            <a:pPr algn="ctr"/>
            <a:r>
              <a:rPr lang="uk-UA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століття</a:t>
            </a:r>
            <a:endParaRPr lang="uk-UA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0172" y="5370314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Підготувала:</a:t>
            </a:r>
            <a:br>
              <a:rPr lang="uk-UA" dirty="0" smtClean="0"/>
            </a:br>
            <a:r>
              <a:rPr lang="uk-UA" dirty="0" smtClean="0"/>
              <a:t>учениця </a:t>
            </a:r>
            <a:r>
              <a:rPr lang="uk-UA" sz="2800" dirty="0" smtClean="0"/>
              <a:t>11</a:t>
            </a:r>
            <a:r>
              <a:rPr lang="uk-UA" dirty="0" smtClean="0"/>
              <a:t>-А класу</a:t>
            </a:r>
            <a:br>
              <a:rPr lang="uk-UA" dirty="0" smtClean="0"/>
            </a:br>
            <a:r>
              <a:rPr lang="uk-UA" dirty="0" smtClean="0"/>
              <a:t>Складанюк Наталія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978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032" y="22556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Імажиністи</a:t>
            </a:r>
            <a:endParaRPr lang="uk-U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842337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Імажіністи</a:t>
            </a:r>
            <a:r>
              <a:rPr lang="ru-RU" sz="2000" b="1" dirty="0"/>
              <a:t> проголосили </a:t>
            </a:r>
            <a:r>
              <a:rPr lang="ru-RU" sz="2000" b="1" dirty="0" err="1"/>
              <a:t>художній</a:t>
            </a:r>
            <a:r>
              <a:rPr lang="ru-RU" sz="2000" b="1" dirty="0"/>
              <a:t> образ як </a:t>
            </a:r>
            <a:r>
              <a:rPr lang="ru-RU" sz="2000" b="1" dirty="0" err="1"/>
              <a:t>самоціль</a:t>
            </a:r>
            <a:r>
              <a:rPr lang="ru-RU" sz="2000" b="1" dirty="0"/>
              <a:t> </a:t>
            </a:r>
            <a:r>
              <a:rPr lang="ru-RU" sz="2000" b="1" dirty="0" err="1"/>
              <a:t>поезії</a:t>
            </a:r>
            <a:r>
              <a:rPr lang="ru-RU" sz="2000" b="1" dirty="0"/>
              <a:t>, </a:t>
            </a:r>
            <a:r>
              <a:rPr lang="ru-RU" sz="2000" b="1" dirty="0" err="1"/>
              <a:t>затверджували</a:t>
            </a:r>
            <a:r>
              <a:rPr lang="ru-RU" sz="2000" b="1" dirty="0"/>
              <a:t> примат </a:t>
            </a:r>
            <a:r>
              <a:rPr lang="ru-RU" sz="2000" b="1" dirty="0" err="1"/>
              <a:t>самоцільного</a:t>
            </a:r>
            <a:r>
              <a:rPr lang="ru-RU" sz="2000" b="1" dirty="0"/>
              <a:t> образу і </a:t>
            </a:r>
            <a:r>
              <a:rPr lang="ru-RU" sz="2000" b="1" dirty="0" err="1"/>
              <a:t>формотворчості</a:t>
            </a:r>
            <a:r>
              <a:rPr lang="ru-RU" sz="2000" b="1" dirty="0"/>
              <a:t> над </a:t>
            </a:r>
            <a:r>
              <a:rPr lang="ru-RU" sz="2000" b="1" dirty="0" err="1"/>
              <a:t>сенсом</a:t>
            </a:r>
            <a:r>
              <a:rPr lang="ru-RU" sz="2000" b="1" dirty="0"/>
              <a:t>, </a:t>
            </a:r>
            <a:r>
              <a:rPr lang="ru-RU" sz="2000" b="1" dirty="0" err="1"/>
              <a:t>ідеєю</a:t>
            </a:r>
            <a:r>
              <a:rPr lang="ru-RU" sz="2000" b="1" dirty="0"/>
              <a:t>; </a:t>
            </a:r>
            <a:r>
              <a:rPr lang="ru-RU" sz="2000" b="1" dirty="0" err="1"/>
              <a:t>висловлювали</a:t>
            </a:r>
            <a:r>
              <a:rPr lang="ru-RU" sz="2000" b="1" dirty="0"/>
              <a:t> переважно </a:t>
            </a:r>
            <a:r>
              <a:rPr lang="ru-RU" sz="2000" b="1" dirty="0" err="1" smtClean="0"/>
              <a:t>богемні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настрої</a:t>
            </a:r>
            <a:endParaRPr lang="uk-UA" sz="2000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323528" y="783868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Сергі́й Олекса́ндрович Єсе́нін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427984" y="749421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Марієнгоф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Анатолій Борисович 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64787"/>
            <a:ext cx="2678952" cy="385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53" y="1757682"/>
            <a:ext cx="2833331" cy="385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17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60" y="548680"/>
            <a:ext cx="7992888" cy="58424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800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Складна історична доба внесла трагізм, біль, розчарування в долі поетів «срібного століття». Всі вони були особистостями, людьми у найвищому розумінні цього слова. Талановиті. Самобутні. Молоді та сміливі. Вони за допомогою поетичного слова зробили революцію в літературі. Вони – двигуни цивілізації, без них не можливе людство.</a:t>
            </a:r>
          </a:p>
        </p:txBody>
      </p:sp>
    </p:spTree>
    <p:extLst>
      <p:ext uri="{BB962C8B-B14F-4D97-AF65-F5344CB8AC3E}">
        <p14:creationId xmlns:p14="http://schemas.microsoft.com/office/powerpoint/2010/main" val="10604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3545" y="116632"/>
            <a:ext cx="87129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Срібна доба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термін, що вживається в літературознавстві для характеристики межі </a:t>
            </a:r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XIX-XX 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у російській літературі. 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dirty="0" smtClean="0"/>
              <a:t>Назва </a:t>
            </a:r>
            <a:r>
              <a:rPr lang="uk-UA" dirty="0"/>
              <a:t>була обрана за аналогією із «золотою </a:t>
            </a:r>
            <a:r>
              <a:rPr lang="uk-UA" dirty="0" smtClean="0"/>
              <a:t>добою» російської </a:t>
            </a:r>
            <a:r>
              <a:rPr lang="uk-UA" dirty="0"/>
              <a:t>літератури, яку ототожнювали з </a:t>
            </a:r>
            <a:r>
              <a:rPr lang="en-GB" dirty="0"/>
              <a:t>XIX </a:t>
            </a:r>
            <a:r>
              <a:rPr lang="uk-UA" dirty="0"/>
              <a:t>сторіччям, коли працювала низка російських літераторів від Пушкіна і Баратинського до Чехова та Лева Толстого.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976" y="1840181"/>
            <a:ext cx="8712969" cy="12926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Символізм</a:t>
            </a:r>
            <a:r>
              <a:rPr lang="ru-RU" dirty="0"/>
              <a:t> — одна </a:t>
            </a:r>
            <a:r>
              <a:rPr lang="ru-RU" dirty="0" err="1"/>
              <a:t>зі</a:t>
            </a:r>
            <a:r>
              <a:rPr lang="ru-RU" dirty="0"/>
              <a:t> </a:t>
            </a:r>
            <a:r>
              <a:rPr lang="ru-RU" dirty="0" err="1" smtClean="0"/>
              <a:t>стильових</a:t>
            </a:r>
            <a:r>
              <a:rPr lang="en-US" dirty="0" smtClean="0"/>
              <a:t> </a:t>
            </a:r>
            <a:r>
              <a:rPr lang="ru-RU" dirty="0" err="1" smtClean="0"/>
              <a:t>течій</a:t>
            </a:r>
            <a:r>
              <a:rPr lang="ru-RU" dirty="0"/>
              <a:t> </a:t>
            </a:r>
            <a:r>
              <a:rPr lang="ru-RU" dirty="0" err="1"/>
              <a:t>модернізму</a:t>
            </a:r>
            <a:r>
              <a:rPr lang="ru-RU" dirty="0"/>
              <a:t>, що </a:t>
            </a:r>
            <a:r>
              <a:rPr lang="ru-RU" dirty="0" err="1"/>
              <a:t>виникла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 в 70-х </a:t>
            </a:r>
            <a:r>
              <a:rPr lang="ru-RU" dirty="0" err="1"/>
              <a:t>pp</a:t>
            </a:r>
            <a:r>
              <a:rPr lang="ru-RU" dirty="0"/>
              <a:t>. XIX ст., а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поширилася</a:t>
            </a:r>
            <a:r>
              <a:rPr lang="ru-RU" dirty="0"/>
              <a:t> на початку XX ст. Основною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символізму</a:t>
            </a:r>
            <a:r>
              <a:rPr lang="ru-RU" dirty="0"/>
              <a:t> є те, що </a:t>
            </a:r>
            <a:r>
              <a:rPr lang="ru-RU" dirty="0" err="1"/>
              <a:t>конкретний</a:t>
            </a:r>
            <a:r>
              <a:rPr lang="ru-RU" dirty="0"/>
              <a:t> </a:t>
            </a:r>
            <a:r>
              <a:rPr lang="ru-RU" dirty="0" err="1" smtClean="0"/>
              <a:t>худож</a:t>
            </a:r>
            <a:r>
              <a:rPr lang="uk-UA" dirty="0" smtClean="0"/>
              <a:t>ній </a:t>
            </a:r>
            <a:r>
              <a:rPr lang="ru-RU" dirty="0" smtClean="0"/>
              <a:t>образ</a:t>
            </a:r>
            <a:r>
              <a:rPr lang="ru-RU" dirty="0"/>
              <a:t> 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dirty="0" err="1"/>
              <a:t>багатозначний</a:t>
            </a:r>
            <a:r>
              <a:rPr lang="ru-RU" dirty="0"/>
              <a:t> символ.</a:t>
            </a:r>
            <a:endParaRPr lang="uk-U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976" y="3356992"/>
            <a:ext cx="8712968" cy="16312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Акмеїзм </a:t>
            </a:r>
            <a:r>
              <a:rPr lang="uk-UA" dirty="0"/>
              <a:t>— модерністська течія в російській поезії 1910-х </a:t>
            </a:r>
            <a:r>
              <a:rPr lang="uk-UA" dirty="0" smtClean="0"/>
              <a:t>років,</a:t>
            </a:r>
            <a:br>
              <a:rPr lang="uk-UA" dirty="0" smtClean="0"/>
            </a:br>
            <a:r>
              <a:rPr lang="uk-UA" dirty="0" smtClean="0"/>
              <a:t>акмеїсти</a:t>
            </a:r>
            <a:r>
              <a:rPr lang="uk-UA" dirty="0"/>
              <a:t>, які вважали свою творчість вищим етапом у розвитку символізму, проповідували теорію «чистого мистецтва», культивували відірваність від життя,</a:t>
            </a:r>
            <a:r>
              <a:rPr lang="uk-UA" dirty="0" err="1"/>
              <a:t> </a:t>
            </a:r>
            <a:r>
              <a:rPr lang="uk-UA" dirty="0" err="1" smtClean="0"/>
              <a:t>аполіти</a:t>
            </a:r>
            <a:r>
              <a:rPr lang="uk-UA" dirty="0" smtClean="0"/>
              <a:t>з ,волюнтаризм</a:t>
            </a:r>
            <a:r>
              <a:rPr lang="uk-UA" dirty="0"/>
              <a:t>. А. був одним із різновидів </a:t>
            </a:r>
            <a:r>
              <a:rPr lang="uk-UA" dirty="0" smtClean="0"/>
              <a:t>декадансу, </a:t>
            </a:r>
            <a:r>
              <a:rPr lang="uk-UA" dirty="0"/>
              <a:t>виявом </a:t>
            </a:r>
            <a:r>
              <a:rPr lang="uk-UA" dirty="0" err="1"/>
              <a:t>крайнього </a:t>
            </a:r>
            <a:r>
              <a:rPr lang="uk-UA" dirty="0" err="1" smtClean="0"/>
              <a:t>індивідуалізму</a:t>
            </a:r>
            <a:r>
              <a:rPr lang="uk-UA" dirty="0" smtClean="0"/>
              <a:t>та</a:t>
            </a:r>
            <a:r>
              <a:rPr lang="uk-UA" dirty="0"/>
              <a:t> </a:t>
            </a:r>
            <a:r>
              <a:rPr lang="uk-UA" dirty="0" smtClean="0"/>
              <a:t>містики.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78977" y="5157192"/>
            <a:ext cx="8712968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Футуризм</a:t>
            </a:r>
            <a:r>
              <a:rPr lang="uk-UA" sz="2000" dirty="0" smtClean="0"/>
              <a:t> - </a:t>
            </a:r>
            <a:r>
              <a:rPr lang="ru-RU" sz="2000" dirty="0" err="1"/>
              <a:t>Авангардний</a:t>
            </a:r>
            <a:r>
              <a:rPr lang="ru-RU" sz="2000" dirty="0"/>
              <a:t> </a:t>
            </a:r>
            <a:r>
              <a:rPr lang="ru-RU" sz="2000" dirty="0" err="1"/>
              <a:t>напрям</a:t>
            </a:r>
            <a:r>
              <a:rPr lang="ru-RU" sz="2000" dirty="0"/>
              <a:t> у </a:t>
            </a:r>
            <a:r>
              <a:rPr lang="ru-RU" sz="2000" dirty="0" err="1"/>
              <a:t>літературі</a:t>
            </a:r>
            <a:r>
              <a:rPr lang="ru-RU" sz="2000" dirty="0"/>
              <a:t> й </a:t>
            </a:r>
            <a:r>
              <a:rPr lang="ru-RU" sz="2000" dirty="0" err="1"/>
              <a:t>мистецтві</a:t>
            </a:r>
            <a:r>
              <a:rPr lang="ru-RU" sz="2000" dirty="0"/>
              <a:t>, що </a:t>
            </a:r>
            <a:r>
              <a:rPr lang="ru-RU" sz="2000" dirty="0" err="1"/>
              <a:t>розвинувся</a:t>
            </a:r>
            <a:r>
              <a:rPr lang="ru-RU" sz="2000" dirty="0"/>
              <a:t> на початку XX </a:t>
            </a:r>
            <a:r>
              <a:rPr lang="ru-RU" sz="2000" dirty="0" err="1" smtClean="0"/>
              <a:t>століття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мистецтво</a:t>
            </a:r>
            <a:r>
              <a:rPr lang="ru-RU" sz="2000" dirty="0"/>
              <a:t> </a:t>
            </a:r>
            <a:r>
              <a:rPr lang="ru-RU" sz="2000" dirty="0" err="1"/>
              <a:t>антигуманізму</a:t>
            </a:r>
            <a:r>
              <a:rPr lang="ru-RU" sz="2000" dirty="0"/>
              <a:t>, яке має </a:t>
            </a:r>
            <a:r>
              <a:rPr lang="ru-RU" sz="2000" dirty="0" err="1"/>
              <a:t>відбити</a:t>
            </a:r>
            <a:r>
              <a:rPr lang="ru-RU" sz="2000" dirty="0"/>
              <a:t> </a:t>
            </a:r>
            <a:r>
              <a:rPr lang="ru-RU" sz="2000" dirty="0" err="1"/>
              <a:t>настання</a:t>
            </a:r>
            <a:r>
              <a:rPr lang="ru-RU" sz="2000" dirty="0"/>
              <a:t> часу </a:t>
            </a:r>
            <a:r>
              <a:rPr lang="ru-RU" sz="2000" dirty="0" err="1"/>
              <a:t>техніки</a:t>
            </a:r>
            <a:r>
              <a:rPr lang="ru-RU" sz="2000" dirty="0"/>
              <a:t>. </a:t>
            </a:r>
            <a:r>
              <a:rPr lang="ru-RU" sz="2000" dirty="0" err="1"/>
              <a:t>Спрямування</a:t>
            </a:r>
            <a:r>
              <a:rPr lang="ru-RU" sz="2000" dirty="0"/>
              <a:t> футуризму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виразити</a:t>
            </a:r>
            <a:r>
              <a:rPr lang="ru-RU" sz="2000" dirty="0"/>
              <a:t> </a:t>
            </a:r>
            <a:r>
              <a:rPr lang="ru-RU" sz="2000" dirty="0" err="1"/>
              <a:t>трьома</a:t>
            </a:r>
            <a:r>
              <a:rPr lang="ru-RU" sz="2000" dirty="0"/>
              <a:t> «М»: </a:t>
            </a:r>
            <a:r>
              <a:rPr lang="ru-RU" sz="2000" dirty="0" err="1"/>
              <a:t>місто</a:t>
            </a:r>
            <a:r>
              <a:rPr lang="ru-RU" sz="2000" dirty="0"/>
              <a:t>, машина, </a:t>
            </a:r>
            <a:r>
              <a:rPr lang="ru-RU" sz="2000" dirty="0" err="1"/>
              <a:t>маса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865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39" y="0"/>
            <a:ext cx="252947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32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Символісти</a:t>
            </a:r>
            <a:endParaRPr lang="uk-UA" sz="1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501252"/>
            <a:ext cx="558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Мережковський  </a:t>
            </a:r>
            <a:r>
              <a:rPr lang="uk-UA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Дмитро Сергійович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3417"/>
            <a:ext cx="4147904" cy="5232561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153050" y="531845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Гіппіус</a:t>
            </a:r>
            <a:r>
              <a:rPr lang="uk-UA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Зінаїда Миколаївна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32249"/>
            <a:ext cx="3961454" cy="52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07591"/>
            <a:ext cx="3816424" cy="537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6582" y="179478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Бальмонт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Костянтин Дмитрович</a:t>
            </a:r>
          </a:p>
          <a:p>
            <a:pPr algn="ctr"/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2" y="1007591"/>
            <a:ext cx="3815967" cy="5375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919" y="17947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Вале́рій Я́кович Брю́сов</a:t>
            </a:r>
            <a:endParaRPr lang="uk-UA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6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-1081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Акмеїсти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650704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Гумільов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Микола Степанович</a:t>
            </a:r>
          </a:p>
          <a:p>
            <a:pPr algn="ctr"/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85810"/>
            <a:ext cx="3748360" cy="5211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476672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Ахматова 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Анна Андріївна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82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62" y="3284983"/>
            <a:ext cx="2181765" cy="3208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1391">
            <a:off x="221852" y="181708"/>
            <a:ext cx="2472605" cy="3015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530"/>
            <a:ext cx="2164984" cy="2972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1108">
            <a:off x="6420612" y="232392"/>
            <a:ext cx="2223441" cy="317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00" y="3284983"/>
            <a:ext cx="2276520" cy="32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332656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Кузмін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Михайло Олексійович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555951" y="315044"/>
            <a:ext cx="3575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Осип </a:t>
            </a:r>
            <a:r>
              <a:rPr lang="uk-UA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Емільович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Мандельштам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0" y="1340768"/>
            <a:ext cx="3449960" cy="4964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760465" cy="49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6812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Футуристи</a:t>
            </a:r>
            <a:endParaRPr lang="uk-UA" sz="3200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0" y="669124"/>
            <a:ext cx="4958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Маяковський Володимир Володимирович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414523" y="671494"/>
            <a:ext cx="4729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Віктор Володимирович </a:t>
            </a: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Хлєбников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01625"/>
            <a:ext cx="3430231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8" y="1700808"/>
            <a:ext cx="3463549" cy="48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216858" y="506751"/>
            <a:ext cx="4893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Асєєв Микола Миколайович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23528" y="476672"/>
            <a:ext cx="4248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Пастернак Борис Леонідович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0" y="1628800"/>
            <a:ext cx="3649478" cy="473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1"/>
            <a:ext cx="3384376" cy="47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135</TotalTime>
  <Words>145</Words>
  <Application>Microsoft Office PowerPoint</Application>
  <PresentationFormat>Екран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BlackTie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WebHouse</dc:creator>
  <cp:lastModifiedBy>WebHouse</cp:lastModifiedBy>
  <cp:revision>13</cp:revision>
  <dcterms:created xsi:type="dcterms:W3CDTF">2014-11-09T16:34:27Z</dcterms:created>
  <dcterms:modified xsi:type="dcterms:W3CDTF">2014-11-16T23:39:31Z</dcterms:modified>
</cp:coreProperties>
</file>