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EEEE3B1-0947-43B4-A4CC-26DB18865294}" type="datetimeFigureOut">
              <a:rPr lang="uk-UA" smtClean="0"/>
              <a:t>16.12.2013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36E570C-26CC-4D3F-86BB-AACB1F891D2E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mb dir="vert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idruchniki.ws/15341220/sotsiologiya/sotsializatsiya_vidi_etapi_agenti" TargetMode="External"/><Relationship Id="rId2" Type="http://schemas.openxmlformats.org/officeDocument/2006/relationships/hyperlink" Target="http://uk.wikipedia.org/wiki/%D0%A1%D0%BE%D1%86%D1%96%D0%B0%D0%BB%D1%96%D0%B7%D0%B0%D1%86%D1%96%D1%8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2%D0%B8%D1%85%D0%BE%D0%B2%D0%B0%D0%BD%D0%BD%D1%8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3%D1%80%D0%BE%D0%BC%D0%B0%D0%B4%D1%8F%D0%BD%D1%81%D1%82%D0%B2%D0%B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6%D0%B8%D0%B2%D1%96%D0%BB%D1%96%D0%B7%D0%B0%D1%86%D1%96%D1%8F" TargetMode="External"/><Relationship Id="rId2" Type="http://schemas.openxmlformats.org/officeDocument/2006/relationships/hyperlink" Target="http://uk.wikipedia.org/wiki/%D0%9A%D1%83%D0%BB%D1%8C%D1%82%D1%83%D1%80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A1%D1%83%D1%81%D0%BF%D1%96%D0%BB%D1%8C%D1%81%D1%82%D0%B2%D0%B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Соціалізація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Учня 11-Б класу </a:t>
            </a:r>
          </a:p>
          <a:p>
            <a:r>
              <a:rPr lang="uk-UA" dirty="0" err="1" smtClean="0"/>
              <a:t>Долинича</a:t>
            </a:r>
            <a:r>
              <a:rPr lang="uk-UA" dirty="0" smtClean="0"/>
              <a:t> Ю.</a:t>
            </a:r>
            <a:endParaRPr lang="uk-UA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Соціально-психологічні </a:t>
            </a:r>
            <a:r>
              <a:rPr lang="uk-UA" sz="4000" dirty="0" smtClean="0"/>
              <a:t>фактори </a:t>
            </a:r>
            <a:r>
              <a:rPr lang="uk-UA" sz="4000" dirty="0" smtClean="0"/>
              <a:t>соціалізації</a:t>
            </a: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 </a:t>
            </a:r>
            <a:r>
              <a:rPr lang="uk-UA" b="1" dirty="0" smtClean="0"/>
              <a:t>Соціальні, </a:t>
            </a:r>
            <a:r>
              <a:rPr lang="uk-UA" dirty="0" smtClean="0"/>
              <a:t>що відбивають соціально-культурний аспект (набір ролей і статусів, пропонованих суспільством людині, сукупність соціальних інститутів, у межах яких вона може формувати свої соціальні </a:t>
            </a:r>
            <a:r>
              <a:rPr lang="uk-UA" dirty="0" smtClean="0"/>
              <a:t>якості);</a:t>
            </a:r>
            <a:endParaRPr lang="uk-UA" dirty="0" smtClean="0"/>
          </a:p>
          <a:p>
            <a:r>
              <a:rPr lang="uk-UA" dirty="0" smtClean="0"/>
              <a:t> </a:t>
            </a:r>
            <a:r>
              <a:rPr lang="uk-UA" b="1" dirty="0" smtClean="0"/>
              <a:t>Індивідуально-особистісні, </a:t>
            </a:r>
            <a:r>
              <a:rPr lang="uk-UA" dirty="0" smtClean="0"/>
              <a:t>значною мірою обумовлені етапом життєвого шляху людини (вибірковість особистості в освоєнні зразків поведінки, діяльності, прояві тендерних особливостей, трансльованих конкретним суспільством</a:t>
            </a:r>
            <a:r>
              <a:rPr lang="uk-UA" dirty="0" smtClean="0"/>
              <a:t>).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Web-</a:t>
            </a:r>
            <a:r>
              <a:rPr lang="uk-UA" dirty="0" smtClean="0"/>
              <a:t>сайти:</a:t>
            </a:r>
          </a:p>
          <a:p>
            <a:r>
              <a:rPr lang="en-US" dirty="0" smtClean="0">
                <a:solidFill>
                  <a:srgbClr val="C00000"/>
                </a:solidFill>
                <a:hlinkClick r:id="rId2"/>
              </a:rPr>
              <a:t>http://uk.wikipedia.org/wiki/%D0%A1%D0%BE%D1%86%D1%96%D0%B0%D0%BB%D1%96%D0%B7%D0%B0%D1%86%D1%96%D1%8F</a:t>
            </a:r>
            <a:endParaRPr lang="uk-UA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  <a:hlinkClick r:id="rId3"/>
              </a:rPr>
              <a:t>http</a:t>
            </a:r>
            <a:r>
              <a:rPr lang="en-US" dirty="0" smtClean="0">
                <a:solidFill>
                  <a:srgbClr val="C00000"/>
                </a:solidFill>
                <a:hlinkClick r:id="rId3"/>
              </a:rPr>
              <a:t>://pidruchniki.ws/15341220/sotsiologiya/sotsializatsiya_vidi_etapi_agenti</a:t>
            </a:r>
            <a:endParaRPr lang="uk-UA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Соціалізація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 — комплексний процес засвоєння індивідом певної системи знань, норм і цінностей, які дозволяють їй функціонувати як повноправний член суспільства. Соціалізація виступає одним із основоположних соціальних процесів, що забезпечує існування людини в середині суспільства. </a:t>
            </a:r>
            <a:endParaRPr lang="uk-UA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97576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Соціалізація являє собою процес входження людини в суспільство, включення її в соціальні зв'язки та інтеграції з метою встановлення її соціальності.</a:t>
            </a:r>
          </a:p>
          <a:p>
            <a:r>
              <a:rPr lang="uk-UA" dirty="0" smtClean="0"/>
              <a:t>Включає як цілеспрямований вплив на особистість (</a:t>
            </a:r>
            <a:r>
              <a:rPr lang="uk-UA" u="sng" dirty="0" smtClean="0">
                <a:hlinkClick r:id="rId2" tooltip="Виховання"/>
              </a:rPr>
              <a:t>виховання</a:t>
            </a:r>
            <a:r>
              <a:rPr lang="uk-UA" dirty="0" smtClean="0"/>
              <a:t>), так і стихійні, спонтанні процеси, що впливають на її формування. Соціалізація знаходиться на межі різних наук і вивчається філософією, психологією, соціальною психологією, соціологією, історією, етнографією, педагогікою та теологією.</a:t>
            </a:r>
          </a:p>
          <a:p>
            <a:endParaRPr lang="uk-UA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11890"/>
          </a:xfrm>
        </p:spPr>
        <p:txBody>
          <a:bodyPr/>
          <a:lstStyle/>
          <a:p>
            <a:r>
              <a:rPr lang="uk-UA" dirty="0" smtClean="0"/>
              <a:t>Крім того, соціалізацією є також процес пристосування (адаптації) дорослої людини, яка з певних обставин (перебування в певній «антисоціальній» групі, довготермінове перебування у в'язниці тощо) довгий час була поза суспільством, або перемістилася з одного суспільства в інше (зміна </a:t>
            </a:r>
            <a:r>
              <a:rPr lang="uk-UA" dirty="0" smtClean="0">
                <a:hlinkClick r:id="rId2" tooltip="Громадянство"/>
              </a:rPr>
              <a:t>громадянства</a:t>
            </a:r>
            <a:r>
              <a:rPr lang="uk-UA" dirty="0" smtClean="0"/>
              <a:t> тощо.)</a:t>
            </a:r>
            <a:endParaRPr lang="uk-UA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 smtClean="0"/>
              <a:t>Процес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соціалізації</a:t>
            </a:r>
            <a:r>
              <a:rPr lang="ru-RU" sz="3200" b="1" dirty="0" smtClean="0"/>
              <a:t> проходить </a:t>
            </a:r>
            <a:r>
              <a:rPr lang="ru-RU" sz="3200" b="1" dirty="0" err="1" smtClean="0"/>
              <a:t>відповідно</a:t>
            </a:r>
            <a:r>
              <a:rPr lang="ru-RU" sz="3200" b="1" dirty="0" smtClean="0"/>
              <a:t> до </a:t>
            </a:r>
            <a:r>
              <a:rPr lang="ru-RU" sz="3200" b="1" dirty="0" err="1" smtClean="0"/>
              <a:t>статі</a:t>
            </a:r>
            <a:r>
              <a:rPr lang="ru-RU" sz="3200" b="1" dirty="0" smtClean="0"/>
              <a:t> та </a:t>
            </a:r>
            <a:r>
              <a:rPr lang="ru-RU" sz="3200" b="1" dirty="0" err="1" smtClean="0"/>
              <a:t>етапів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життя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які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поділяються</a:t>
            </a:r>
            <a:r>
              <a:rPr lang="ru-RU" sz="3200" b="1" dirty="0" smtClean="0"/>
              <a:t> на: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Дитинство</a:t>
            </a:r>
            <a:endParaRPr lang="ru-RU" dirty="0" smtClean="0"/>
          </a:p>
          <a:p>
            <a:r>
              <a:rPr lang="ru-RU" dirty="0" err="1" smtClean="0"/>
              <a:t>Юність</a:t>
            </a:r>
            <a:endParaRPr lang="ru-RU" dirty="0" smtClean="0"/>
          </a:p>
          <a:p>
            <a:r>
              <a:rPr lang="ru-RU" dirty="0" err="1" smtClean="0"/>
              <a:t>Молодість</a:t>
            </a:r>
            <a:endParaRPr lang="ru-RU" dirty="0" smtClean="0"/>
          </a:p>
          <a:p>
            <a:r>
              <a:rPr lang="ru-RU" dirty="0" err="1" smtClean="0"/>
              <a:t>Зрілість</a:t>
            </a:r>
            <a:endParaRPr lang="ru-RU" dirty="0" smtClean="0"/>
          </a:p>
          <a:p>
            <a:r>
              <a:rPr lang="ru-RU" dirty="0" err="1" smtClean="0"/>
              <a:t>Старість</a:t>
            </a:r>
            <a:endParaRPr lang="ru-RU" dirty="0" smtClean="0"/>
          </a:p>
          <a:p>
            <a:endParaRPr lang="uk-UA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Соціалізація може бути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Первинною</a:t>
            </a:r>
          </a:p>
          <a:p>
            <a:r>
              <a:rPr lang="uk-UA" dirty="0" smtClean="0"/>
              <a:t>Вторинною</a:t>
            </a:r>
          </a:p>
          <a:p>
            <a:endParaRPr lang="uk-UA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Первинна соціалізація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/>
              <a:t>Первинна соціалізація</a:t>
            </a:r>
            <a:r>
              <a:rPr lang="uk-UA" sz="2400" dirty="0" smtClean="0"/>
              <a:t> — охоплює дитинство, юність та молодість і є характерною тим що людина соціалізується через своє безпосереднє оточення (родина, друзі, родичі). Інститутами соціалізації є сім'я та освіта. Тут дитина поступово перетворюється на особу, яка розуміє і саму себе, і навколишній світ, адаптується до нього, набуваючи знань та звичок, притаманних </a:t>
            </a:r>
            <a:r>
              <a:rPr lang="uk-UA" sz="2400" dirty="0" smtClean="0">
                <a:hlinkClick r:id="rId2" tooltip="Культура"/>
              </a:rPr>
              <a:t>культурі</a:t>
            </a:r>
            <a:r>
              <a:rPr lang="uk-UA" sz="2400" dirty="0" smtClean="0"/>
              <a:t> (</a:t>
            </a:r>
            <a:r>
              <a:rPr lang="uk-UA" sz="2400" dirty="0" smtClean="0">
                <a:hlinkClick r:id="rId3" tooltip="Цивілізація"/>
              </a:rPr>
              <a:t>цивілізації</a:t>
            </a:r>
            <a:r>
              <a:rPr lang="uk-UA" sz="2400" dirty="0" smtClean="0"/>
              <a:t> тощо) певного </a:t>
            </a:r>
            <a:r>
              <a:rPr lang="uk-UA" sz="2400" dirty="0" smtClean="0">
                <a:hlinkClick r:id="rId4" tooltip="Суспільство"/>
              </a:rPr>
              <a:t>суспільства</a:t>
            </a:r>
            <a:r>
              <a:rPr lang="uk-UA" sz="2400" dirty="0" smtClean="0"/>
              <a:t>, в якій він (або вона) народився (народилася).</a:t>
            </a:r>
            <a:endParaRPr lang="uk-UA" sz="24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Вторинна соціалізація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Вторинна </a:t>
            </a:r>
            <a:r>
              <a:rPr lang="uk-UA" b="1" dirty="0" err="1" smtClean="0"/>
              <a:t>соціалізація</a:t>
            </a:r>
            <a:r>
              <a:rPr lang="uk-UA" dirty="0" err="1" smtClean="0"/>
              <a:t>-</a:t>
            </a:r>
            <a:r>
              <a:rPr lang="uk-UA" dirty="0" smtClean="0"/>
              <a:t> охоплює зрілість та старість і характеризується тим що людина соціалізується через вплив вторинних соціальних груп та соціальних інститутів. Інститутами соціалізації є ЗМІ (ЗМК), виробництво, культура, економіка, право тощо.</a:t>
            </a:r>
            <a:endParaRPr lang="uk-UA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Фактори соціального середовища</a:t>
            </a: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11758"/>
          </a:xfrm>
        </p:spPr>
        <p:txBody>
          <a:bodyPr>
            <a:normAutofit fontScale="40000" lnSpcReduction="20000"/>
          </a:bodyPr>
          <a:lstStyle/>
          <a:p>
            <a:r>
              <a:rPr lang="en-US" sz="5000" dirty="0" smtClean="0"/>
              <a:t> </a:t>
            </a:r>
            <a:r>
              <a:rPr lang="uk-UA" sz="5000" dirty="0" smtClean="0"/>
              <a:t>сукупність ролей і соціальних статусів, що суспільство пропонує людині;</a:t>
            </a:r>
          </a:p>
          <a:p>
            <a:r>
              <a:rPr lang="en-US" sz="5000" dirty="0" smtClean="0"/>
              <a:t> </a:t>
            </a:r>
            <a:r>
              <a:rPr lang="uk-UA" sz="5000" b="1" dirty="0" smtClean="0"/>
              <a:t>соціальні спільноти, </a:t>
            </a:r>
            <a:r>
              <a:rPr lang="uk-UA" sz="5000" dirty="0" smtClean="0"/>
              <a:t>в межах яких індивід може реалізувати певні соціальні ролі і набути конкретного статусу;</a:t>
            </a:r>
          </a:p>
          <a:p>
            <a:r>
              <a:rPr lang="en-US" sz="5000" dirty="0" smtClean="0"/>
              <a:t> </a:t>
            </a:r>
            <a:r>
              <a:rPr lang="uk-UA" sz="5000" b="1" dirty="0" smtClean="0"/>
              <a:t>система соціальних цінностей і норм, </a:t>
            </a:r>
            <a:r>
              <a:rPr lang="uk-UA" sz="5000" dirty="0" smtClean="0"/>
              <a:t>які домінують у суспільстві і </a:t>
            </a:r>
            <a:r>
              <a:rPr lang="uk-UA" sz="5000" dirty="0" err="1" smtClean="0"/>
              <a:t>наслідуються</a:t>
            </a:r>
            <a:r>
              <a:rPr lang="uk-UA" sz="5000" dirty="0" smtClean="0"/>
              <a:t> молодшими поколіннями від старших;</a:t>
            </a:r>
          </a:p>
          <a:p>
            <a:r>
              <a:rPr lang="en-US" sz="5000" dirty="0" smtClean="0"/>
              <a:t> </a:t>
            </a:r>
            <a:r>
              <a:rPr lang="uk-UA" sz="5000" b="1" dirty="0" smtClean="0"/>
              <a:t>соціальні інститути, </a:t>
            </a:r>
            <a:r>
              <a:rPr lang="uk-UA" sz="5000" dirty="0" smtClean="0"/>
              <a:t>які забезпечують виробництво і відтворення культурних взірців, норм і цінностей та сприяють їх переданню і засвоєнню;</a:t>
            </a:r>
          </a:p>
          <a:p>
            <a:r>
              <a:rPr lang="en-US" sz="5000" dirty="0" smtClean="0"/>
              <a:t> </a:t>
            </a:r>
            <a:r>
              <a:rPr lang="uk-UA" sz="5000" b="1" dirty="0" smtClean="0"/>
              <a:t>загальна ситуація в країні, </a:t>
            </a:r>
            <a:r>
              <a:rPr lang="uk-UA" sz="5000" dirty="0" smtClean="0"/>
              <a:t>яка може коливатися від жорстко запрограмованого процесу формування нормативного чи ідеального типу особистості до переважання стихійності суспільних впливів на індивіда; перша ситуація зазвичай характерна для тоталітарних режимів, друга - для суспільств у перехідні епохи їх розвитку.</a:t>
            </a:r>
          </a:p>
          <a:p>
            <a:endParaRPr lang="uk-UA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</TotalTime>
  <Words>224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Соціалізація</vt:lpstr>
      <vt:lpstr>Соціалізація</vt:lpstr>
      <vt:lpstr>Слайд 3</vt:lpstr>
      <vt:lpstr>Слайд 4</vt:lpstr>
      <vt:lpstr>Процес соціалізації проходить відповідно до статі та етапів життя, які поділяються на:</vt:lpstr>
      <vt:lpstr>Соціалізація може бути</vt:lpstr>
      <vt:lpstr>Первинна соціалізація</vt:lpstr>
      <vt:lpstr>Вторинна соціалізація</vt:lpstr>
      <vt:lpstr>Фактори соціального середовища</vt:lpstr>
      <vt:lpstr>Соціально-психологічні фактори соціалізації</vt:lpstr>
      <vt:lpstr>Дякую за увагу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</dc:title>
  <dc:creator>DJ</dc:creator>
  <cp:lastModifiedBy>DJ</cp:lastModifiedBy>
  <cp:revision>4</cp:revision>
  <dcterms:created xsi:type="dcterms:W3CDTF">2013-12-16T19:01:10Z</dcterms:created>
  <dcterms:modified xsi:type="dcterms:W3CDTF">2013-12-16T19:32:26Z</dcterms:modified>
</cp:coreProperties>
</file>