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1312A8-E29B-4AB5-B230-315411479DA2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BF55DE-14FB-40BB-AA1A-55E81483AB8B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5716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Харчові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добавки 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природного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штучного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походження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внесені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харчові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досягнення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певних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технологічних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ефектів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кольору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стійкості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псування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збереження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структури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зовнішнього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харчування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1kVZd3u3xv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571744"/>
            <a:ext cx="5143535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00174"/>
            <a:ext cx="8858312" cy="4572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Біологічні</a:t>
            </a:r>
            <a:r>
              <a:rPr lang="ru-RU" sz="3200" dirty="0" smtClean="0"/>
              <a:t> добавки </a:t>
            </a:r>
            <a:r>
              <a:rPr lang="ru-RU" sz="3200" dirty="0" err="1" smtClean="0"/>
              <a:t>повинні</a:t>
            </a:r>
            <a:r>
              <a:rPr lang="ru-RU" sz="3200" dirty="0" smtClean="0"/>
              <a:t> бути </a:t>
            </a:r>
            <a:r>
              <a:rPr lang="ru-RU" sz="3200" dirty="0" err="1" smtClean="0"/>
              <a:t>біологічно</a:t>
            </a:r>
            <a:r>
              <a:rPr lang="ru-RU" sz="3200" dirty="0" smtClean="0"/>
              <a:t> </a:t>
            </a:r>
            <a:r>
              <a:rPr lang="ru-RU" sz="3200" dirty="0" err="1" smtClean="0"/>
              <a:t>інертними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організму</a:t>
            </a:r>
            <a:r>
              <a:rPr lang="ru-RU" sz="3200" dirty="0" smtClean="0"/>
              <a:t>, тому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присутні</a:t>
            </a:r>
            <a:r>
              <a:rPr lang="ru-RU" sz="3200" dirty="0" smtClean="0"/>
              <a:t> практично в </a:t>
            </a:r>
            <a:r>
              <a:rPr lang="ru-RU" sz="3200" dirty="0" err="1" smtClean="0"/>
              <a:t>будь-якому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харчовому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продукті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навіть</a:t>
            </a:r>
            <a:r>
              <a:rPr lang="ru-RU" sz="3200" dirty="0" smtClean="0"/>
              <a:t> у так </a:t>
            </a:r>
            <a:r>
              <a:rPr lang="ru-RU" sz="3200" dirty="0" err="1" smtClean="0"/>
              <a:t>званих</a:t>
            </a:r>
            <a:r>
              <a:rPr lang="ru-RU" sz="3200" dirty="0" smtClean="0"/>
              <a:t> "</a:t>
            </a:r>
            <a:r>
              <a:rPr lang="ru-RU" sz="3200" dirty="0" err="1" smtClean="0"/>
              <a:t>екологічно</a:t>
            </a:r>
            <a:r>
              <a:rPr lang="ru-RU" sz="3200" dirty="0" smtClean="0"/>
              <a:t> </a:t>
            </a:r>
            <a:r>
              <a:rPr lang="ru-RU" sz="3200" dirty="0" err="1" smtClean="0"/>
              <a:t>чистих</a:t>
            </a:r>
            <a:r>
              <a:rPr lang="ru-RU" sz="3200" dirty="0" smtClean="0"/>
              <a:t> продуктах". </a:t>
            </a:r>
            <a:r>
              <a:rPr lang="ru-RU" sz="3200" dirty="0" err="1" smtClean="0"/>
              <a:t>Застосування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харчових</a:t>
            </a:r>
            <a:r>
              <a:rPr lang="ru-RU" sz="3200" dirty="0" smtClean="0"/>
              <a:t> добавок </a:t>
            </a:r>
            <a:r>
              <a:rPr lang="ru-RU" sz="3200" dirty="0" err="1" smtClean="0"/>
              <a:t>перебуває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постійним</a:t>
            </a:r>
            <a:r>
              <a:rPr lang="ru-RU" sz="3200" dirty="0" smtClean="0"/>
              <a:t> контролем </a:t>
            </a:r>
            <a:r>
              <a:rPr lang="ru-RU" sz="3200" dirty="0" err="1" smtClean="0"/>
              <a:t>національних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міжнародних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організацій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забезпечують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надійність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харчових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продуктів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відносно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безпеки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14290"/>
            <a:ext cx="65021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/>
              <a:t>Біологічні</a:t>
            </a:r>
            <a:r>
              <a:rPr lang="ru-RU" sz="5400" dirty="0" smtClean="0"/>
              <a:t> добавки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77478063_3970017_aa6fc48f958219a68ee1cc7068c0373d_ful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ln w="76200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Е-номери</a:t>
            </a:r>
            <a:r>
              <a:rPr lang="ru-RU" sz="2800" dirty="0" smtClean="0"/>
              <a:t> (</a:t>
            </a:r>
            <a:r>
              <a:rPr lang="en-US" sz="2800" dirty="0" smtClean="0"/>
              <a:t>E-</a:t>
            </a:r>
            <a:r>
              <a:rPr lang="ru-RU" sz="2800" dirty="0" smtClean="0"/>
              <a:t>числа) </a:t>
            </a:r>
            <a:r>
              <a:rPr lang="ru-RU" sz="2800" dirty="0" err="1" smtClean="0"/>
              <a:t>є</a:t>
            </a:r>
            <a:r>
              <a:rPr lang="ru-RU" sz="2800" dirty="0" smtClean="0"/>
              <a:t> кодами </a:t>
            </a:r>
            <a:r>
              <a:rPr lang="ru-RU" sz="2800" dirty="0" err="1" smtClean="0"/>
              <a:t>харчових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засновані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Європейському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Союзі</a:t>
            </a:r>
            <a:r>
              <a:rPr lang="ru-RU" sz="2800" dirty="0" smtClean="0"/>
              <a:t> ("</a:t>
            </a:r>
            <a:r>
              <a:rPr lang="en-US" sz="2800" dirty="0" smtClean="0"/>
              <a:t>E" </a:t>
            </a:r>
            <a:r>
              <a:rPr lang="ru-RU" sz="2800" dirty="0" err="1" smtClean="0"/>
              <a:t>позначає</a:t>
            </a:r>
            <a:r>
              <a:rPr lang="ru-RU" sz="2800" dirty="0" smtClean="0"/>
              <a:t> приставку «</a:t>
            </a:r>
            <a:r>
              <a:rPr lang="ru-RU" sz="2800" dirty="0" err="1" smtClean="0"/>
              <a:t>Європа</a:t>
            </a:r>
            <a:r>
              <a:rPr lang="ru-RU" sz="2800" dirty="0" smtClean="0"/>
              <a:t>»). Е-числа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найпоширеніші</a:t>
            </a:r>
            <a:r>
              <a:rPr lang="ru-RU" sz="2800" dirty="0" smtClean="0"/>
              <a:t> </a:t>
            </a:r>
            <a:r>
              <a:rPr lang="ru-RU" sz="2800" dirty="0" err="1" smtClean="0"/>
              <a:t>харчові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додатки</a:t>
            </a:r>
            <a:r>
              <a:rPr lang="ru-RU" sz="2800" dirty="0" smtClean="0"/>
              <a:t>. Вони </a:t>
            </a:r>
            <a:r>
              <a:rPr lang="ru-RU" sz="2800" dirty="0" err="1" smtClean="0"/>
              <a:t>зазвичай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знаходяться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етикетках</a:t>
            </a:r>
            <a:r>
              <a:rPr lang="ru-RU" sz="2800" dirty="0" smtClean="0"/>
              <a:t> </a:t>
            </a:r>
            <a:r>
              <a:rPr lang="ru-RU" sz="2800" dirty="0" err="1" smtClean="0"/>
              <a:t>харчових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 в </a:t>
            </a:r>
            <a:r>
              <a:rPr lang="ru-RU" sz="2800" dirty="0" err="1" smtClean="0"/>
              <a:t>країнах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Європейського</a:t>
            </a:r>
            <a:r>
              <a:rPr lang="ru-RU" sz="2800" dirty="0" smtClean="0"/>
              <a:t> Союзу </a:t>
            </a:r>
            <a:r>
              <a:rPr lang="ru-RU" sz="2800" dirty="0" err="1" smtClean="0"/>
              <a:t>Оцінка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безпеки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затвердження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обов'язком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Європейського</a:t>
            </a:r>
            <a:r>
              <a:rPr lang="ru-RU" sz="2800" dirty="0" smtClean="0"/>
              <a:t> органу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безпеки</a:t>
            </a:r>
            <a:r>
              <a:rPr lang="ru-RU" sz="2800" dirty="0" smtClean="0"/>
              <a:t> </a:t>
            </a:r>
            <a:r>
              <a:rPr lang="ru-RU" sz="2800" dirty="0" err="1" smtClean="0"/>
              <a:t>харчових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1026" name="Picture 2" descr="http://www.dsesu.gov.ua/wses/dsesu.nsf/prWeb/83A03C6C03F4F5A7C22579BF0059502D/$FILE/logo-who-1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42852"/>
            <a:ext cx="1310589" cy="1162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Маркування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добавок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858312" cy="5045224"/>
          </a:xfrm>
        </p:spPr>
        <p:txBody>
          <a:bodyPr>
            <a:normAutofit fontScale="40000" lnSpcReduction="20000"/>
          </a:bodyPr>
          <a:lstStyle/>
          <a:p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E100—199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Барвники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Підсилюють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відновлюють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колір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продукту.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E200—299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Консерванти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антиокислювачі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Підвищують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термін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збереження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продуктів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захищають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мікробів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грибків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бактеріофагів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хімічно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стерилізують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добавки при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дозріванні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вин,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дезинфеканти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E300—399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Антиоксиданти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регулятори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кислотності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Захищають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окислення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наприклад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згіркнення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жирів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зміни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кольору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E400—499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Загусники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стабілізатори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консистенції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емульгатори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Стабілізатори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—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зберігають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задану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консистенцію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Загущувачі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підвищують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в'язкість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E500—599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Емульгатори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Створюють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однорідну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суміш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продуктів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змішуються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створюють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однорідну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суміш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із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фаз),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наприклад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олії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E700–E799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Антибіотики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E600—699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Підсилювачі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смаку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аромату.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E900—999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Піногасники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Запобігають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утворенню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піни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знижують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рівень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E1000–E1599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додаткові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хімічні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5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Харчові барвники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100000739_large_Otrav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0166" y="142852"/>
            <a:ext cx="6174102" cy="65722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Харчові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добавки, не </a:t>
            </a:r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дозволені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Україні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Заборона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цих</a:t>
            </a:r>
            <a:r>
              <a:rPr lang="ru-RU" dirty="0" smtClean="0">
                <a:latin typeface="Arial Black" pitchFamily="34" charset="0"/>
              </a:rPr>
              <a:t> добавок </a:t>
            </a:r>
            <a:r>
              <a:rPr lang="ru-RU" dirty="0" err="1" smtClean="0">
                <a:latin typeface="Arial Black" pitchFamily="34" charset="0"/>
              </a:rPr>
              <a:t>пов'язана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тим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весь комплекс </a:t>
            </a:r>
            <a:r>
              <a:rPr lang="ru-RU" dirty="0" err="1" smtClean="0">
                <a:latin typeface="Arial Black" pitchFamily="34" charset="0"/>
              </a:rPr>
              <a:t>випробувань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ще</a:t>
            </a:r>
            <a:r>
              <a:rPr lang="ru-RU" dirty="0" smtClean="0">
                <a:latin typeface="Arial Black" pitchFamily="34" charset="0"/>
              </a:rPr>
              <a:t> не завершений. </a:t>
            </a:r>
            <a:r>
              <a:rPr lang="ru-RU" dirty="0" smtClean="0">
                <a:latin typeface="Arial Narrow" pitchFamily="34" charset="0"/>
              </a:rPr>
              <a:t/>
            </a:r>
            <a:br>
              <a:rPr lang="ru-RU" dirty="0" smtClean="0">
                <a:latin typeface="Arial Narrow" pitchFamily="34" charset="0"/>
              </a:rPr>
            </a:br>
            <a:r>
              <a:rPr lang="ru-RU" dirty="0" smtClean="0">
                <a:latin typeface="Arial Narrow" pitchFamily="34" charset="0"/>
              </a:rPr>
              <a:t>Е103, Е107, Е125, Е127, Е128, Е140, Е153-155, Е160, Е166, Е173-175, Е180, Е182. Е209, Е213-219, Е225-228, Ее230-233, Е237, Е238, Ее241, Е263, Е264, Е282, Е283. Е302, Е303, Е305, Е308-314, ЕЕ317, Е318, Е323-325, Е328, Е329, Е343-345, Е349-352, Е355-357, Е359, Е365-368, Е370, Е375, Е381, Е384, Е387-390, Е399. Е430, Е408, Е409, Е418, Е419, Е429-436, Е441-444, Е446, Е462, Е463, Е465, Е467, Е474, Е476-480, Е482-489, Е491-496. Е505, Е512, Е519, Е521-523, Е535, Е537, Е538, Е541, Е542, Е550, Е554-557, Е559, Е560, Е574, Е576, Е577, Е580. Е622-625, Е628, Е629, Е632-635, Е640, Е641. Е906, Е908-911, Е913, Е916-919, Е922, Е923, Е924, Е925, Е926, Е929, Е943, Е944-946, Е957, Е959. Е1000, Е1001, Е1105, Е1503, Е1521.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thumb2-188d30bebae9af0cc64f4ed84efa50a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167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Слайд 1</vt:lpstr>
      <vt:lpstr>Слайд 2</vt:lpstr>
      <vt:lpstr>Слайд 3</vt:lpstr>
      <vt:lpstr>Слайд 4</vt:lpstr>
      <vt:lpstr>Маркування харчових добавок</vt:lpstr>
      <vt:lpstr>Слайд 6</vt:lpstr>
      <vt:lpstr>Слайд 7</vt:lpstr>
      <vt:lpstr>Харчові добавки, не дозволені в Україні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Simbian</dc:creator>
  <cp:lastModifiedBy>Simbian</cp:lastModifiedBy>
  <cp:revision>3</cp:revision>
  <dcterms:created xsi:type="dcterms:W3CDTF">2013-09-24T15:51:06Z</dcterms:created>
  <dcterms:modified xsi:type="dcterms:W3CDTF">2013-09-24T16:15:01Z</dcterms:modified>
</cp:coreProperties>
</file>