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000" y="3356992"/>
            <a:ext cx="90010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Тире в бессоюзном сложном предложении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1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9)</a:t>
            </a:r>
            <a:r>
              <a:rPr lang="ru-RU" sz="3200" dirty="0" smtClean="0"/>
              <a:t> Если </a:t>
            </a:r>
            <a:r>
              <a:rPr lang="ru-RU" sz="3200" dirty="0"/>
              <a:t>в</a:t>
            </a:r>
            <a:r>
              <a:rPr lang="ru-RU" sz="3200" dirty="0" smtClean="0"/>
              <a:t>торая </a:t>
            </a:r>
            <a:r>
              <a:rPr lang="ru-RU" sz="3200" dirty="0"/>
              <a:t>часть может начинаться местоименными словами </a:t>
            </a:r>
            <a:r>
              <a:rPr lang="ru-RU" sz="3200" i="1" dirty="0">
                <a:solidFill>
                  <a:schemeClr val="accent2"/>
                </a:solidFill>
              </a:rPr>
              <a:t>так</a:t>
            </a:r>
            <a:r>
              <a:rPr lang="ru-RU" sz="3200" dirty="0"/>
              <a:t>, </a:t>
            </a:r>
            <a:r>
              <a:rPr lang="ru-RU" sz="3200" i="1" dirty="0">
                <a:solidFill>
                  <a:schemeClr val="accent2"/>
                </a:solidFill>
              </a:rPr>
              <a:t>такой</a:t>
            </a:r>
            <a:r>
              <a:rPr lang="ru-RU" sz="3200" dirty="0"/>
              <a:t>, </a:t>
            </a:r>
            <a:r>
              <a:rPr lang="ru-RU" sz="3200" i="1" dirty="0" smtClean="0">
                <a:solidFill>
                  <a:schemeClr val="accent2"/>
                </a:solidFill>
              </a:rPr>
              <a:t>таков</a:t>
            </a:r>
            <a:r>
              <a:rPr lang="ru-RU" sz="3200" dirty="0"/>
              <a:t>)</a:t>
            </a:r>
            <a:endParaRPr lang="ru-RU" sz="3200" dirty="0" smtClean="0"/>
          </a:p>
          <a:p>
            <a:r>
              <a:rPr lang="ru-RU" sz="3200" i="1" dirty="0" smtClean="0"/>
              <a:t>например</a:t>
            </a:r>
            <a:r>
              <a:rPr lang="ru-RU" sz="3200" i="1" dirty="0"/>
              <a:t>:</a:t>
            </a:r>
            <a:r>
              <a:rPr lang="ru-RU" sz="3200" dirty="0"/>
              <a:t> </a:t>
            </a:r>
            <a:r>
              <a:rPr lang="ru-RU" sz="3200" b="1" i="1" dirty="0">
                <a:solidFill>
                  <a:schemeClr val="accent2"/>
                </a:solidFill>
              </a:rPr>
              <a:t>Приказ есть приказ – так его воспитал </a:t>
            </a:r>
            <a:r>
              <a:rPr lang="ru-RU" sz="3200" b="1" i="1" dirty="0" smtClean="0">
                <a:solidFill>
                  <a:schemeClr val="accent2"/>
                </a:solidFill>
              </a:rPr>
              <a:t>фронт. </a:t>
            </a:r>
            <a:r>
              <a:rPr lang="ru-RU" sz="3200" dirty="0"/>
              <a:t>(Воробьев)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468560" y="260648"/>
            <a:ext cx="1008112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0" smtClean="0">
                <a:effectLst/>
              </a:rPr>
              <a:t>Тире в бессоюзном сложном предложении, распадающемся на две части, ставится: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7340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Выполнила ученица 11-В класса</a:t>
            </a:r>
          </a:p>
          <a:p>
            <a:r>
              <a:rPr lang="ru-RU" dirty="0" smtClean="0"/>
              <a:t>Одесского УВК №49</a:t>
            </a:r>
          </a:p>
          <a:p>
            <a:r>
              <a:rPr lang="ru-RU" dirty="0" smtClean="0"/>
              <a:t>Бирюк Анна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05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/>
              <a:t> </a:t>
            </a:r>
            <a:r>
              <a:rPr lang="ru-RU" sz="3200" dirty="0">
                <a:solidFill>
                  <a:schemeClr val="accent2"/>
                </a:solidFill>
              </a:rPr>
              <a:t>1) </a:t>
            </a:r>
            <a:r>
              <a:rPr lang="ru-RU" sz="3200" dirty="0" smtClean="0"/>
              <a:t>Если </a:t>
            </a:r>
            <a:r>
              <a:rPr lang="ru-RU" sz="3200" dirty="0"/>
              <a:t>во второй части содержится неожиданное присоединение, указание на быструю смену событий (между обеими частями можно вставить союз </a:t>
            </a:r>
            <a:r>
              <a:rPr lang="ru-RU" sz="3200" i="1" dirty="0">
                <a:solidFill>
                  <a:schemeClr val="accent2"/>
                </a:solidFill>
              </a:rPr>
              <a:t>и</a:t>
            </a:r>
            <a:r>
              <a:rPr lang="ru-RU" sz="3200" dirty="0" smtClean="0"/>
              <a:t>)</a:t>
            </a:r>
            <a:r>
              <a:rPr lang="ru-RU" sz="3200" dirty="0"/>
              <a:t> </a:t>
            </a:r>
            <a:endParaRPr lang="ru-RU" sz="3200" dirty="0" smtClean="0"/>
          </a:p>
          <a:p>
            <a:r>
              <a:rPr lang="ru-RU" sz="3200" i="1" dirty="0" smtClean="0"/>
              <a:t>например:  </a:t>
            </a:r>
            <a:r>
              <a:rPr lang="ru-RU" sz="3200" b="1" i="1" dirty="0">
                <a:solidFill>
                  <a:schemeClr val="accent2"/>
                </a:solidFill>
              </a:rPr>
              <a:t>Игнат спустил курок – ружьё дало </a:t>
            </a:r>
            <a:r>
              <a:rPr lang="ru-RU" sz="3200" b="1" i="1" dirty="0" smtClean="0">
                <a:solidFill>
                  <a:schemeClr val="accent2"/>
                </a:solidFill>
              </a:rPr>
              <a:t>осечку. </a:t>
            </a:r>
            <a:r>
              <a:rPr lang="ru-RU" sz="3200" dirty="0"/>
              <a:t>(Чехов)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260648"/>
            <a:ext cx="1008112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effectLst/>
              </a:rPr>
              <a:t>Тире в бессоюзном сложном предложении, распадающемся на две части, ставится: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6631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/>
                </a:solidFill>
              </a:rPr>
              <a:t>2) </a:t>
            </a:r>
            <a:r>
              <a:rPr lang="ru-RU" sz="3200" dirty="0" smtClean="0"/>
              <a:t>Если </a:t>
            </a:r>
            <a:r>
              <a:rPr lang="ru-RU" sz="3200" dirty="0"/>
              <a:t>во второй части содержится резкое противопоставление по отношению к содержанию первой части (между частями можно вставить союз </a:t>
            </a:r>
            <a:r>
              <a:rPr lang="ru-RU" sz="3200" i="1" dirty="0">
                <a:solidFill>
                  <a:schemeClr val="accent2"/>
                </a:solidFill>
              </a:rPr>
              <a:t>но</a:t>
            </a:r>
            <a:r>
              <a:rPr lang="ru-RU" sz="3200" dirty="0"/>
              <a:t> или </a:t>
            </a:r>
            <a:r>
              <a:rPr lang="ru-RU" sz="3200" i="1" dirty="0">
                <a:solidFill>
                  <a:schemeClr val="accent2"/>
                </a:solidFill>
              </a:rPr>
              <a:t>а</a:t>
            </a:r>
            <a:r>
              <a:rPr lang="ru-RU" sz="3200" dirty="0" smtClean="0"/>
              <a:t>)</a:t>
            </a:r>
          </a:p>
          <a:p>
            <a:r>
              <a:rPr lang="ru-RU" sz="3200" i="1" dirty="0" smtClean="0"/>
              <a:t>например</a:t>
            </a:r>
            <a:r>
              <a:rPr lang="ru-RU" sz="3200" i="1" dirty="0"/>
              <a:t>:</a:t>
            </a:r>
            <a:r>
              <a:rPr lang="ru-RU" sz="3200" dirty="0"/>
              <a:t> </a:t>
            </a:r>
            <a:r>
              <a:rPr lang="ru-RU" sz="3200" b="1" i="1" dirty="0">
                <a:solidFill>
                  <a:schemeClr val="accent2"/>
                </a:solidFill>
              </a:rPr>
              <a:t>Прошла неделя, месяц – он к себе домой не </a:t>
            </a:r>
            <a:r>
              <a:rPr lang="ru-RU" sz="3200" b="1" i="1" dirty="0" smtClean="0">
                <a:solidFill>
                  <a:schemeClr val="accent2"/>
                </a:solidFill>
              </a:rPr>
              <a:t>возвращался. </a:t>
            </a:r>
            <a:r>
              <a:rPr lang="ru-RU" sz="3200" dirty="0"/>
              <a:t>(Пушкин)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468560" y="260648"/>
            <a:ext cx="1008112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0" smtClean="0">
                <a:effectLst/>
              </a:rPr>
              <a:t>Тире в бессоюзном сложном предложении, распадающемся на две части, ставится: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2528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/>
                </a:solidFill>
              </a:rPr>
              <a:t>3) </a:t>
            </a:r>
            <a:r>
              <a:rPr lang="ru-RU" sz="3200" dirty="0" smtClean="0"/>
              <a:t>Если </a:t>
            </a:r>
            <a:r>
              <a:rPr lang="ru-RU" sz="3200" dirty="0"/>
              <a:t>вторая часть заключает в себе следствие, вывод из того, о чем говорится в первой части (между частями можно вставить слова </a:t>
            </a:r>
            <a:r>
              <a:rPr lang="ru-RU" sz="3200" i="1" dirty="0">
                <a:solidFill>
                  <a:schemeClr val="accent2"/>
                </a:solidFill>
              </a:rPr>
              <a:t>поэтому</a:t>
            </a:r>
            <a:r>
              <a:rPr lang="ru-RU" sz="3200" dirty="0"/>
              <a:t>, </a:t>
            </a:r>
            <a:r>
              <a:rPr lang="ru-RU" sz="3200" i="1" dirty="0" smtClean="0">
                <a:solidFill>
                  <a:schemeClr val="accent2"/>
                </a:solidFill>
              </a:rPr>
              <a:t>тогда</a:t>
            </a:r>
            <a:r>
              <a:rPr lang="ru-RU" sz="3200" dirty="0" smtClean="0"/>
              <a:t>)</a:t>
            </a:r>
          </a:p>
          <a:p>
            <a:r>
              <a:rPr lang="ru-RU" sz="3200" i="1" dirty="0" smtClean="0"/>
              <a:t>например</a:t>
            </a:r>
            <a:r>
              <a:rPr lang="ru-RU" sz="3200" i="1" dirty="0"/>
              <a:t>:</a:t>
            </a:r>
            <a:r>
              <a:rPr lang="ru-RU" sz="3200" dirty="0"/>
              <a:t> </a:t>
            </a:r>
            <a:r>
              <a:rPr lang="ru-RU" sz="3200" b="1" i="1" dirty="0" smtClean="0">
                <a:solidFill>
                  <a:schemeClr val="accent2"/>
                </a:solidFill>
              </a:rPr>
              <a:t>Не </a:t>
            </a:r>
            <a:r>
              <a:rPr lang="ru-RU" sz="3200" b="1" i="1" dirty="0">
                <a:solidFill>
                  <a:schemeClr val="accent2"/>
                </a:solidFill>
              </a:rPr>
              <a:t>было никакой возможности уйти незаметно – он вышел </a:t>
            </a:r>
            <a:r>
              <a:rPr lang="ru-RU" sz="3200" b="1" i="1" dirty="0" smtClean="0">
                <a:solidFill>
                  <a:schemeClr val="accent2"/>
                </a:solidFill>
              </a:rPr>
              <a:t>открыто. </a:t>
            </a:r>
            <a:endParaRPr lang="ru-RU" sz="3200" b="1" i="1" dirty="0">
              <a:solidFill>
                <a:schemeClr val="accent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468560" y="260648"/>
            <a:ext cx="1008112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0" smtClean="0">
                <a:effectLst/>
              </a:rPr>
              <a:t>Тире в бессоюзном сложном предложении, распадающемся на две части, ставится: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2368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sz="3200" dirty="0">
                <a:solidFill>
                  <a:schemeClr val="accent2"/>
                </a:solidFill>
              </a:rPr>
              <a:t>4) </a:t>
            </a:r>
            <a:r>
              <a:rPr lang="ru-RU" sz="3200" dirty="0"/>
              <a:t>Е</a:t>
            </a:r>
            <a:r>
              <a:rPr lang="ru-RU" sz="3200" dirty="0" smtClean="0"/>
              <a:t>сли </a:t>
            </a:r>
            <a:r>
              <a:rPr lang="ru-RU" sz="3200" dirty="0"/>
              <a:t>в первой части указывается время совершения действия, о котором говорится во второй части (вначале первой части можно добавить союз </a:t>
            </a:r>
            <a:r>
              <a:rPr lang="ru-RU" sz="3200" i="1" dirty="0" smtClean="0">
                <a:solidFill>
                  <a:schemeClr val="accent2"/>
                </a:solidFill>
              </a:rPr>
              <a:t>когда</a:t>
            </a:r>
            <a:r>
              <a:rPr lang="ru-RU" sz="3200" dirty="0" smtClean="0"/>
              <a:t>)</a:t>
            </a:r>
          </a:p>
          <a:p>
            <a:r>
              <a:rPr lang="ru-RU" sz="3200" i="1" dirty="0" smtClean="0"/>
              <a:t>например: </a:t>
            </a:r>
            <a:r>
              <a:rPr lang="ru-RU" sz="3200" b="1" i="1" dirty="0">
                <a:solidFill>
                  <a:schemeClr val="accent2"/>
                </a:solidFill>
              </a:rPr>
              <a:t>Победим – каменный дом </a:t>
            </a:r>
            <a:r>
              <a:rPr lang="ru-RU" sz="3200" b="1" i="1" dirty="0" smtClean="0">
                <a:solidFill>
                  <a:schemeClr val="accent2"/>
                </a:solidFill>
              </a:rPr>
              <a:t>построишь.</a:t>
            </a:r>
            <a:r>
              <a:rPr lang="ru-RU" sz="3200" dirty="0" smtClean="0"/>
              <a:t> </a:t>
            </a:r>
            <a:r>
              <a:rPr lang="ru-RU" sz="3200" dirty="0"/>
              <a:t>(А. Н. Толстой)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468560" y="260648"/>
            <a:ext cx="1008112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0" smtClean="0">
                <a:effectLst/>
              </a:rPr>
              <a:t>Тире в бессоюзном сложном предложении, распадающемся на две части, ставится: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6475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/>
                </a:solidFill>
              </a:rPr>
              <a:t>5) </a:t>
            </a:r>
            <a:r>
              <a:rPr lang="ru-RU" sz="3200" dirty="0"/>
              <a:t>Е</a:t>
            </a:r>
            <a:r>
              <a:rPr lang="ru-RU" sz="3200" dirty="0" smtClean="0"/>
              <a:t>сли </a:t>
            </a:r>
            <a:r>
              <a:rPr lang="ru-RU" sz="3200" dirty="0"/>
              <a:t>первая часть обозначает условие совершения действия, о котором говорится во второй части (в начале первой части можно добавить союз </a:t>
            </a:r>
            <a:r>
              <a:rPr lang="ru-RU" sz="3200" i="1" dirty="0">
                <a:solidFill>
                  <a:schemeClr val="accent2"/>
                </a:solidFill>
              </a:rPr>
              <a:t>если</a:t>
            </a:r>
            <a:r>
              <a:rPr lang="ru-RU" sz="3200" dirty="0" smtClean="0"/>
              <a:t>)</a:t>
            </a:r>
          </a:p>
          <a:p>
            <a:r>
              <a:rPr lang="ru-RU" sz="3200" i="1" dirty="0" smtClean="0"/>
              <a:t>например</a:t>
            </a:r>
            <a:r>
              <a:rPr lang="ru-RU" sz="3200" i="1" dirty="0"/>
              <a:t>:</a:t>
            </a:r>
            <a:r>
              <a:rPr lang="ru-RU" sz="3200" dirty="0"/>
              <a:t> </a:t>
            </a:r>
            <a:r>
              <a:rPr lang="ru-RU" sz="3200" b="1" i="1" dirty="0">
                <a:solidFill>
                  <a:schemeClr val="accent2"/>
                </a:solidFill>
              </a:rPr>
              <a:t>Будет дождик – будут и </a:t>
            </a:r>
            <a:r>
              <a:rPr lang="ru-RU" sz="3200" b="1" i="1" dirty="0" smtClean="0">
                <a:solidFill>
                  <a:schemeClr val="accent2"/>
                </a:solidFill>
              </a:rPr>
              <a:t>грибки. </a:t>
            </a:r>
            <a:r>
              <a:rPr lang="ru-RU" sz="3200" dirty="0" smtClean="0"/>
              <a:t>(Пушкин)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468560" y="260648"/>
            <a:ext cx="1008112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0" smtClean="0">
                <a:effectLst/>
              </a:rPr>
              <a:t>Тире в бессоюзном сложном предложении, распадающемся на две части, ставится: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2247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/>
              <a:t> </a:t>
            </a:r>
            <a:r>
              <a:rPr lang="ru-RU" sz="3200" dirty="0">
                <a:solidFill>
                  <a:schemeClr val="accent2"/>
                </a:solidFill>
              </a:rPr>
              <a:t>6)</a:t>
            </a:r>
            <a:r>
              <a:rPr lang="ru-RU" sz="3200" dirty="0"/>
              <a:t> </a:t>
            </a:r>
            <a:r>
              <a:rPr lang="ru-RU" sz="3200" dirty="0" smtClean="0"/>
              <a:t>Если </a:t>
            </a:r>
            <a:r>
              <a:rPr lang="ru-RU" sz="3200" dirty="0"/>
              <a:t>во второй части содержится сравнение с тем, о чем говорится в первой части (перед второй частью можно добавить союзы </a:t>
            </a:r>
            <a:r>
              <a:rPr lang="ru-RU" sz="3200" i="1" dirty="0">
                <a:solidFill>
                  <a:schemeClr val="accent2"/>
                </a:solidFill>
              </a:rPr>
              <a:t>словно</a:t>
            </a:r>
            <a:r>
              <a:rPr lang="ru-RU" sz="3200" dirty="0"/>
              <a:t>, </a:t>
            </a:r>
            <a:r>
              <a:rPr lang="ru-RU" sz="3200" i="1" dirty="0">
                <a:solidFill>
                  <a:schemeClr val="accent2"/>
                </a:solidFill>
              </a:rPr>
              <a:t>будто</a:t>
            </a:r>
            <a:r>
              <a:rPr lang="ru-RU" sz="3200" dirty="0" smtClean="0"/>
              <a:t>)</a:t>
            </a:r>
          </a:p>
          <a:p>
            <a:r>
              <a:rPr lang="ru-RU" sz="3200" i="1" dirty="0" smtClean="0"/>
              <a:t>например</a:t>
            </a:r>
            <a:r>
              <a:rPr lang="ru-RU" sz="3200" i="1" dirty="0"/>
              <a:t>:</a:t>
            </a:r>
            <a:r>
              <a:rPr lang="ru-RU" sz="3200" dirty="0"/>
              <a:t> </a:t>
            </a:r>
            <a:r>
              <a:rPr lang="ru-RU" sz="3200" b="1" i="1" dirty="0">
                <a:solidFill>
                  <a:schemeClr val="accent2"/>
                </a:solidFill>
              </a:rPr>
              <a:t>Молвит слово – соловей поёт</a:t>
            </a:r>
            <a:r>
              <a:rPr lang="ru-RU" sz="3200" dirty="0"/>
              <a:t> </a:t>
            </a:r>
            <a:r>
              <a:rPr lang="ru-RU" sz="3200" b="1" i="1" dirty="0">
                <a:solidFill>
                  <a:schemeClr val="accent2"/>
                </a:solidFill>
              </a:rPr>
              <a:t>.</a:t>
            </a:r>
            <a:r>
              <a:rPr lang="ru-RU" sz="3200" dirty="0" smtClean="0"/>
              <a:t>(</a:t>
            </a:r>
            <a:r>
              <a:rPr lang="ru-RU" sz="3200" dirty="0"/>
              <a:t>Лермонтов)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468560" y="260648"/>
            <a:ext cx="1008112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0" smtClean="0">
                <a:effectLst/>
              </a:rPr>
              <a:t>Тире в бессоюзном сложном предложении, распадающемся на две части, ставится: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0327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/>
              <a:t> </a:t>
            </a:r>
            <a:r>
              <a:rPr lang="ru-RU" sz="2800" dirty="0">
                <a:solidFill>
                  <a:schemeClr val="accent2"/>
                </a:solidFill>
              </a:rPr>
              <a:t>7)</a:t>
            </a:r>
            <a:r>
              <a:rPr lang="ru-RU" sz="2800" dirty="0"/>
              <a:t> </a:t>
            </a:r>
            <a:r>
              <a:rPr lang="ru-RU" sz="2800" dirty="0" smtClean="0"/>
              <a:t>Если </a:t>
            </a:r>
            <a:r>
              <a:rPr lang="ru-RU" sz="2800" dirty="0"/>
              <a:t>вторая часть (не редко неполное предложение) имеет изъяснительное значение (перед ней можно вставить союз </a:t>
            </a:r>
            <a:r>
              <a:rPr lang="ru-RU" sz="2800" i="1" dirty="0">
                <a:solidFill>
                  <a:schemeClr val="accent2"/>
                </a:solidFill>
              </a:rPr>
              <a:t>что</a:t>
            </a:r>
            <a:r>
              <a:rPr lang="ru-RU" sz="2800" dirty="0"/>
              <a:t>), причем в первой части не содержится интонационного предупреждения о последующем изложении какого-либо </a:t>
            </a:r>
            <a:r>
              <a:rPr lang="ru-RU" sz="2800" dirty="0" smtClean="0"/>
              <a:t>факта. </a:t>
            </a:r>
          </a:p>
          <a:p>
            <a:r>
              <a:rPr lang="ru-RU" sz="2800" i="1" dirty="0"/>
              <a:t>например</a:t>
            </a:r>
            <a:r>
              <a:rPr lang="ru-RU" sz="2800" i="1" dirty="0" smtClean="0"/>
              <a:t>: </a:t>
            </a:r>
            <a:r>
              <a:rPr lang="ru-RU" sz="2800" b="1" i="1" dirty="0" smtClean="0">
                <a:solidFill>
                  <a:schemeClr val="accent2"/>
                </a:solidFill>
              </a:rPr>
              <a:t>Иногда </a:t>
            </a:r>
            <a:r>
              <a:rPr lang="ru-RU" sz="2800" b="1" i="1" dirty="0">
                <a:solidFill>
                  <a:schemeClr val="accent2"/>
                </a:solidFill>
              </a:rPr>
              <a:t>мне думается – надо </a:t>
            </a:r>
            <a:r>
              <a:rPr lang="ru-RU" sz="2800" b="1" i="1" dirty="0" smtClean="0">
                <a:solidFill>
                  <a:schemeClr val="accent2"/>
                </a:solidFill>
              </a:rPr>
              <a:t>убежать. </a:t>
            </a:r>
            <a:r>
              <a:rPr lang="ru-RU" sz="2800" dirty="0"/>
              <a:t>(Горький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468560" y="260648"/>
            <a:ext cx="1008112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0" smtClean="0">
                <a:effectLst/>
              </a:rPr>
              <a:t>Тире в бессоюзном сложном предложении, распадающемся на две части, ставится: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391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/>
                </a:solidFill>
              </a:rPr>
              <a:t>8)</a:t>
            </a:r>
            <a:r>
              <a:rPr lang="ru-RU" sz="3200" dirty="0"/>
              <a:t> </a:t>
            </a:r>
            <a:r>
              <a:rPr lang="ru-RU" sz="3200" dirty="0" smtClean="0"/>
              <a:t>Если </a:t>
            </a:r>
            <a:r>
              <a:rPr lang="ru-RU" sz="3200" dirty="0"/>
              <a:t>вторая часть представляет собой присоединительное предложение (перед ним можно вставить слово </a:t>
            </a:r>
            <a:r>
              <a:rPr lang="ru-RU" sz="3200" i="1" dirty="0">
                <a:solidFill>
                  <a:schemeClr val="accent2"/>
                </a:solidFill>
              </a:rPr>
              <a:t>это</a:t>
            </a:r>
            <a:r>
              <a:rPr lang="ru-RU" sz="3200" dirty="0"/>
              <a:t>, которое иногда имеется в самом </a:t>
            </a:r>
            <a:r>
              <a:rPr lang="ru-RU" sz="3200" dirty="0" smtClean="0"/>
              <a:t>предложении)</a:t>
            </a:r>
          </a:p>
          <a:p>
            <a:r>
              <a:rPr lang="ru-RU" sz="3200" i="1" dirty="0" smtClean="0"/>
              <a:t>например</a:t>
            </a:r>
            <a:r>
              <a:rPr lang="ru-RU" sz="3200" i="1" dirty="0"/>
              <a:t>:</a:t>
            </a:r>
            <a:r>
              <a:rPr lang="ru-RU" sz="3200" dirty="0"/>
              <a:t> </a:t>
            </a:r>
            <a:r>
              <a:rPr lang="ru-RU" sz="3200" b="1" i="1" dirty="0">
                <a:solidFill>
                  <a:schemeClr val="accent2"/>
                </a:solidFill>
              </a:rPr>
              <a:t>На стене ни одного образа – дурной </a:t>
            </a:r>
            <a:r>
              <a:rPr lang="ru-RU" sz="3200" b="1" i="1" dirty="0" smtClean="0">
                <a:solidFill>
                  <a:schemeClr val="accent2"/>
                </a:solidFill>
              </a:rPr>
              <a:t>знак. </a:t>
            </a:r>
            <a:r>
              <a:rPr lang="ru-RU" sz="3200" dirty="0"/>
              <a:t>(Лермонтов)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468560" y="260648"/>
            <a:ext cx="1008112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0" smtClean="0">
                <a:effectLst/>
              </a:rPr>
              <a:t>Тире в бессоюзном сложном предложении, распадающемся на две части, ставится: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0878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262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Тире в бессоюзном сложном предложении  </vt:lpstr>
      <vt:lpstr>Тире в бессоюзном сложном предложении, распадающемся на две части, ставится: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Тире в бессоюзном сложном предложении  </dc:title>
  <dc:creator>home</dc:creator>
  <cp:lastModifiedBy>home</cp:lastModifiedBy>
  <cp:revision>3</cp:revision>
  <dcterms:created xsi:type="dcterms:W3CDTF">2014-02-09T12:51:58Z</dcterms:created>
  <dcterms:modified xsi:type="dcterms:W3CDTF">2014-02-09T13:21:09Z</dcterms:modified>
</cp:coreProperties>
</file>