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5"/>
  </p:notesMasterIdLst>
  <p:sldIdLst>
    <p:sldId id="269" r:id="rId3"/>
    <p:sldId id="270" r:id="rId4"/>
    <p:sldId id="278" r:id="rId5"/>
    <p:sldId id="276" r:id="rId6"/>
    <p:sldId id="279" r:id="rId7"/>
    <p:sldId id="281" r:id="rId8"/>
    <p:sldId id="280" r:id="rId9"/>
    <p:sldId id="293" r:id="rId10"/>
    <p:sldId id="287" r:id="rId11"/>
    <p:sldId id="290" r:id="rId12"/>
    <p:sldId id="289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3" autoAdjust="0"/>
  </p:normalViewPr>
  <p:slideViewPr>
    <p:cSldViewPr>
      <p:cViewPr>
        <p:scale>
          <a:sx n="69" d="100"/>
          <a:sy n="69" d="100"/>
        </p:scale>
        <p:origin x="-8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A891-9467-4CC7-A491-0A34A0A9753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9460A-9E81-496F-91AC-92DE7ABF3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0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25E72-7062-4D8E-BA99-F07B9DD1F028}" type="datetimeFigureOut">
              <a:rPr lang="en-US" smtClean="0"/>
              <a:pPr/>
              <a:t>12/9/2013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2"/>
        </a:buClr>
        <a:buSzPct val="75000"/>
        <a:buFont typeface="Wingdings 2"/>
        <a:buChar char="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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2"/>
        </a:buClr>
        <a:buFontTx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&#1040;&#1076;&#1084;&#1080;&#1085;&#1080;&#1089;&#1090;&#1088;&#1072;&#1090;&#1086;&#1088;\&#1056;&#1072;&#1073;&#1086;&#1095;&#1080;&#1081;%20&#1089;&#1090;&#1086;&#1083;\&#1052;.%20&#1062;&#1074;&#1077;&#1090;&#1072;&#1077;&#1074;&#1072;%20-%20&#1052;&#1085;&#1077;%20&#1085;&#1088;&#1072;&#1074;&#1080;&#1090;&#1089;&#1103;.av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Documents%20and%20Settings\&#1040;&#1076;&#1084;&#1080;&#1085;&#1080;&#1089;&#1090;&#1088;&#1072;&#1090;&#1086;&#1088;\&#1056;&#1072;&#1073;&#1086;&#1095;&#1080;&#1081;%20&#1089;&#1090;&#1086;&#1083;\&#1052;&#1086;&#1103;%20&#1084;&#1072;&#1083;&#1077;&#1085;&#1100;&#1082;&#1072;&#1103;%20&#1082;&#1092;%20&#1044;&#1086;&#1083;&#1075;&#1086;&#1077;%20&#1087;&#1088;&#1086;&#1097;&#1072;&#1085;&#1080;&#1077;.avi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8.xml"/><Relationship Id="rId1" Type="http://schemas.openxmlformats.org/officeDocument/2006/relationships/video" Target="file:///C:\Documents%20and%20Settings\&#1040;&#1076;&#1084;&#1080;&#1085;&#1080;&#1089;&#1090;&#1088;&#1072;&#1090;&#1086;&#1088;\&#1056;&#1072;&#1073;&#1086;&#1095;&#1080;&#1081;%20&#1089;&#1090;&#1086;&#1083;\&#1094;&#1074;&#1077;&#1090;&#1072;&#1077;&#1074;&#1072;%20-%20%20&#1061;&#1086;&#1095;&#1091;%20&#1091;%20&#1079;&#1077;&#1088;&#1082;&#1072;&#1083;&#1072;.avi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786578" y="5786454"/>
            <a:ext cx="2143108" cy="64294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Підготувала </a:t>
            </a:r>
            <a:r>
              <a:rPr lang="uk-UA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Манакова</a:t>
            </a:r>
            <a:r>
              <a:rPr lang="uk-UA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С. 11-А</a:t>
            </a:r>
            <a:endParaRPr lang="ru-RU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dirty="0" smtClean="0"/>
              <a:t>Марина Цвєта́єва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http://hovikcharkhchyan.files.wordpress.com/2011/11/image095_thum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2786058"/>
            <a:ext cx="4554893" cy="348614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150017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26 вересня (8 жовтня) 1892 -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31 серпня 1941</a:t>
            </a:r>
            <a:endParaRPr lang="uk-U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. Цветаева - Мне нравится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57158" y="857232"/>
            <a:ext cx="8509060" cy="4786346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57158" y="6286520"/>
            <a:ext cx="54809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«Мне нравится, </a:t>
            </a:r>
            <a:r>
              <a:rPr lang="ru-RU" dirty="0" smtClean="0"/>
              <a:t>что вы больны не мной</a:t>
            </a:r>
            <a:r>
              <a:rPr lang="ru-RU" dirty="0" smtClean="0"/>
              <a:t>» (1913)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0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оя маленькая кф Долгое прощание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14348" y="428604"/>
            <a:ext cx="7643866" cy="573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8596" y="6286520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"Моя </a:t>
            </a:r>
            <a:r>
              <a:rPr lang="ru-RU" dirty="0" smtClean="0"/>
              <a:t>маленькая"  (16 </a:t>
            </a:r>
            <a:r>
              <a:rPr lang="ru-RU" dirty="0" smtClean="0"/>
              <a:t>июня </a:t>
            </a:r>
            <a:r>
              <a:rPr lang="ru-RU" dirty="0" smtClean="0"/>
              <a:t>1919)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954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b91320ea8a0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2214243">
            <a:off x="1160496" y="865789"/>
            <a:ext cx="2643174" cy="355760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43438" y="2500306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000" dirty="0" smtClean="0"/>
              <a:t>Дякую за увагу!</a:t>
            </a:r>
            <a:endParaRPr lang="uk-UA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4282" y="928670"/>
            <a:ext cx="8715436" cy="1238248"/>
          </a:xfrm>
        </p:spPr>
        <p:txBody>
          <a:bodyPr anchor="ctr">
            <a:normAutofit fontScale="90000"/>
          </a:bodyPr>
          <a:lstStyle/>
          <a:p>
            <a:r>
              <a:rPr lang="uk-UA" sz="3100" dirty="0" smtClean="0"/>
              <a:t>У 6 років Марина почала писати вірші, не лише російською, а й французькою та німецькою. 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8203757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9800" y="3071810"/>
            <a:ext cx="5030075" cy="2850376"/>
          </a:xfrm>
          <a:prstGeom prst="rect">
            <a:avLst/>
          </a:prstGeom>
        </p:spPr>
      </p:pic>
      <p:pic>
        <p:nvPicPr>
          <p:cNvPr id="7" name="Рисунок 6" descr="42479067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2857496"/>
            <a:ext cx="3214710" cy="3207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428604"/>
            <a:ext cx="7772400" cy="1524000"/>
          </a:xfrm>
        </p:spPr>
        <p:txBody>
          <a:bodyPr>
            <a:noAutofit/>
          </a:bodyPr>
          <a:lstStyle/>
          <a:p>
            <a:r>
              <a:rPr lang="uk-UA" sz="2800" dirty="0" smtClean="0"/>
              <a:t>У 18 років </a:t>
            </a:r>
            <a:r>
              <a:rPr lang="uk-UA" sz="2800" dirty="0" err="1" smtClean="0"/>
              <a:t>Цвєтаєва</a:t>
            </a:r>
            <a:r>
              <a:rPr lang="uk-UA" sz="2800" dirty="0" smtClean="0"/>
              <a:t> видала свою першу збірку «Вечірній альбом» (1910), до якої включено вірші, написані в 1907–1910 рр. </a:t>
            </a:r>
            <a:endParaRPr lang="uk-UA" sz="2800" dirty="0"/>
          </a:p>
        </p:txBody>
      </p:sp>
      <p:pic>
        <p:nvPicPr>
          <p:cNvPr id="4" name="Рисунок 3" descr="032876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714620"/>
            <a:ext cx="2747876" cy="3581399"/>
          </a:xfrm>
          <a:prstGeom prst="rect">
            <a:avLst/>
          </a:prstGeom>
        </p:spPr>
      </p:pic>
      <p:pic>
        <p:nvPicPr>
          <p:cNvPr id="5" name="Рисунок 4" descr="mc2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2714619"/>
            <a:ext cx="2643206" cy="35657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85720" y="428604"/>
            <a:ext cx="421484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1911 — зустрілася зі своїм майбутнім чоловіком Сергієм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Ефроном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у січні 1912 вийшла заміж. Того ж року у них народилася донька Аріадна (Аля).</a:t>
            </a: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post-1852-1314817186_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214686"/>
            <a:ext cx="3643338" cy="2987537"/>
          </a:xfrm>
          <a:prstGeom prst="rect">
            <a:avLst/>
          </a:prstGeom>
        </p:spPr>
      </p:pic>
      <p:pic>
        <p:nvPicPr>
          <p:cNvPr id="7" name="Рисунок 6" descr="mc7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312623">
            <a:off x="5702602" y="415745"/>
            <a:ext cx="3000375" cy="3009900"/>
          </a:xfrm>
          <a:prstGeom prst="rect">
            <a:avLst/>
          </a:prstGeom>
        </p:spPr>
      </p:pic>
      <p:pic>
        <p:nvPicPr>
          <p:cNvPr id="6" name="Рисунок 5" descr="Марина Цветаева, Сергей Эфрон, Аля. Москва, 1916.jpeg"/>
          <p:cNvPicPr>
            <a:picLocks noChangeAspect="1"/>
          </p:cNvPicPr>
          <p:nvPr/>
        </p:nvPicPr>
        <p:blipFill>
          <a:blip r:embed="rId4" cstate="print"/>
          <a:srcRect t="7276" b="4967"/>
          <a:stretch>
            <a:fillRect/>
          </a:stretch>
        </p:blipFill>
        <p:spPr>
          <a:xfrm rot="21364174">
            <a:off x="4786314" y="2643182"/>
            <a:ext cx="2571768" cy="3393358"/>
          </a:xfrm>
          <a:prstGeom prst="rect">
            <a:avLst/>
          </a:prstGeom>
        </p:spPr>
      </p:pic>
      <p:pic>
        <p:nvPicPr>
          <p:cNvPr id="8" name="Рисунок 7" descr="bb91320ea8a0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 rot="1226285">
            <a:off x="4137198" y="181646"/>
            <a:ext cx="1373678" cy="18489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715436" cy="758952"/>
          </a:xfrm>
        </p:spPr>
        <p:txBody>
          <a:bodyPr anchor="t">
            <a:normAutofit fontScale="90000"/>
          </a:bodyPr>
          <a:lstStyle/>
          <a:p>
            <a:r>
              <a:rPr lang="uk-UA" sz="2700" dirty="0" smtClean="0"/>
              <a:t>1912 — вийшла її друга збірка — «Чарівний ліхтар».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3" name="Рисунок 2" descr="50652384_01C5DDC12FD94BC9BF072C5E0510E94F_mw800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714488"/>
            <a:ext cx="3143272" cy="42090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http://www.nasledie-rus.ru/img/1050000/10509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1714488"/>
            <a:ext cx="3071834" cy="41700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14620"/>
            <a:ext cx="2643206" cy="990600"/>
          </a:xfrm>
        </p:spPr>
        <p:txBody>
          <a:bodyPr/>
          <a:lstStyle/>
          <a:p>
            <a:r>
              <a:rPr lang="uk-UA" dirty="0" smtClean="0"/>
              <a:t>1913 — вийшла третя її збірка — «З двох книг».</a:t>
            </a:r>
            <a:endParaRPr lang="uk-UA" dirty="0"/>
          </a:p>
        </p:txBody>
      </p:sp>
      <p:pic>
        <p:nvPicPr>
          <p:cNvPr id="5" name="Picture 2" descr="http://www.nasledie-rus.ru/img/1050000/1050906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618950"/>
            <a:ext cx="4143404" cy="56246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белій листочег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88284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500042"/>
            <a:ext cx="83582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...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Моїм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віршам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, як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дуже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цінним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винам </a:t>
            </a:r>
            <a:b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b="1" i="1" dirty="0" smtClean="0">
                <a:solidFill>
                  <a:schemeClr val="accent2">
                    <a:lumMod val="75000"/>
                  </a:schemeClr>
                </a:solidFill>
              </a:rPr>
              <a:t>H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астане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черга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ще</a:t>
            </a:r>
            <a: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  <a:t> своя.</a:t>
            </a:r>
            <a:br>
              <a:rPr lang="ru-RU" sz="28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b="1" i="1" dirty="0" err="1" smtClean="0">
                <a:solidFill>
                  <a:schemeClr val="accent2">
                    <a:lumMod val="75000"/>
                  </a:schemeClr>
                </a:solidFill>
              </a:rPr>
              <a:t>М.Цвєтаєва</a:t>
            </a:r>
            <a:endParaRPr lang="uk-UA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7654" name="Picture 6" descr="http://cs323429.vk.me/v323429995/2044/FRXHfruRiKQ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143116"/>
            <a:ext cx="6464960" cy="4317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643050"/>
            <a:ext cx="2643206" cy="1357322"/>
          </a:xfrm>
        </p:spPr>
        <p:txBody>
          <a:bodyPr/>
          <a:lstStyle/>
          <a:p>
            <a:r>
              <a:rPr lang="ru-RU" sz="2800" b="0" dirty="0" smtClean="0"/>
              <a:t>«Хочу </a:t>
            </a:r>
            <a:r>
              <a:rPr lang="ru-RU" sz="2800" b="0" dirty="0" smtClean="0"/>
              <a:t>у </a:t>
            </a:r>
            <a:r>
              <a:rPr lang="ru-RU" sz="2800" b="0" dirty="0" smtClean="0"/>
              <a:t>зеркала, </a:t>
            </a:r>
            <a:r>
              <a:rPr lang="ru-RU" sz="2800" b="0" dirty="0" smtClean="0"/>
              <a:t> где муть</a:t>
            </a:r>
            <a:r>
              <a:rPr lang="ru-RU" sz="2800" b="0" dirty="0" smtClean="0"/>
              <a:t>…»</a:t>
            </a:r>
            <a:endParaRPr lang="uk-UA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3143248"/>
            <a:ext cx="2362200" cy="305435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(3 </a:t>
            </a:r>
            <a:r>
              <a:rPr lang="ru-RU" sz="2000" dirty="0" smtClean="0"/>
              <a:t>мая </a:t>
            </a:r>
            <a:r>
              <a:rPr lang="ru-RU" sz="2000" dirty="0" smtClean="0"/>
              <a:t>1915)</a:t>
            </a:r>
            <a:endParaRPr lang="uk-UA" sz="2000" dirty="0"/>
          </a:p>
        </p:txBody>
      </p:sp>
      <p:pic>
        <p:nvPicPr>
          <p:cNvPr id="5" name="цветаева -  Хочу у зеркала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357554" y="1357298"/>
            <a:ext cx="5072098" cy="380407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813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uk-UA" sz="4900" b="1" dirty="0" smtClean="0"/>
              <a:t>Творчість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000240"/>
            <a:ext cx="807249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Творчості </a:t>
            </a:r>
            <a:r>
              <a:rPr lang="uk-UA" sz="2800" dirty="0" err="1" smtClean="0"/>
              <a:t>Цвєтаєвої</a:t>
            </a:r>
            <a:r>
              <a:rPr lang="uk-UA" sz="2800" dirty="0" smtClean="0"/>
              <a:t> притаманні романтичний максималізм, мотиви самотності, трагічна приреченість кохання, </a:t>
            </a:r>
            <a:r>
              <a:rPr lang="uk-UA" sz="2800" dirty="0" err="1" smtClean="0"/>
              <a:t>несприйняття</a:t>
            </a:r>
            <a:r>
              <a:rPr lang="uk-UA" sz="2800" dirty="0" smtClean="0"/>
              <a:t> і капіталістичної, і сірої радянської повсякденності, конфлікт побуту і буття, неприємної щоденності та духовного життя. Інтонаційно-ритмічна експресивність, парадоксальна метафоричність.</a:t>
            </a:r>
            <a:endParaRPr lang="ru-RU" sz="2800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BckgrndPres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99150D1-0F34-4771-9FCD-9825B58046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CompBckgrndPres</Template>
  <TotalTime>0</TotalTime>
  <Words>136</Words>
  <Application>Microsoft Office PowerPoint</Application>
  <PresentationFormat>Экран (4:3)</PresentationFormat>
  <Paragraphs>18</Paragraphs>
  <Slides>12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CompBckgrndPres</vt:lpstr>
      <vt:lpstr>Марина Цвєта́єва </vt:lpstr>
      <vt:lpstr>У 6 років Марина почала писати вірші, не лише російською, а й французькою та німецькою.   </vt:lpstr>
      <vt:lpstr>У 18 років Цвєтаєва видала свою першу збірку «Вечірній альбом» (1910), до якої включено вірші, написані в 1907–1910 рр. </vt:lpstr>
      <vt:lpstr>Слайд 4</vt:lpstr>
      <vt:lpstr>1912 — вийшла її друга збірка — «Чарівний ліхтар». </vt:lpstr>
      <vt:lpstr>1913 — вийшла третя її збірка — «З двох книг».</vt:lpstr>
      <vt:lpstr> </vt:lpstr>
      <vt:lpstr>«Хочу у зеркала,  где муть…»</vt:lpstr>
      <vt:lpstr>Творчість </vt:lpstr>
      <vt:lpstr>Слайд 10</vt:lpstr>
      <vt:lpstr>Слайд 11</vt:lpstr>
      <vt:lpstr>Слайд 12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2013-12-07T16:29:10Z</dcterms:created>
  <dcterms:modified xsi:type="dcterms:W3CDTF">2013-12-09T21:59:38Z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TC102202119990</vt:lpwstr>
  </property>
</Properties>
</file>