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19400"/>
            <a:ext cx="9144000" cy="6096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352800"/>
            <a:ext cx="9144000" cy="304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66103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000170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7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7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7893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15110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745169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16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40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945215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170536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83771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74245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15334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86798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762000"/>
            <a:ext cx="7772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b="1">
                <a:latin typeface="+mn-lt"/>
              </a:defRPr>
            </a:lvl1pPr>
          </a:lstStyle>
          <a:p>
            <a:fld id="{576313D0-4046-4169-94BD-F5C3E9A26D54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latin typeface="+mn-lt"/>
              </a:defRPr>
            </a:lvl1pPr>
          </a:lstStyle>
          <a:p>
            <a:fld id="{19B76672-BFCA-49B8-AB82-1D2DAF80A5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24744"/>
            <a:ext cx="8789912" cy="2592288"/>
          </a:xfrm>
        </p:spPr>
        <p:txBody>
          <a:bodyPr>
            <a:prstTxWarp prst="textPlain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АвтоЗАЗ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Daewoo Motors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4869160"/>
            <a:ext cx="9144000" cy="1012304"/>
          </a:xfrm>
        </p:spPr>
        <p:txBody>
          <a:bodyPr/>
          <a:lstStyle/>
          <a:p>
            <a:pPr algn="r"/>
            <a:r>
              <a:rPr lang="uk-UA" sz="6000" dirty="0" smtClean="0">
                <a:latin typeface="Adine Kirnberg" panose="02000000000000000000" pitchFamily="2" charset="0"/>
              </a:rPr>
              <a:t>Автор проекту:</a:t>
            </a:r>
          </a:p>
          <a:p>
            <a:pPr algn="r"/>
            <a:r>
              <a:rPr lang="uk-UA" sz="6000" dirty="0" smtClean="0">
                <a:latin typeface="Adine Kirnberg" panose="02000000000000000000" pitchFamily="2" charset="0"/>
              </a:rPr>
              <a:t>Загородня Катерина</a:t>
            </a:r>
            <a:endParaRPr lang="ru-RU" sz="6000" dirty="0">
              <a:latin typeface="Adine Kirnber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91817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1196752"/>
          </a:xfrm>
        </p:spPr>
        <p:txBody>
          <a:bodyPr>
            <a:prstTxWarp prst="textInflate">
              <a:avLst/>
            </a:prstTxWarp>
          </a:bodyPr>
          <a:lstStyle/>
          <a:p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Що ж це таке?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060432" cy="5157192"/>
          </a:xfrm>
        </p:spPr>
        <p:txBody>
          <a:bodyPr/>
          <a:lstStyle/>
          <a:p>
            <a:r>
              <a:rPr lang="ru-RU" sz="3200" b="0" dirty="0" err="1">
                <a:latin typeface="Monotype Corsiva" panose="03010101010201010101" pitchFamily="66" charset="0"/>
              </a:rPr>
              <a:t>АвтоЗАЗ</a:t>
            </a:r>
            <a:r>
              <a:rPr lang="ru-RU" sz="3200" b="0" dirty="0">
                <a:latin typeface="Monotype Corsiva" panose="03010101010201010101" pitchFamily="66" charset="0"/>
              </a:rPr>
              <a:t> — </a:t>
            </a:r>
            <a:r>
              <a:rPr lang="ru-RU" sz="3200" b="0" dirty="0" err="1">
                <a:latin typeface="Monotype Corsiva" panose="03010101010201010101" pitchFamily="66" charset="0"/>
              </a:rPr>
              <a:t>українська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компанія</a:t>
            </a:r>
            <a:r>
              <a:rPr lang="ru-RU" sz="3200" b="0" dirty="0">
                <a:latin typeface="Monotype Corsiva" panose="03010101010201010101" pitchFamily="66" charset="0"/>
              </a:rPr>
              <a:t> з </a:t>
            </a:r>
            <a:r>
              <a:rPr lang="ru-RU" sz="3200" b="0" dirty="0" err="1">
                <a:latin typeface="Monotype Corsiva" panose="03010101010201010101" pitchFamily="66" charset="0"/>
              </a:rPr>
              <a:t>виробництва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автомобілів</a:t>
            </a:r>
            <a:r>
              <a:rPr lang="ru-RU" sz="3200" b="0" dirty="0">
                <a:latin typeface="Monotype Corsiva" panose="03010101010201010101" pitchFamily="66" charset="0"/>
              </a:rPr>
              <a:t>. </a:t>
            </a:r>
            <a:r>
              <a:rPr lang="ru-RU" sz="3200" b="0" dirty="0" err="1">
                <a:latin typeface="Monotype Corsiva" panose="03010101010201010101" pitchFamily="66" charset="0"/>
              </a:rPr>
              <a:t>Компанія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була</a:t>
            </a:r>
            <a:r>
              <a:rPr lang="ru-RU" sz="3200" b="0" dirty="0">
                <a:latin typeface="Monotype Corsiva" panose="03010101010201010101" pitchFamily="66" charset="0"/>
              </a:rPr>
              <a:t> заснована в 1975 </a:t>
            </a:r>
            <a:r>
              <a:rPr lang="ru-RU" sz="3200" b="0" dirty="0" err="1">
                <a:latin typeface="Monotype Corsiva" panose="03010101010201010101" pitchFamily="66" charset="0"/>
              </a:rPr>
              <a:t>році</a:t>
            </a:r>
            <a:r>
              <a:rPr lang="ru-RU" sz="3200" b="0" dirty="0">
                <a:latin typeface="Monotype Corsiva" panose="03010101010201010101" pitchFamily="66" charset="0"/>
              </a:rPr>
              <a:t> як </a:t>
            </a:r>
            <a:r>
              <a:rPr lang="ru-RU" sz="3200" b="0" dirty="0" err="1">
                <a:latin typeface="Monotype Corsiva" panose="03010101010201010101" pitchFamily="66" charset="0"/>
              </a:rPr>
              <a:t>виробниче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об'єднання</a:t>
            </a:r>
            <a:r>
              <a:rPr lang="ru-RU" sz="3200" b="0" dirty="0">
                <a:latin typeface="Monotype Corsiva" panose="03010101010201010101" pitchFamily="66" charset="0"/>
              </a:rPr>
              <a:t>, і холдинг включав </a:t>
            </a:r>
            <a:r>
              <a:rPr lang="ru-RU" sz="3200" b="0" dirty="0" err="1">
                <a:latin typeface="Monotype Corsiva" panose="03010101010201010101" pitchFamily="66" charset="0"/>
              </a:rPr>
              <a:t>Мелітопольський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моторний</a:t>
            </a:r>
            <a:r>
              <a:rPr lang="ru-RU" sz="3200" b="0" dirty="0">
                <a:latin typeface="Monotype Corsiva" panose="03010101010201010101" pitchFamily="66" charset="0"/>
              </a:rPr>
              <a:t> завод, </a:t>
            </a:r>
            <a:r>
              <a:rPr lang="ru-RU" sz="3200" b="0" dirty="0" err="1">
                <a:latin typeface="Monotype Corsiva" panose="03010101010201010101" pitchFamily="66" charset="0"/>
              </a:rPr>
              <a:t>Іллічівській</a:t>
            </a:r>
            <a:r>
              <a:rPr lang="ru-RU" sz="3200" b="0" dirty="0">
                <a:latin typeface="Monotype Corsiva" panose="03010101010201010101" pitchFamily="66" charset="0"/>
              </a:rPr>
              <a:t> завод </a:t>
            </a:r>
            <a:r>
              <a:rPr lang="ru-RU" sz="3200" b="0" dirty="0" err="1">
                <a:latin typeface="Monotype Corsiva" panose="03010101010201010101" pitchFamily="66" charset="0"/>
              </a:rPr>
              <a:t>автоагрегатів</a:t>
            </a:r>
            <a:r>
              <a:rPr lang="ru-RU" sz="3200" b="0" dirty="0">
                <a:latin typeface="Monotype Corsiva" panose="03010101010201010101" pitchFamily="66" charset="0"/>
              </a:rPr>
              <a:t> і ряд </a:t>
            </a:r>
            <a:r>
              <a:rPr lang="ru-RU" sz="3200" b="0" dirty="0" err="1">
                <a:latin typeface="Monotype Corsiva" panose="03010101010201010101" pitchFamily="66" charset="0"/>
              </a:rPr>
              <a:t>інших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виробничих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потужностей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автомобільної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промисловості</a:t>
            </a:r>
            <a:r>
              <a:rPr lang="ru-RU" sz="3200" b="0" dirty="0">
                <a:latin typeface="Monotype Corsiva" panose="03010101010201010101" pitchFamily="66" charset="0"/>
              </a:rPr>
              <a:t> в </a:t>
            </a:r>
            <a:r>
              <a:rPr lang="ru-RU" sz="3200" b="0" dirty="0" err="1">
                <a:latin typeface="Monotype Corsiva" panose="03010101010201010101" pitchFamily="66" charset="0"/>
              </a:rPr>
              <a:t>Луцьку</a:t>
            </a:r>
            <a:r>
              <a:rPr lang="ru-RU" sz="3200" b="0" dirty="0">
                <a:latin typeface="Monotype Corsiva" panose="03010101010201010101" pitchFamily="66" charset="0"/>
              </a:rPr>
              <a:t> (</a:t>
            </a:r>
            <a:r>
              <a:rPr lang="ru-RU" sz="3200" b="0" dirty="0" err="1">
                <a:latin typeface="Monotype Corsiva" panose="03010101010201010101" pitchFamily="66" charset="0"/>
              </a:rPr>
              <a:t>ЛуАЗ</a:t>
            </a:r>
            <a:r>
              <a:rPr lang="ru-RU" sz="3200" b="0" dirty="0">
                <a:latin typeface="Monotype Corsiva" panose="03010101010201010101" pitchFamily="66" charset="0"/>
              </a:rPr>
              <a:t>) і </a:t>
            </a:r>
            <a:r>
              <a:rPr lang="ru-RU" sz="3200" b="0" dirty="0" err="1">
                <a:latin typeface="Monotype Corsiva" panose="03010101010201010101" pitchFamily="66" charset="0"/>
              </a:rPr>
              <a:t>Херсоні</a:t>
            </a:r>
            <a:r>
              <a:rPr lang="ru-RU" sz="3200" b="0" dirty="0">
                <a:latin typeface="Monotype Corsiva" panose="03010101010201010101" pitchFamily="66" charset="0"/>
              </a:rPr>
              <a:t>. У 1990-х роках, </a:t>
            </a:r>
            <a:r>
              <a:rPr lang="ru-RU" sz="3200" b="0" dirty="0" err="1">
                <a:latin typeface="Monotype Corsiva" panose="03010101010201010101" pitchFamily="66" charset="0"/>
              </a:rPr>
              <a:t>було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приватизовано</a:t>
            </a:r>
            <a:r>
              <a:rPr lang="ru-RU" sz="3200" b="0" dirty="0">
                <a:latin typeface="Monotype Corsiva" panose="03010101010201010101" pitchFamily="66" charset="0"/>
              </a:rPr>
              <a:t> в </a:t>
            </a:r>
            <a:r>
              <a:rPr lang="ru-RU" sz="3200" b="0" dirty="0" err="1">
                <a:latin typeface="Monotype Corsiva" panose="03010101010201010101" pitchFamily="66" charset="0"/>
              </a:rPr>
              <a:t>акціонерне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товариство</a:t>
            </a:r>
            <a:r>
              <a:rPr lang="ru-RU" sz="3200" b="0" dirty="0">
                <a:latin typeface="Monotype Corsiva" panose="03010101010201010101" pitchFamily="66" charset="0"/>
              </a:rPr>
              <a:t>, </a:t>
            </a:r>
            <a:r>
              <a:rPr lang="ru-RU" sz="3200" b="0" dirty="0" err="1">
                <a:latin typeface="Monotype Corsiva" panose="03010101010201010101" pitchFamily="66" charset="0"/>
              </a:rPr>
              <a:t>хоча</a:t>
            </a:r>
            <a:r>
              <a:rPr lang="ru-RU" sz="3200" b="0" dirty="0">
                <a:latin typeface="Monotype Corsiva" panose="03010101010201010101" pitchFamily="66" charset="0"/>
              </a:rPr>
              <a:t> 100% </a:t>
            </a:r>
            <a:r>
              <a:rPr lang="ru-RU" sz="3200" b="0" dirty="0" err="1">
                <a:latin typeface="Monotype Corsiva" panose="03010101010201010101" pitchFamily="66" charset="0"/>
              </a:rPr>
              <a:t>акцій</a:t>
            </a:r>
            <a:r>
              <a:rPr lang="ru-RU" sz="3200" b="0" dirty="0">
                <a:latin typeface="Monotype Corsiva" panose="03010101010201010101" pitchFamily="66" charset="0"/>
              </a:rPr>
              <a:t> </a:t>
            </a:r>
            <a:r>
              <a:rPr lang="ru-RU" sz="3200" b="0" dirty="0" err="1">
                <a:latin typeface="Monotype Corsiva" panose="03010101010201010101" pitchFamily="66" charset="0"/>
              </a:rPr>
              <a:t>залишилося</a:t>
            </a:r>
            <a:r>
              <a:rPr lang="ru-RU" sz="3200" b="0" dirty="0">
                <a:latin typeface="Monotype Corsiva" panose="03010101010201010101" pitchFamily="66" charset="0"/>
              </a:rPr>
              <a:t> з урядом.</a:t>
            </a:r>
          </a:p>
        </p:txBody>
      </p:sp>
    </p:spTree>
    <p:extLst>
      <p:ext uri="{BB962C8B-B14F-4D97-AF65-F5344CB8AC3E}">
        <p14:creationId xmlns:p14="http://schemas.microsoft.com/office/powerpoint/2010/main" val="3336875322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588224" cy="1052736"/>
          </a:xfrm>
        </p:spPr>
        <p:txBody>
          <a:bodyPr>
            <a:prstTxWarp prst="textCurveDown">
              <a:avLst/>
            </a:prstTxWarp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Історія… 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100392" cy="5439366"/>
          </a:xfrm>
        </p:spPr>
        <p:txBody>
          <a:bodyPr/>
          <a:lstStyle/>
          <a:p>
            <a:r>
              <a:rPr lang="ru-RU" b="0" dirty="0">
                <a:latin typeface="Cambria" panose="02040503050406030204" pitchFamily="18" charset="0"/>
              </a:rPr>
              <a:t>У 1998 р. «</a:t>
            </a:r>
            <a:r>
              <a:rPr lang="ru-RU" b="0" dirty="0" err="1">
                <a:latin typeface="Cambria" panose="02040503050406030204" pitchFamily="18" charset="0"/>
              </a:rPr>
              <a:t>АвтоЗАЗ</a:t>
            </a:r>
            <a:r>
              <a:rPr lang="ru-RU" b="0" dirty="0">
                <a:latin typeface="Cambria" panose="02040503050406030204" pitchFamily="18" charset="0"/>
              </a:rPr>
              <a:t>» створив </a:t>
            </a:r>
            <a:r>
              <a:rPr lang="ru-RU" b="0" dirty="0" err="1">
                <a:latin typeface="Cambria" panose="02040503050406030204" pitchFamily="18" charset="0"/>
              </a:rPr>
              <a:t>спільне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підприємство</a:t>
            </a:r>
            <a:r>
              <a:rPr lang="ru-RU" b="0" dirty="0">
                <a:latin typeface="Cambria" panose="02040503050406030204" pitchFamily="18" charset="0"/>
              </a:rPr>
              <a:t> з </a:t>
            </a:r>
            <a:r>
              <a:rPr lang="ru-RU" b="0" dirty="0" err="1">
                <a:latin typeface="Cambria" panose="02040503050406030204" pitchFamily="18" charset="0"/>
              </a:rPr>
              <a:t>компанією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en-US" b="0" dirty="0">
                <a:latin typeface="Cambria" panose="02040503050406030204" pitchFamily="18" charset="0"/>
              </a:rPr>
              <a:t>Daewoo Motors </a:t>
            </a:r>
            <a:r>
              <a:rPr lang="ru-RU" b="0" dirty="0" err="1">
                <a:latin typeface="Cambria" panose="02040503050406030204" pitchFamily="18" charset="0"/>
              </a:rPr>
              <a:t>під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назвою</a:t>
            </a:r>
            <a:r>
              <a:rPr lang="ru-RU" b="0" dirty="0">
                <a:latin typeface="Cambria" panose="02040503050406030204" pitchFamily="18" charset="0"/>
              </a:rPr>
              <a:t> «</a:t>
            </a:r>
            <a:r>
              <a:rPr lang="ru-RU" b="0" dirty="0" err="1">
                <a:latin typeface="Cambria" panose="02040503050406030204" pitchFamily="18" charset="0"/>
              </a:rPr>
              <a:t>АвтоЗАЗ</a:t>
            </a:r>
            <a:r>
              <a:rPr lang="ru-RU" b="0" dirty="0">
                <a:latin typeface="Cambria" panose="02040503050406030204" pitchFamily="18" charset="0"/>
              </a:rPr>
              <a:t>-</a:t>
            </a:r>
            <a:r>
              <a:rPr lang="en-US" b="0" dirty="0">
                <a:latin typeface="Cambria" panose="02040503050406030204" pitchFamily="18" charset="0"/>
              </a:rPr>
              <a:t>Daewoo» (</a:t>
            </a:r>
            <a:r>
              <a:rPr lang="ru-RU" b="0" dirty="0" err="1">
                <a:latin typeface="Cambria" panose="02040503050406030204" pitchFamily="18" charset="0"/>
              </a:rPr>
              <a:t>АвтоЗАЗ</a:t>
            </a:r>
            <a:r>
              <a:rPr lang="ru-RU" b="0" dirty="0">
                <a:latin typeface="Cambria" panose="02040503050406030204" pitchFamily="18" charset="0"/>
              </a:rPr>
              <a:t>-ДЕУ). </a:t>
            </a:r>
            <a:r>
              <a:rPr lang="ru-RU" b="0" dirty="0" err="1">
                <a:latin typeface="Cambria" panose="02040503050406030204" pitchFamily="18" charset="0"/>
              </a:rPr>
              <a:t>Після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банкрутства</a:t>
            </a:r>
            <a:r>
              <a:rPr lang="ru-RU" b="0" dirty="0">
                <a:latin typeface="Cambria" panose="02040503050406030204" pitchFamily="18" charset="0"/>
              </a:rPr>
              <a:t> «</a:t>
            </a:r>
            <a:r>
              <a:rPr lang="en-US" b="0" dirty="0">
                <a:latin typeface="Cambria" panose="02040503050406030204" pitchFamily="18" charset="0"/>
              </a:rPr>
              <a:t>Daewoo Motors» </a:t>
            </a:r>
            <a:r>
              <a:rPr lang="ru-RU" b="0" dirty="0">
                <a:latin typeface="Cambria" panose="02040503050406030204" pitchFamily="18" charset="0"/>
              </a:rPr>
              <a:t>в 2001 </a:t>
            </a:r>
            <a:r>
              <a:rPr lang="ru-RU" b="0" dirty="0" err="1">
                <a:latin typeface="Cambria" panose="02040503050406030204" pitchFamily="18" charset="0"/>
              </a:rPr>
              <a:t>році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en-US" b="0" dirty="0">
                <a:latin typeface="Cambria" panose="02040503050406030204" pitchFamily="18" charset="0"/>
              </a:rPr>
              <a:t>Daewoo </a:t>
            </a:r>
            <a:r>
              <a:rPr lang="ru-RU" b="0" dirty="0" err="1">
                <a:latin typeface="Cambria" panose="02040503050406030204" pitchFamily="18" charset="0"/>
              </a:rPr>
              <a:t>була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викуплена</a:t>
            </a:r>
            <a:r>
              <a:rPr lang="ru-RU" b="0" dirty="0">
                <a:latin typeface="Cambria" panose="02040503050406030204" pitchFamily="18" charset="0"/>
              </a:rPr>
              <a:t> «</a:t>
            </a:r>
            <a:r>
              <a:rPr lang="en-US" b="0" dirty="0">
                <a:latin typeface="Cambria" panose="02040503050406030204" pitchFamily="18" charset="0"/>
              </a:rPr>
              <a:t>General Motors», </a:t>
            </a:r>
            <a:r>
              <a:rPr lang="ru-RU" b="0" dirty="0" err="1">
                <a:latin typeface="Cambria" panose="02040503050406030204" pitchFamily="18" charset="0"/>
              </a:rPr>
              <a:t>проте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en-US" b="0" dirty="0">
                <a:latin typeface="Cambria" panose="02040503050406030204" pitchFamily="18" charset="0"/>
              </a:rPr>
              <a:t>GM </a:t>
            </a:r>
            <a:r>
              <a:rPr lang="ru-RU" b="0" dirty="0" err="1">
                <a:latin typeface="Cambria" panose="02040503050406030204" pitchFamily="18" charset="0"/>
              </a:rPr>
              <a:t>відмовився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від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придбання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зарубіжних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філій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виробництва</a:t>
            </a:r>
            <a:r>
              <a:rPr lang="ru-RU" b="0" dirty="0">
                <a:latin typeface="Cambria" panose="02040503050406030204" pitchFamily="18" charset="0"/>
              </a:rPr>
              <a:t> в тому </a:t>
            </a:r>
            <a:r>
              <a:rPr lang="ru-RU" b="0" dirty="0" err="1">
                <a:latin typeface="Cambria" panose="02040503050406030204" pitchFamily="18" charset="0"/>
              </a:rPr>
              <a:t>числі</a:t>
            </a:r>
            <a:r>
              <a:rPr lang="ru-RU" b="0" dirty="0">
                <a:latin typeface="Cambria" panose="02040503050406030204" pitchFamily="18" charset="0"/>
              </a:rPr>
              <a:t> «</a:t>
            </a:r>
            <a:r>
              <a:rPr lang="ru-RU" b="0" dirty="0" err="1">
                <a:latin typeface="Cambria" panose="02040503050406030204" pitchFamily="18" charset="0"/>
              </a:rPr>
              <a:t>АвтоЗАЗ</a:t>
            </a:r>
            <a:r>
              <a:rPr lang="ru-RU" b="0" dirty="0">
                <a:latin typeface="Cambria" panose="02040503050406030204" pitchFamily="18" charset="0"/>
              </a:rPr>
              <a:t>-</a:t>
            </a:r>
            <a:r>
              <a:rPr lang="en-US" b="0" dirty="0">
                <a:latin typeface="Cambria" panose="02040503050406030204" pitchFamily="18" charset="0"/>
              </a:rPr>
              <a:t>Daewoo». </a:t>
            </a:r>
            <a:r>
              <a:rPr lang="ru-RU" b="0" dirty="0" err="1">
                <a:latin typeface="Cambria" panose="02040503050406030204" pitchFamily="18" charset="0"/>
              </a:rPr>
              <a:t>Корпорація</a:t>
            </a:r>
            <a:r>
              <a:rPr lang="ru-RU" b="0" dirty="0">
                <a:latin typeface="Cambria" panose="02040503050406030204" pitchFamily="18" charset="0"/>
              </a:rPr>
              <a:t> «</a:t>
            </a:r>
            <a:r>
              <a:rPr lang="ru-RU" b="0" dirty="0" err="1">
                <a:latin typeface="Cambria" panose="02040503050406030204" pitchFamily="18" charset="0"/>
              </a:rPr>
              <a:t>УкрАВТО</a:t>
            </a:r>
            <a:r>
              <a:rPr lang="ru-RU" b="0" dirty="0">
                <a:latin typeface="Cambria" panose="02040503050406030204" pitchFamily="18" charset="0"/>
              </a:rPr>
              <a:t>» </a:t>
            </a:r>
            <a:r>
              <a:rPr lang="ru-RU" b="0" dirty="0" err="1">
                <a:latin typeface="Cambria" panose="02040503050406030204" pitchFamily="18" charset="0"/>
              </a:rPr>
              <a:t>викупила</a:t>
            </a:r>
            <a:r>
              <a:rPr lang="ru-RU" b="0" dirty="0">
                <a:latin typeface="Cambria" panose="02040503050406030204" pitchFamily="18" charset="0"/>
              </a:rPr>
              <a:t> «</a:t>
            </a:r>
            <a:r>
              <a:rPr lang="ru-RU" b="0" dirty="0" err="1">
                <a:latin typeface="Cambria" panose="02040503050406030204" pitchFamily="18" charset="0"/>
              </a:rPr>
              <a:t>АвтоЗАЗ</a:t>
            </a:r>
            <a:r>
              <a:rPr lang="ru-RU" b="0" dirty="0">
                <a:latin typeface="Cambria" panose="02040503050406030204" pitchFamily="18" charset="0"/>
              </a:rPr>
              <a:t>» (з 2000-х </a:t>
            </a:r>
            <a:r>
              <a:rPr lang="ru-RU" b="0" dirty="0" err="1">
                <a:latin typeface="Cambria" panose="02040503050406030204" pitchFamily="18" charset="0"/>
              </a:rPr>
              <a:t>років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державні</a:t>
            </a:r>
            <a:r>
              <a:rPr lang="ru-RU" b="0" dirty="0">
                <a:latin typeface="Cambria" panose="02040503050406030204" pitchFamily="18" charset="0"/>
              </a:rPr>
              <a:t> 82% </a:t>
            </a:r>
            <a:r>
              <a:rPr lang="ru-RU" b="0" dirty="0" err="1">
                <a:latin typeface="Cambria" panose="02040503050406030204" pitchFamily="18" charset="0"/>
              </a:rPr>
              <a:t>акцій</a:t>
            </a:r>
            <a:r>
              <a:rPr lang="ru-RU" b="0" dirty="0">
                <a:latin typeface="Cambria" panose="02040503050406030204" pitchFamily="18" charset="0"/>
              </a:rPr>
              <a:t> «</a:t>
            </a:r>
            <a:r>
              <a:rPr lang="ru-RU" b="0" dirty="0" err="1">
                <a:latin typeface="Cambria" panose="02040503050406030204" pitchFamily="18" charset="0"/>
              </a:rPr>
              <a:t>АвтоЗАЗ</a:t>
            </a:r>
            <a:r>
              <a:rPr lang="ru-RU" b="0" dirty="0">
                <a:latin typeface="Cambria" panose="02040503050406030204" pitchFamily="18" charset="0"/>
              </a:rPr>
              <a:t>» </a:t>
            </a:r>
            <a:r>
              <a:rPr lang="ru-RU" b="0" dirty="0" err="1">
                <a:latin typeface="Cambria" panose="02040503050406030204" pitchFamily="18" charset="0"/>
              </a:rPr>
              <a:t>було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довірено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українській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автомобільній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корпорації</a:t>
            </a:r>
            <a:r>
              <a:rPr lang="ru-RU" b="0" dirty="0">
                <a:latin typeface="Cambria" panose="02040503050406030204" pitchFamily="18" charset="0"/>
              </a:rPr>
              <a:t> («</a:t>
            </a:r>
            <a:r>
              <a:rPr lang="ru-RU" b="0" dirty="0" err="1">
                <a:latin typeface="Cambria" panose="02040503050406030204" pitchFamily="18" charset="0"/>
              </a:rPr>
              <a:t>УкрАВТО</a:t>
            </a:r>
            <a:r>
              <a:rPr lang="ru-RU" b="0" dirty="0">
                <a:latin typeface="Cambria" panose="02040503050406030204" pitchFamily="18" charset="0"/>
              </a:rPr>
              <a:t>»), в 2002 </a:t>
            </a:r>
            <a:r>
              <a:rPr lang="ru-RU" b="0" dirty="0" err="1">
                <a:latin typeface="Cambria" panose="02040503050406030204" pitchFamily="18" charset="0"/>
              </a:rPr>
              <a:t>році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корпорація</a:t>
            </a:r>
            <a:r>
              <a:rPr lang="ru-RU" b="0" dirty="0">
                <a:latin typeface="Cambria" panose="02040503050406030204" pitchFamily="18" charset="0"/>
              </a:rPr>
              <a:t> купила </a:t>
            </a:r>
            <a:r>
              <a:rPr lang="ru-RU" b="0" dirty="0" err="1">
                <a:latin typeface="Cambria" panose="02040503050406030204" pitchFamily="18" charset="0"/>
              </a:rPr>
              <a:t>ці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акції</a:t>
            </a:r>
            <a:r>
              <a:rPr lang="ru-RU" b="0" dirty="0">
                <a:latin typeface="Cambria" panose="02040503050406030204" pitchFamily="18" charset="0"/>
              </a:rPr>
              <a:t> і </a:t>
            </a:r>
            <a:r>
              <a:rPr lang="ru-RU" b="0" dirty="0" err="1">
                <a:latin typeface="Cambria" panose="02040503050406030204" pitchFamily="18" charset="0"/>
              </a:rPr>
              <a:t>злилася</a:t>
            </a:r>
            <a:r>
              <a:rPr lang="ru-RU" b="0" dirty="0">
                <a:latin typeface="Cambria" panose="02040503050406030204" pitchFamily="18" charset="0"/>
              </a:rPr>
              <a:t> з «</a:t>
            </a:r>
            <a:r>
              <a:rPr lang="ru-RU" b="0" dirty="0" err="1">
                <a:latin typeface="Cambria" panose="02040503050406030204" pitchFamily="18" charset="0"/>
              </a:rPr>
              <a:t>АвтоЗАЗ</a:t>
            </a:r>
            <a:r>
              <a:rPr lang="ru-RU" b="0" dirty="0">
                <a:latin typeface="Cambria" panose="02040503050406030204" pitchFamily="18" charset="0"/>
              </a:rPr>
              <a:t>»), а </a:t>
            </a:r>
            <a:r>
              <a:rPr lang="ru-RU" b="0" dirty="0" err="1">
                <a:latin typeface="Cambria" panose="02040503050406030204" pitchFamily="18" charset="0"/>
              </a:rPr>
              <a:t>частка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en-US" b="0" dirty="0">
                <a:latin typeface="Cambria" panose="02040503050406030204" pitchFamily="18" charset="0"/>
              </a:rPr>
              <a:t>Daewoo </a:t>
            </a:r>
            <a:r>
              <a:rPr lang="ru-RU" b="0" dirty="0">
                <a:latin typeface="Cambria" panose="02040503050406030204" pitchFamily="18" charset="0"/>
              </a:rPr>
              <a:t>в СП «</a:t>
            </a:r>
            <a:r>
              <a:rPr lang="ru-RU" b="0" dirty="0" err="1">
                <a:latin typeface="Cambria" panose="02040503050406030204" pitchFamily="18" charset="0"/>
              </a:rPr>
              <a:t>АвтоЗАЗ</a:t>
            </a:r>
            <a:r>
              <a:rPr lang="ru-RU" b="0" dirty="0">
                <a:latin typeface="Cambria" panose="02040503050406030204" pitchFamily="18" charset="0"/>
              </a:rPr>
              <a:t>-</a:t>
            </a:r>
            <a:r>
              <a:rPr lang="en-US" b="0" dirty="0">
                <a:latin typeface="Cambria" panose="02040503050406030204" pitchFamily="18" charset="0"/>
              </a:rPr>
              <a:t>Daewoo» </a:t>
            </a:r>
            <a:r>
              <a:rPr lang="ru-RU" b="0" dirty="0" err="1">
                <a:latin typeface="Cambria" panose="02040503050406030204" pitchFamily="18" charset="0"/>
              </a:rPr>
              <a:t>була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пізніше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викуплена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швейцарською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інвестиційною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компанією</a:t>
            </a:r>
            <a:r>
              <a:rPr lang="ru-RU" b="0" dirty="0">
                <a:latin typeface="Cambria" panose="02040503050406030204" pitchFamily="18" charset="0"/>
              </a:rPr>
              <a:t> «</a:t>
            </a:r>
            <a:r>
              <a:rPr lang="en-US" b="0" dirty="0">
                <a:latin typeface="Cambria" panose="02040503050406030204" pitchFamily="18" charset="0"/>
              </a:rPr>
              <a:t>Hirsch &amp; CIE» </a:t>
            </a:r>
            <a:r>
              <a:rPr lang="ru-RU" b="0" dirty="0">
                <a:latin typeface="Cambria" panose="02040503050406030204" pitchFamily="18" charset="0"/>
              </a:rPr>
              <a:t>в 2003 </a:t>
            </a:r>
            <a:r>
              <a:rPr lang="ru-RU" b="0" dirty="0" err="1">
                <a:latin typeface="Cambria" panose="02040503050406030204" pitchFamily="18" charset="0"/>
              </a:rPr>
              <a:t>році</a:t>
            </a:r>
            <a:r>
              <a:rPr lang="ru-RU" b="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3575612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ktau" panose="04000500020F00020004" pitchFamily="82" charset="0"/>
              </a:rPr>
              <a:t>Що ж це таке??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ktau" panose="04000500020F00020004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2816"/>
            <a:ext cx="7920880" cy="4776192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GM Korea </a:t>
            </a:r>
            <a:r>
              <a:rPr lang="ru-RU" dirty="0" err="1">
                <a:latin typeface="Cambria" panose="02040503050406030204" pitchFamily="18" charset="0"/>
              </a:rPr>
              <a:t>раніше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</a:rPr>
              <a:t>GM Daewoo </a:t>
            </a:r>
            <a:r>
              <a:rPr lang="en-US" b="0" dirty="0">
                <a:latin typeface="Cambria" panose="02040503050406030204" pitchFamily="18" charset="0"/>
              </a:rPr>
              <a:t>(GM Daewoo Auto and Technology Company </a:t>
            </a:r>
            <a:r>
              <a:rPr lang="ru-RU" b="0" dirty="0" err="1">
                <a:latin typeface="Cambria" panose="02040503050406030204" pitchFamily="18" charset="0"/>
              </a:rPr>
              <a:t>або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en-US" b="0" dirty="0">
                <a:latin typeface="Cambria" panose="02040503050406030204" pitchFamily="18" charset="0"/>
              </a:rPr>
              <a:t>GM DAT) — </a:t>
            </a:r>
            <a:r>
              <a:rPr lang="ru-RU" b="0" dirty="0" err="1">
                <a:latin typeface="Cambria" panose="02040503050406030204" pitchFamily="18" charset="0"/>
              </a:rPr>
              <a:t>південнокорейський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автомобільний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ru-RU" b="0" dirty="0" err="1">
                <a:latin typeface="Cambria" panose="02040503050406030204" pitchFamily="18" charset="0"/>
              </a:rPr>
              <a:t>виробник</a:t>
            </a:r>
            <a:r>
              <a:rPr lang="ru-RU" b="0" dirty="0">
                <a:latin typeface="Cambria" panose="02040503050406030204" pitchFamily="18" charset="0"/>
              </a:rPr>
              <a:t>, </a:t>
            </a:r>
            <a:r>
              <a:rPr lang="ru-RU" b="0" dirty="0" err="1">
                <a:latin typeface="Cambria" panose="02040503050406030204" pitchFamily="18" charset="0"/>
              </a:rPr>
              <a:t>що</a:t>
            </a:r>
            <a:r>
              <a:rPr lang="ru-RU" b="0" dirty="0">
                <a:latin typeface="Cambria" panose="02040503050406030204" pitchFamily="18" charset="0"/>
              </a:rPr>
              <a:t> входить до </a:t>
            </a:r>
            <a:r>
              <a:rPr lang="ru-RU" b="0" dirty="0" err="1">
                <a:latin typeface="Cambria" panose="02040503050406030204" pitchFamily="18" charset="0"/>
              </a:rPr>
              <a:t>компанії</a:t>
            </a:r>
            <a:r>
              <a:rPr lang="ru-RU" b="0" dirty="0">
                <a:latin typeface="Cambria" panose="02040503050406030204" pitchFamily="18" charset="0"/>
              </a:rPr>
              <a:t> </a:t>
            </a:r>
            <a:r>
              <a:rPr lang="en-US" b="0" dirty="0">
                <a:latin typeface="Cambria" panose="02040503050406030204" pitchFamily="18" charset="0"/>
              </a:rPr>
              <a:t>General Motors</a:t>
            </a:r>
            <a:r>
              <a:rPr lang="en-US" b="0" dirty="0" smtClean="0">
                <a:latin typeface="Cambria" panose="02040503050406030204" pitchFamily="18" charset="0"/>
              </a:rPr>
              <a:t>.</a:t>
            </a:r>
            <a:endParaRPr lang="uk-UA" b="0" dirty="0" smtClean="0">
              <a:latin typeface="Cambria" panose="02040503050406030204" pitchFamily="18" charset="0"/>
            </a:endParaRPr>
          </a:p>
          <a:p>
            <a:endParaRPr lang="ru-RU" b="0" dirty="0">
              <a:latin typeface="Cambria" panose="02040503050406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94715"/>
            <a:ext cx="5040560" cy="34275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89692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7" y="260648"/>
            <a:ext cx="7632849" cy="1224136"/>
          </a:xfrm>
        </p:spPr>
        <p:txBody>
          <a:bodyPr>
            <a:prstTxWarp prst="textChevronInverted">
              <a:avLst/>
            </a:prstTxWarp>
          </a:bodyPr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 історії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76456" cy="5138936"/>
          </a:xfrm>
        </p:spPr>
        <p:txBody>
          <a:bodyPr/>
          <a:lstStyle/>
          <a:p>
            <a:r>
              <a:rPr lang="en-US" b="0" dirty="0">
                <a:latin typeface="Candara" panose="020E0502030303020204" pitchFamily="34" charset="0"/>
              </a:rPr>
              <a:t>GM Daewoo </a:t>
            </a:r>
            <a:r>
              <a:rPr lang="ru-RU" b="0" dirty="0" err="1">
                <a:latin typeface="Candara" panose="020E0502030303020204" pitchFamily="34" charset="0"/>
              </a:rPr>
              <a:t>була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частиною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en-US" b="0" dirty="0">
                <a:latin typeface="Candara" panose="020E0502030303020204" pitchFamily="34" charset="0"/>
              </a:rPr>
              <a:t>Daewoo Group, </a:t>
            </a:r>
            <a:r>
              <a:rPr lang="ru-RU" b="0" dirty="0">
                <a:latin typeface="Candara" panose="020E0502030303020204" pitchFamily="34" charset="0"/>
              </a:rPr>
              <a:t>яка </a:t>
            </a:r>
            <a:r>
              <a:rPr lang="ru-RU" b="0" dirty="0" err="1">
                <a:latin typeface="Candara" panose="020E0502030303020204" pitchFamily="34" charset="0"/>
              </a:rPr>
              <a:t>збанкрутувала</a:t>
            </a:r>
            <a:r>
              <a:rPr lang="ru-RU" b="0" dirty="0">
                <a:latin typeface="Candara" panose="020E0502030303020204" pitchFamily="34" charset="0"/>
              </a:rPr>
              <a:t> у 1999 </a:t>
            </a:r>
            <a:r>
              <a:rPr lang="ru-RU" b="0" dirty="0" err="1">
                <a:latin typeface="Candara" panose="020E0502030303020204" pitchFamily="34" charset="0"/>
              </a:rPr>
              <a:t>році</a:t>
            </a:r>
            <a:r>
              <a:rPr lang="ru-RU" b="0" dirty="0">
                <a:latin typeface="Candara" panose="020E0502030303020204" pitchFamily="34" charset="0"/>
              </a:rPr>
              <a:t>. </a:t>
            </a:r>
            <a:r>
              <a:rPr lang="ru-RU" b="0" dirty="0" err="1">
                <a:latin typeface="Candara" panose="020E0502030303020204" pitchFamily="34" charset="0"/>
              </a:rPr>
              <a:t>Наразі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компанія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має</a:t>
            </a:r>
            <a:r>
              <a:rPr lang="ru-RU" b="0" dirty="0">
                <a:latin typeface="Candara" panose="020E0502030303020204" pitchFamily="34" charset="0"/>
              </a:rPr>
              <a:t> 5 </a:t>
            </a:r>
            <a:r>
              <a:rPr lang="ru-RU" b="0" dirty="0" err="1">
                <a:latin typeface="Candara" panose="020E0502030303020204" pitchFamily="34" charset="0"/>
              </a:rPr>
              <a:t>заводів</a:t>
            </a:r>
            <a:r>
              <a:rPr lang="ru-RU" b="0" dirty="0">
                <a:latin typeface="Candara" panose="020E0502030303020204" pitchFamily="34" charset="0"/>
              </a:rPr>
              <a:t> з </a:t>
            </a:r>
            <a:r>
              <a:rPr lang="ru-RU" b="0" dirty="0" err="1">
                <a:latin typeface="Candara" panose="020E0502030303020204" pitchFamily="34" charset="0"/>
              </a:rPr>
              <a:t>виробництва</a:t>
            </a:r>
            <a:r>
              <a:rPr lang="ru-RU" b="0" dirty="0">
                <a:latin typeface="Candara" panose="020E0502030303020204" pitchFamily="34" charset="0"/>
              </a:rPr>
              <a:t> у </a:t>
            </a:r>
            <a:r>
              <a:rPr lang="ru-RU" b="0" dirty="0" err="1">
                <a:latin typeface="Candara" panose="020E0502030303020204" pitchFamily="34" charset="0"/>
              </a:rPr>
              <a:t>Південній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Кореї</a:t>
            </a:r>
            <a:r>
              <a:rPr lang="ru-RU" b="0" dirty="0">
                <a:latin typeface="Candara" panose="020E0502030303020204" pitchFamily="34" charset="0"/>
              </a:rPr>
              <a:t> та </a:t>
            </a:r>
            <a:r>
              <a:rPr lang="ru-RU" b="0" dirty="0" err="1">
                <a:latin typeface="Candara" panose="020E0502030303020204" pitchFamily="34" charset="0"/>
              </a:rPr>
              <a:t>підприємство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зі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складання</a:t>
            </a:r>
            <a:r>
              <a:rPr lang="ru-RU" b="0" dirty="0">
                <a:latin typeface="Candara" panose="020E0502030303020204" pitchFamily="34" charset="0"/>
              </a:rPr>
              <a:t> у </a:t>
            </a:r>
            <a:r>
              <a:rPr lang="ru-RU" b="0" dirty="0" err="1">
                <a:latin typeface="Candara" panose="020E0502030303020204" pitchFamily="34" charset="0"/>
              </a:rPr>
              <a:t>В'єтнамі</a:t>
            </a:r>
            <a:r>
              <a:rPr lang="ru-RU" b="0" dirty="0">
                <a:latin typeface="Candara" panose="020E0502030303020204" pitchFamily="34" charset="0"/>
              </a:rPr>
              <a:t>. </a:t>
            </a:r>
            <a:r>
              <a:rPr lang="ru-RU" b="0" dirty="0" err="1">
                <a:latin typeface="Candara" panose="020E0502030303020204" pitchFamily="34" charset="0"/>
              </a:rPr>
              <a:t>Окрім</a:t>
            </a:r>
            <a:r>
              <a:rPr lang="ru-RU" b="0" dirty="0">
                <a:latin typeface="Candara" panose="020E0502030303020204" pitchFamily="34" charset="0"/>
              </a:rPr>
              <a:t> того </a:t>
            </a:r>
            <a:r>
              <a:rPr lang="en-US" b="0" dirty="0">
                <a:latin typeface="Candara" panose="020E0502030303020204" pitchFamily="34" charset="0"/>
              </a:rPr>
              <a:t>GM Daewoo </a:t>
            </a:r>
            <a:r>
              <a:rPr lang="ru-RU" b="0" dirty="0" err="1">
                <a:latin typeface="Candara" panose="020E0502030303020204" pitchFamily="34" charset="0"/>
              </a:rPr>
              <a:t>постачає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комплекти</a:t>
            </a:r>
            <a:r>
              <a:rPr lang="ru-RU" b="0" dirty="0">
                <a:latin typeface="Candara" panose="020E0502030303020204" pitchFamily="34" charset="0"/>
              </a:rPr>
              <a:t> для </a:t>
            </a:r>
            <a:r>
              <a:rPr lang="ru-RU" b="0" dirty="0" err="1">
                <a:latin typeface="Candara" panose="020E0502030303020204" pitchFamily="34" charset="0"/>
              </a:rPr>
              <a:t>складання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автомобілів</a:t>
            </a:r>
            <a:r>
              <a:rPr lang="ru-RU" b="0" dirty="0">
                <a:latin typeface="Candara" panose="020E0502030303020204" pitchFamily="34" charset="0"/>
              </a:rPr>
              <a:t> на заводи </a:t>
            </a:r>
            <a:r>
              <a:rPr lang="en-US" b="0" dirty="0">
                <a:latin typeface="Candara" panose="020E0502030303020204" pitchFamily="34" charset="0"/>
              </a:rPr>
              <a:t>General Motors </a:t>
            </a:r>
            <a:r>
              <a:rPr lang="ru-RU" b="0" dirty="0">
                <a:latin typeface="Candara" panose="020E0502030303020204" pitchFamily="34" charset="0"/>
              </a:rPr>
              <a:t>у </a:t>
            </a:r>
            <a:r>
              <a:rPr lang="ru-RU" b="0" dirty="0" err="1">
                <a:latin typeface="Candara" panose="020E0502030303020204" pitchFamily="34" charset="0"/>
              </a:rPr>
              <a:t>Китаї</a:t>
            </a:r>
            <a:r>
              <a:rPr lang="ru-RU" b="0" dirty="0">
                <a:latin typeface="Candara" panose="020E0502030303020204" pitchFamily="34" charset="0"/>
              </a:rPr>
              <a:t>, </a:t>
            </a:r>
            <a:r>
              <a:rPr lang="ru-RU" b="0" dirty="0" err="1">
                <a:latin typeface="Candara" panose="020E0502030303020204" pitchFamily="34" charset="0"/>
              </a:rPr>
              <a:t>Таїланді</a:t>
            </a:r>
            <a:r>
              <a:rPr lang="ru-RU" b="0" dirty="0">
                <a:latin typeface="Candara" panose="020E0502030303020204" pitchFamily="34" charset="0"/>
              </a:rPr>
              <a:t>, </a:t>
            </a:r>
            <a:r>
              <a:rPr lang="ru-RU" b="0" dirty="0" err="1">
                <a:latin typeface="Candara" panose="020E0502030303020204" pitchFamily="34" charset="0"/>
              </a:rPr>
              <a:t>Індії</a:t>
            </a:r>
            <a:r>
              <a:rPr lang="ru-RU" b="0" dirty="0">
                <a:latin typeface="Candara" panose="020E0502030303020204" pitchFamily="34" charset="0"/>
              </a:rPr>
              <a:t>, </a:t>
            </a:r>
            <a:r>
              <a:rPr lang="ru-RU" b="0" dirty="0" err="1">
                <a:latin typeface="Candara" panose="020E0502030303020204" pitchFamily="34" charset="0"/>
              </a:rPr>
              <a:t>Колумбії</a:t>
            </a:r>
            <a:r>
              <a:rPr lang="ru-RU" b="0" dirty="0">
                <a:latin typeface="Candara" panose="020E0502030303020204" pitchFamily="34" charset="0"/>
              </a:rPr>
              <a:t> та </a:t>
            </a:r>
            <a:r>
              <a:rPr lang="ru-RU" b="0" dirty="0" err="1">
                <a:latin typeface="Candara" panose="020E0502030303020204" pitchFamily="34" charset="0"/>
              </a:rPr>
              <a:t>Венесуелі</a:t>
            </a:r>
            <a:r>
              <a:rPr lang="ru-RU" b="0" dirty="0">
                <a:latin typeface="Candara" panose="020E0502030303020204" pitchFamily="34" charset="0"/>
              </a:rPr>
              <a:t>. У 2008 </a:t>
            </a:r>
            <a:r>
              <a:rPr lang="ru-RU" b="0" dirty="0" err="1">
                <a:latin typeface="Candara" panose="020E0502030303020204" pitchFamily="34" charset="0"/>
              </a:rPr>
              <a:t>році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en-US" b="0" dirty="0">
                <a:latin typeface="Candara" panose="020E0502030303020204" pitchFamily="34" charset="0"/>
              </a:rPr>
              <a:t>GM Daewoo </a:t>
            </a:r>
            <a:r>
              <a:rPr lang="ru-RU" b="0" dirty="0" err="1">
                <a:latin typeface="Candara" panose="020E0502030303020204" pitchFamily="34" charset="0"/>
              </a:rPr>
              <a:t>виробив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понад</a:t>
            </a:r>
            <a:r>
              <a:rPr lang="ru-RU" b="0" dirty="0">
                <a:latin typeface="Candara" panose="020E0502030303020204" pitchFamily="34" charset="0"/>
              </a:rPr>
              <a:t> 1,9 </a:t>
            </a:r>
            <a:r>
              <a:rPr lang="ru-RU" b="0" dirty="0" err="1">
                <a:latin typeface="Candara" panose="020E0502030303020204" pitchFamily="34" charset="0"/>
              </a:rPr>
              <a:t>мільйонів</a:t>
            </a:r>
            <a:r>
              <a:rPr lang="ru-RU" b="0" dirty="0">
                <a:latin typeface="Candara" panose="020E0502030303020204" pitchFamily="34" charset="0"/>
              </a:rPr>
              <a:t> авто, </a:t>
            </a:r>
            <a:r>
              <a:rPr lang="ru-RU" b="0" dirty="0" err="1">
                <a:latin typeface="Candara" panose="020E0502030303020204" pitchFamily="34" charset="0"/>
              </a:rPr>
              <a:t>включаючи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автокомплекти</a:t>
            </a:r>
            <a:r>
              <a:rPr lang="ru-RU" b="0" dirty="0">
                <a:latin typeface="Candara" panose="020E0502030303020204" pitchFamily="34" charset="0"/>
              </a:rPr>
              <a:t> для </a:t>
            </a:r>
            <a:r>
              <a:rPr lang="ru-RU" b="0" dirty="0" err="1">
                <a:latin typeface="Candara" panose="020E0502030303020204" pitchFamily="34" charset="0"/>
              </a:rPr>
              <a:t>складання</a:t>
            </a:r>
            <a:r>
              <a:rPr lang="ru-RU" b="0" dirty="0">
                <a:latin typeface="Candara" panose="020E0502030303020204" pitchFamily="34" charset="0"/>
              </a:rPr>
              <a:t>. Зараз </a:t>
            </a:r>
            <a:r>
              <a:rPr lang="ru-RU" b="0" dirty="0" err="1">
                <a:latin typeface="Candara" panose="020E0502030303020204" pitchFamily="34" charset="0"/>
              </a:rPr>
              <a:t>компанія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виробляє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автомобілі</a:t>
            </a:r>
            <a:r>
              <a:rPr lang="ru-RU" b="0" dirty="0">
                <a:latin typeface="Candara" panose="020E0502030303020204" pitchFamily="34" charset="0"/>
              </a:rPr>
              <a:t> та </a:t>
            </a:r>
            <a:r>
              <a:rPr lang="ru-RU" b="0" dirty="0" err="1">
                <a:latin typeface="Candara" panose="020E0502030303020204" pitchFamily="34" charset="0"/>
              </a:rPr>
              <a:t>комплекти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під</a:t>
            </a:r>
            <a:r>
              <a:rPr lang="ru-RU" b="0" dirty="0">
                <a:latin typeface="Candara" panose="020E0502030303020204" pitchFamily="34" charset="0"/>
              </a:rPr>
              <a:t> марками </a:t>
            </a:r>
            <a:r>
              <a:rPr lang="en-US" b="0" dirty="0">
                <a:latin typeface="Candara" panose="020E0502030303020204" pitchFamily="34" charset="0"/>
              </a:rPr>
              <a:t>Chevrolet, Buick, GMC, Opel, Vauxhall, Pontiac, Holden </a:t>
            </a:r>
            <a:r>
              <a:rPr lang="ru-RU" b="0" dirty="0">
                <a:latin typeface="Candara" panose="020E0502030303020204" pitchFamily="34" charset="0"/>
              </a:rPr>
              <a:t>та </a:t>
            </a:r>
            <a:r>
              <a:rPr lang="en-US" b="0" dirty="0">
                <a:latin typeface="Candara" panose="020E0502030303020204" pitchFamily="34" charset="0"/>
              </a:rPr>
              <a:t>Suzuki, </a:t>
            </a:r>
            <a:r>
              <a:rPr lang="ru-RU" b="0" dirty="0" err="1">
                <a:latin typeface="Candara" panose="020E0502030303020204" pitchFamily="34" charset="0"/>
              </a:rPr>
              <a:t>які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продаються</a:t>
            </a:r>
            <a:r>
              <a:rPr lang="ru-RU" b="0" dirty="0">
                <a:latin typeface="Candara" panose="020E0502030303020204" pitchFamily="34" charset="0"/>
              </a:rPr>
              <a:t> у 150 </a:t>
            </a:r>
            <a:r>
              <a:rPr lang="ru-RU" b="0" dirty="0" err="1">
                <a:latin typeface="Candara" panose="020E0502030303020204" pitchFamily="34" charset="0"/>
              </a:rPr>
              <a:t>країнах</a:t>
            </a:r>
            <a:r>
              <a:rPr lang="ru-RU" b="0" dirty="0">
                <a:latin typeface="Candara" panose="020E0502030303020204" pitchFamily="34" charset="0"/>
              </a:rPr>
              <a:t> </a:t>
            </a:r>
            <a:r>
              <a:rPr lang="ru-RU" b="0" dirty="0" err="1">
                <a:latin typeface="Candara" panose="020E0502030303020204" pitchFamily="34" charset="0"/>
              </a:rPr>
              <a:t>світу</a:t>
            </a:r>
            <a:r>
              <a:rPr lang="ru-RU" b="0" dirty="0">
                <a:latin typeface="Candara" panose="020E05020303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4670158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568952" cy="1268760"/>
          </a:xfrm>
        </p:spPr>
        <p:txBody>
          <a:bodyPr>
            <a:prstTxWarp prst="textWave1">
              <a:avLst/>
            </a:prstTxWarp>
          </a:bodyPr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Основне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84784"/>
            <a:ext cx="8280920" cy="528295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Hortensia" panose="02000503080000020003" pitchFamily="2" charset="0"/>
              </a:rPr>
              <a:t>Тип</a:t>
            </a:r>
            <a:r>
              <a:rPr lang="ru-RU" sz="3200" b="0" dirty="0">
                <a:latin typeface="Hortensia" panose="02000503080000020003" pitchFamily="2" charset="0"/>
              </a:rPr>
              <a:t>			</a:t>
            </a:r>
            <a:r>
              <a:rPr lang="ru-RU" sz="3200" b="0" dirty="0" smtClean="0">
                <a:latin typeface="Hortensia" panose="02000503080000020003" pitchFamily="2" charset="0"/>
              </a:rPr>
              <a:t>  </a:t>
            </a:r>
            <a:r>
              <a:rPr lang="ru-RU" sz="3200" b="0" dirty="0" err="1" smtClean="0">
                <a:latin typeface="Hortensia" panose="02000503080000020003" pitchFamily="2" charset="0"/>
              </a:rPr>
              <a:t>частина</a:t>
            </a:r>
            <a:r>
              <a:rPr lang="ru-RU" sz="3200" b="0" dirty="0" smtClean="0">
                <a:latin typeface="Hortensia" panose="02000503080000020003" pitchFamily="2" charset="0"/>
              </a:rPr>
              <a:t> </a:t>
            </a:r>
            <a:r>
              <a:rPr lang="en-US" sz="3200" b="0" dirty="0">
                <a:latin typeface="Hortensia" panose="02000503080000020003" pitchFamily="2" charset="0"/>
              </a:rPr>
              <a:t>General Motors</a:t>
            </a:r>
          </a:p>
          <a:p>
            <a:r>
              <a:rPr lang="ru-RU" sz="3200" dirty="0" err="1">
                <a:solidFill>
                  <a:srgbClr val="FF0000"/>
                </a:solidFill>
                <a:latin typeface="Hortensia" panose="02000503080000020003" pitchFamily="2" charset="0"/>
              </a:rPr>
              <a:t>Заснування</a:t>
            </a:r>
            <a:r>
              <a:rPr lang="ru-RU" sz="3200" b="0" dirty="0">
                <a:latin typeface="Hortensia" panose="02000503080000020003" pitchFamily="2" charset="0"/>
              </a:rPr>
              <a:t>	</a:t>
            </a:r>
            <a:r>
              <a:rPr lang="ru-RU" sz="3200" b="0" dirty="0" smtClean="0">
                <a:latin typeface="Hortensia" panose="02000503080000020003" pitchFamily="2" charset="0"/>
              </a:rPr>
              <a:t>  1937</a:t>
            </a:r>
            <a:endParaRPr lang="ru-RU" sz="3200" b="0" dirty="0">
              <a:latin typeface="Hortensia" panose="02000503080000020003" pitchFamily="2" charset="0"/>
            </a:endParaRPr>
          </a:p>
          <a:p>
            <a:r>
              <a:rPr lang="ru-RU" sz="3200" dirty="0" err="1">
                <a:solidFill>
                  <a:srgbClr val="FF0000"/>
                </a:solidFill>
                <a:latin typeface="Hortensia" panose="02000503080000020003" pitchFamily="2" charset="0"/>
              </a:rPr>
              <a:t>Засновник</a:t>
            </a:r>
            <a:r>
              <a:rPr lang="ru-RU" sz="3200" dirty="0">
                <a:solidFill>
                  <a:srgbClr val="FF0000"/>
                </a:solidFill>
                <a:latin typeface="Hortensia" panose="02000503080000020003" pitchFamily="2" charset="0"/>
              </a:rPr>
              <a:t>(и</a:t>
            </a:r>
            <a:r>
              <a:rPr lang="ru-RU" sz="3200" dirty="0" smtClean="0">
                <a:solidFill>
                  <a:srgbClr val="FF0000"/>
                </a:solidFill>
                <a:latin typeface="Hortensia" panose="02000503080000020003" pitchFamily="2" charset="0"/>
              </a:rPr>
              <a:t>)</a:t>
            </a:r>
            <a:r>
              <a:rPr lang="ru-RU" sz="3200" dirty="0">
                <a:solidFill>
                  <a:srgbClr val="FF0000"/>
                </a:solidFill>
                <a:latin typeface="Hortensia" panose="02000503080000020003" pitchFamily="2" charset="0"/>
              </a:rPr>
              <a:t> </a:t>
            </a:r>
            <a:r>
              <a:rPr lang="ru-RU" sz="3200" b="0" dirty="0">
                <a:latin typeface="Hortensia" panose="02000503080000020003" pitchFamily="2" charset="0"/>
              </a:rPr>
              <a:t>	</a:t>
            </a:r>
            <a:r>
              <a:rPr lang="ru-RU" sz="3200" b="0" dirty="0" smtClean="0">
                <a:latin typeface="Hortensia" panose="02000503080000020003" pitchFamily="2" charset="0"/>
              </a:rPr>
              <a:t>  </a:t>
            </a:r>
            <a:r>
              <a:rPr lang="ru-RU" sz="3200" b="0" dirty="0" err="1" smtClean="0">
                <a:latin typeface="Hortensia" panose="02000503080000020003" pitchFamily="2" charset="0"/>
              </a:rPr>
              <a:t>Кім</a:t>
            </a:r>
            <a:r>
              <a:rPr lang="ru-RU" sz="3200" b="0" dirty="0" smtClean="0">
                <a:latin typeface="Hortensia" panose="02000503080000020003" pitchFamily="2" charset="0"/>
              </a:rPr>
              <a:t> </a:t>
            </a:r>
            <a:r>
              <a:rPr lang="ru-RU" sz="3200" b="0" dirty="0" err="1">
                <a:latin typeface="Hortensia" panose="02000503080000020003" pitchFamily="2" charset="0"/>
              </a:rPr>
              <a:t>Ву-джан</a:t>
            </a:r>
            <a:endParaRPr lang="ru-RU" sz="3200" b="0" dirty="0">
              <a:latin typeface="Hortensia" panose="02000503080000020003" pitchFamily="2" charset="0"/>
            </a:endParaRPr>
          </a:p>
          <a:p>
            <a:r>
              <a:rPr lang="ru-RU" sz="3200" dirty="0">
                <a:solidFill>
                  <a:srgbClr val="FF0000"/>
                </a:solidFill>
                <a:latin typeface="Hortensia" panose="02000503080000020003" pitchFamily="2" charset="0"/>
              </a:rPr>
              <a:t>Штаб-квартира</a:t>
            </a:r>
            <a:r>
              <a:rPr lang="ru-RU" sz="3200" b="0" dirty="0">
                <a:latin typeface="Hortensia" panose="02000503080000020003" pitchFamily="2" charset="0"/>
              </a:rPr>
              <a:t>	</a:t>
            </a:r>
            <a:r>
              <a:rPr lang="ru-RU" sz="3200" b="0" dirty="0" smtClean="0">
                <a:latin typeface="Hortensia" panose="02000503080000020003" pitchFamily="2" charset="0"/>
              </a:rPr>
              <a:t>  </a:t>
            </a:r>
            <a:r>
              <a:rPr lang="ru-RU" sz="3200" b="0" dirty="0" err="1" smtClean="0">
                <a:latin typeface="Hortensia" panose="02000503080000020003" pitchFamily="2" charset="0"/>
              </a:rPr>
              <a:t>Інчхон</a:t>
            </a:r>
            <a:r>
              <a:rPr lang="ru-RU" sz="3200" b="0" dirty="0">
                <a:latin typeface="Hortensia" panose="02000503080000020003" pitchFamily="2" charset="0"/>
              </a:rPr>
              <a:t>, </a:t>
            </a:r>
            <a:r>
              <a:rPr lang="ru-RU" sz="3200" b="0" dirty="0" err="1">
                <a:latin typeface="Hortensia" panose="02000503080000020003" pitchFamily="2" charset="0"/>
              </a:rPr>
              <a:t>Південна</a:t>
            </a:r>
            <a:r>
              <a:rPr lang="ru-RU" sz="3200" b="0" dirty="0">
                <a:latin typeface="Hortensia" panose="02000503080000020003" pitchFamily="2" charset="0"/>
              </a:rPr>
              <a:t> Корея</a:t>
            </a:r>
          </a:p>
          <a:p>
            <a:r>
              <a:rPr lang="ru-RU" sz="3200" dirty="0" err="1">
                <a:solidFill>
                  <a:srgbClr val="FF0000"/>
                </a:solidFill>
                <a:latin typeface="Hortensia" panose="02000503080000020003" pitchFamily="2" charset="0"/>
              </a:rPr>
              <a:t>Ключові</a:t>
            </a:r>
            <a:r>
              <a:rPr lang="ru-RU" sz="3200" b="0" dirty="0">
                <a:solidFill>
                  <a:srgbClr val="FF0000"/>
                </a:solidFill>
                <a:latin typeface="Hortensia" panose="02000503080000020003" pitchFamily="2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Hortensia" panose="02000503080000020003" pitchFamily="2" charset="0"/>
              </a:rPr>
              <a:t>особи</a:t>
            </a:r>
            <a:r>
              <a:rPr lang="ru-RU" sz="3200" b="0" dirty="0">
                <a:solidFill>
                  <a:srgbClr val="FF0000"/>
                </a:solidFill>
                <a:latin typeface="Hortensia" panose="02000503080000020003" pitchFamily="2" charset="0"/>
              </a:rPr>
              <a:t>	</a:t>
            </a:r>
            <a:r>
              <a:rPr lang="ru-RU" sz="3200" b="0" dirty="0" smtClean="0">
                <a:latin typeface="Hortensia" panose="02000503080000020003" pitchFamily="2" charset="0"/>
              </a:rPr>
              <a:t>  Президент Майкл </a:t>
            </a:r>
            <a:r>
              <a:rPr lang="ru-RU" sz="3200" b="0" dirty="0" err="1">
                <a:latin typeface="Hortensia" panose="02000503080000020003" pitchFamily="2" charset="0"/>
              </a:rPr>
              <a:t>Грімальді</a:t>
            </a:r>
            <a:endParaRPr lang="ru-RU" sz="3200" b="0" dirty="0">
              <a:latin typeface="Hortensia" panose="02000503080000020003" pitchFamily="2" charset="0"/>
            </a:endParaRPr>
          </a:p>
          <a:p>
            <a:r>
              <a:rPr lang="ru-RU" sz="3200" dirty="0" err="1">
                <a:solidFill>
                  <a:srgbClr val="FF0000"/>
                </a:solidFill>
                <a:latin typeface="Hortensia" panose="02000503080000020003" pitchFamily="2" charset="0"/>
              </a:rPr>
              <a:t>Галузь</a:t>
            </a:r>
            <a:r>
              <a:rPr lang="ru-RU" sz="3200" b="0" dirty="0">
                <a:latin typeface="Hortensia" panose="02000503080000020003" pitchFamily="2" charset="0"/>
              </a:rPr>
              <a:t>		</a:t>
            </a:r>
            <a:r>
              <a:rPr lang="ru-RU" sz="3200" b="0" dirty="0" smtClean="0">
                <a:latin typeface="Hortensia" panose="02000503080000020003" pitchFamily="2" charset="0"/>
              </a:rPr>
              <a:t>  </a:t>
            </a:r>
            <a:r>
              <a:rPr lang="ru-RU" sz="3200" b="0" dirty="0" err="1" smtClean="0">
                <a:latin typeface="Hortensia" panose="02000503080000020003" pitchFamily="2" charset="0"/>
              </a:rPr>
              <a:t>Автомобільна</a:t>
            </a:r>
            <a:r>
              <a:rPr lang="ru-RU" sz="3200" b="0" dirty="0" smtClean="0">
                <a:latin typeface="Hortensia" panose="02000503080000020003" pitchFamily="2" charset="0"/>
              </a:rPr>
              <a:t> </a:t>
            </a:r>
            <a:r>
              <a:rPr lang="ru-RU" sz="3200" b="0" dirty="0" err="1">
                <a:latin typeface="Hortensia" panose="02000503080000020003" pitchFamily="2" charset="0"/>
              </a:rPr>
              <a:t>промисловість</a:t>
            </a:r>
            <a:endParaRPr lang="ru-RU" sz="3200" b="0" dirty="0">
              <a:latin typeface="Hortensia" panose="02000503080000020003" pitchFamily="2" charset="0"/>
            </a:endParaRPr>
          </a:p>
          <a:p>
            <a:r>
              <a:rPr lang="ru-RU" sz="3200" dirty="0" err="1">
                <a:solidFill>
                  <a:srgbClr val="FF0000"/>
                </a:solidFill>
                <a:latin typeface="Hortensia" panose="02000503080000020003" pitchFamily="2" charset="0"/>
              </a:rPr>
              <a:t>Продукція</a:t>
            </a:r>
            <a:r>
              <a:rPr lang="ru-RU" sz="3200" b="0" dirty="0">
                <a:latin typeface="Hortensia" panose="02000503080000020003" pitchFamily="2" charset="0"/>
              </a:rPr>
              <a:t>		</a:t>
            </a:r>
            <a:r>
              <a:rPr lang="ru-RU" sz="3200" b="0" dirty="0" smtClean="0">
                <a:latin typeface="Hortensia" panose="02000503080000020003" pitchFamily="2" charset="0"/>
              </a:rPr>
              <a:t>  </a:t>
            </a:r>
            <a:r>
              <a:rPr lang="ru-RU" sz="3200" b="0" dirty="0" err="1" smtClean="0">
                <a:latin typeface="Hortensia" panose="02000503080000020003" pitchFamily="2" charset="0"/>
              </a:rPr>
              <a:t>Автомобілі</a:t>
            </a:r>
            <a:endParaRPr lang="ru-RU" sz="3200" b="0" dirty="0">
              <a:latin typeface="Hortensia" panose="0200050308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648455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338730" cy="40770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920" y="3329608"/>
            <a:ext cx="6355779" cy="352839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319002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Тема152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Impact"/>
        <a:ea typeface=""/>
        <a:cs typeface=""/>
      </a:majorFont>
      <a:minorFont>
        <a:latin typeface="Eurosti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Тема152</Template>
  <TotalTime>27</TotalTime>
  <Words>330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Тема152</vt:lpstr>
      <vt:lpstr>АвтоЗАЗ  «Daewoo Motors»</vt:lpstr>
      <vt:lpstr>Що ж це таке?</vt:lpstr>
      <vt:lpstr>Історія… </vt:lpstr>
      <vt:lpstr>Що ж це таке??</vt:lpstr>
      <vt:lpstr>З історії</vt:lpstr>
      <vt:lpstr>Основне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АвтоЗАЗ  «Daewoo Motors»</dc:title>
  <dc:creator>Администратор</dc:creator>
  <cp:lastModifiedBy>Администратор</cp:lastModifiedBy>
  <cp:revision>3</cp:revision>
  <cp:lastPrinted>2013-12-19T18:18:25Z</cp:lastPrinted>
  <dcterms:created xsi:type="dcterms:W3CDTF">2013-12-19T17:56:09Z</dcterms:created>
  <dcterms:modified xsi:type="dcterms:W3CDTF">2013-12-19T18:23:44Z</dcterms:modified>
</cp:coreProperties>
</file>