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22" autoAdjust="0"/>
  </p:normalViewPr>
  <p:slideViewPr>
    <p:cSldViewPr>
      <p:cViewPr>
        <p:scale>
          <a:sx n="77" d="100"/>
          <a:sy n="77" d="100"/>
        </p:scale>
        <p:origin x="-1206" y="-42"/>
      </p:cViewPr>
      <p:guideLst>
        <p:guide orient="horz" pos="2160"/>
        <p:guide pos="2880"/>
      </p:guideLst>
    </p:cSldViewPr>
  </p:slideViewPr>
  <p:outlineViewPr>
    <p:cViewPr>
      <p:scale>
        <a:sx n="33" d="100"/>
        <a:sy n="33" d="100"/>
      </p:scale>
      <p:origin x="42" y="20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dirty="0"/>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t>‹#›</a:t>
            </a:fld>
            <a:endParaRPr lang="ru-RU" dirty="0"/>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t>‹#›</a:t>
            </a:fld>
            <a:endParaRPr lang="ru-RU" dirty="0"/>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t>03.03.2014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dirty="0"/>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t>‹#›</a:t>
            </a:fld>
            <a:endParaRPr lang="ru-RU" dirty="0"/>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dirty="0"/>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Дата 4"/>
          <p:cNvSpPr>
            <a:spLocks noGrp="1"/>
          </p:cNvSpPr>
          <p:nvPr>
            <p:ph type="dt" sz="half" idx="10"/>
          </p:nvPr>
        </p:nvSpPr>
        <p:spPr/>
        <p:txBody>
          <a:bodyPr/>
          <a:lstStyle/>
          <a:p>
            <a:fld id="{B4C71EC6-210F-42DE-9C53-41977AD35B3D}" type="datetimeFigureOut">
              <a:rPr lang="ru-RU" smtClean="0"/>
              <a:t>03.03.2014</a:t>
            </a:fld>
            <a:endParaRPr lang="ru-RU" dirty="0"/>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t>03.03.2014</a:t>
            </a:fld>
            <a:endParaRPr lang="ru-RU" dirty="0"/>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t>03.03.2014</a:t>
            </a:fld>
            <a:endParaRPr lang="ru-RU" dirty="0"/>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dirty="0"/>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dirty="0"/>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100000"/>
                <a:shade val="52000"/>
                <a:satMod val="105000"/>
              </a:schemeClr>
            </a:gs>
            <a:gs pos="47500">
              <a:schemeClr val="bg2">
                <a:tint val="90000"/>
                <a:shade val="89000"/>
                <a:satMod val="105000"/>
              </a:schemeClr>
            </a:gs>
            <a:gs pos="58500">
              <a:schemeClr val="bg2">
                <a:tint val="85000"/>
                <a:shade val="89000"/>
                <a:satMod val="105000"/>
              </a:schemeClr>
            </a:gs>
            <a:gs pos="100000">
              <a:schemeClr val="bg2">
                <a:tint val="100000"/>
                <a:shade val="52000"/>
                <a:satMod val="105000"/>
              </a:schemeClr>
            </a:gs>
          </a:gsLst>
          <a:lin ang="36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4824"/>
            <a:ext cx="9144000" cy="5025630"/>
          </a:xfrm>
          <a:prstGeom prst="rect">
            <a:avLst/>
          </a:prstGeom>
          <a:ln>
            <a:noFill/>
          </a:ln>
          <a:effectLst>
            <a:softEdge rad="112500"/>
          </a:effectLst>
        </p:spPr>
      </p:pic>
      <p:sp>
        <p:nvSpPr>
          <p:cNvPr id="2" name="Заголовок 1"/>
          <p:cNvSpPr>
            <a:spLocks noGrp="1"/>
          </p:cNvSpPr>
          <p:nvPr>
            <p:ph type="ctrTitle"/>
          </p:nvPr>
        </p:nvSpPr>
        <p:spPr>
          <a:xfrm>
            <a:off x="0" y="0"/>
            <a:ext cx="9036496" cy="1872207"/>
          </a:xfrm>
          <a:solidFill>
            <a:schemeClr val="bg1"/>
          </a:solidFill>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uk-UA"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ЗМІ</a:t>
            </a: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четверта</a:t>
            </a: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uk-UA"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гілка</a:t>
            </a: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uk-UA"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влади</a:t>
            </a:r>
            <a:endPar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022714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0063" y="2996952"/>
            <a:ext cx="4985993" cy="374441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76744" cy="314096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313" y="0"/>
            <a:ext cx="3491880" cy="3140968"/>
          </a:xfrm>
          <a:prstGeom prst="rect">
            <a:avLst/>
          </a:prstGeom>
        </p:spPr>
      </p:pic>
      <p:sp>
        <p:nvSpPr>
          <p:cNvPr id="7" name="TextBox 6"/>
          <p:cNvSpPr txBox="1"/>
          <p:nvPr/>
        </p:nvSpPr>
        <p:spPr>
          <a:xfrm>
            <a:off x="5220072" y="3102714"/>
            <a:ext cx="4014517" cy="3785652"/>
          </a:xfrm>
          <a:prstGeom prst="rect">
            <a:avLst/>
          </a:prstGeom>
          <a:noFill/>
        </p:spPr>
        <p:txBody>
          <a:bodyPr wrap="square" rtlCol="0">
            <a:spAutoFit/>
          </a:bodyPr>
          <a:lstStyle/>
          <a:p>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Однак, у наш час найпоширенішим засобом масової інформації є інтернет. Він заполонив собою все, має «владу» над всіма прошарками суспільства. А головне, люди чомусь вірять усьому, що там написано.</a:t>
            </a:r>
          </a:p>
          <a:p>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Отже, інтернет має більший вплив на людей, ніж інші ЗМІ у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XXI c</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936" y="0"/>
            <a:ext cx="1895816" cy="1309836"/>
          </a:xfrm>
          <a:prstGeom prst="rect">
            <a:avLst/>
          </a:prstGeom>
        </p:spPr>
      </p:pic>
    </p:spTree>
    <p:extLst>
      <p:ext uri="{BB962C8B-B14F-4D97-AF65-F5344CB8AC3E}">
        <p14:creationId xmlns:p14="http://schemas.microsoft.com/office/powerpoint/2010/main" val="3560215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52736"/>
            <a:ext cx="9036496" cy="5805264"/>
          </a:xfrm>
          <a:prstGeom prst="rect">
            <a:avLst/>
          </a:prstGeom>
        </p:spPr>
      </p:pic>
      <p:sp>
        <p:nvSpPr>
          <p:cNvPr id="3" name="Объект 2"/>
          <p:cNvSpPr>
            <a:spLocks noGrp="1"/>
          </p:cNvSpPr>
          <p:nvPr>
            <p:ph sz="quarter" idx="1"/>
          </p:nvPr>
        </p:nvSpPr>
        <p:spPr>
          <a:xfrm>
            <a:off x="0" y="116632"/>
            <a:ext cx="9144000" cy="3312368"/>
          </a:xfrm>
          <a:solidFill>
            <a:schemeClr val="bg1"/>
          </a:solidFill>
        </p:spPr>
        <p:txBody>
          <a:bodyPr>
            <a:normAutofit fontScale="70000" lnSpcReduction="20000"/>
          </a:bodyPr>
          <a:lstStyle/>
          <a:p>
            <a:pPr marL="0" indent="0" algn="ctr">
              <a:buNone/>
            </a:pPr>
            <a:r>
              <a:rPr lang="ru-RU" b="1" dirty="0">
                <a:latin typeface="Segoe Print" pitchFamily="2" charset="0"/>
              </a:rPr>
              <a:t>О</a:t>
            </a:r>
            <a:r>
              <a:rPr lang="ru-RU" b="1" dirty="0" smtClean="0">
                <a:latin typeface="Segoe Print" pitchFamily="2" charset="0"/>
              </a:rPr>
              <a:t>дин </a:t>
            </a:r>
            <a:r>
              <a:rPr lang="ru-RU" b="1" dirty="0">
                <a:latin typeface="Segoe Print" pitchFamily="2" charset="0"/>
              </a:rPr>
              <a:t>виступ ЗМІ може бути підтриманий всім народом, а на інший ніхто не відреагує. Масштаб і активність громадського відгуку залежить від переконливості, доказовості, привабливості позиції ЗМІ. Не раз реакція широких мас досягає межі, коли владі доводиться з ними рахуватися. Саме це змушує владу до корекції своїх намірів чи </a:t>
            </a:r>
            <a:r>
              <a:rPr lang="ru-RU" b="1" dirty="0" smtClean="0">
                <a:latin typeface="Segoe Print" pitchFamily="2" charset="0"/>
              </a:rPr>
              <a:t>дій. </a:t>
            </a:r>
            <a:r>
              <a:rPr lang="ru-RU" b="1" dirty="0">
                <a:latin typeface="Segoe Print" pitchFamily="2" charset="0"/>
              </a:rPr>
              <a:t>Попередня оцінка, широке громадське обговорення, всебічна експертна оцінка намірів та пропозиції влади у ЗМІ дає змогу уникнути помилкових рішень, необдуманих кроків. Тому владні структури повинні бути зацікавленими в таких обговореннях, сміливіше їх організовувати чи йти назустріч пропозиціям ЗМІ про їх проведення, уважно ставитися до висловлених думок, дбаючи про суспільні інтереси.</a:t>
            </a:r>
          </a:p>
        </p:txBody>
      </p:sp>
    </p:spTree>
    <p:extLst>
      <p:ext uri="{BB962C8B-B14F-4D97-AF65-F5344CB8AC3E}">
        <p14:creationId xmlns:p14="http://schemas.microsoft.com/office/powerpoint/2010/main" val="1272316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9077">
            <a:off x="5784139" y="3694300"/>
            <a:ext cx="3031705" cy="2664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Объект 2"/>
          <p:cNvSpPr>
            <a:spLocks noGrp="1"/>
          </p:cNvSpPr>
          <p:nvPr>
            <p:ph sz="quarter" idx="1"/>
          </p:nvPr>
        </p:nvSpPr>
        <p:spPr>
          <a:xfrm>
            <a:off x="301752" y="3429000"/>
            <a:ext cx="5422376" cy="3240360"/>
          </a:xfrm>
        </p:spPr>
        <p:txBody>
          <a:bodyPr>
            <a:normAutofit fontScale="85000" lnSpcReduction="20000"/>
          </a:bodyPr>
          <a:lstStyle/>
          <a:p>
            <a:r>
              <a:rPr lang="ru-RU" i="1" dirty="0">
                <a:solidFill>
                  <a:schemeClr val="bg2">
                    <a:lumMod val="25000"/>
                  </a:schemeClr>
                </a:solidFill>
              </a:rPr>
              <a:t>Нерідко коригуючий вплив ЗМІ стосується перегляду здійснюваних кроків. Змусити владні структури відмовитися від їх задумів важко, але ще важче протидіяти зробленому. Та відомі непоодинокі випадки, коли наполегливість, принциповість ЗМІ змушували відступати навіть вельми авторитетні владні органи</a:t>
            </a:r>
            <a:r>
              <a:rPr lang="ru-RU" dirty="0"/>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8454">
            <a:off x="5005793" y="402730"/>
            <a:ext cx="3683751" cy="3037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1243">
            <a:off x="547243" y="385067"/>
            <a:ext cx="4116365" cy="2860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8604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140" y="44795"/>
            <a:ext cx="3810053" cy="3092844"/>
          </a:xfrm>
          <a:prstGeom prst="ellipse">
            <a:avLst/>
          </a:prstGeom>
          <a:ln>
            <a:solidFill>
              <a:schemeClr val="accent6"/>
            </a:solidFill>
          </a:ln>
          <a:effectLst>
            <a:softEdge rad="112500"/>
          </a:effectLst>
        </p:spPr>
      </p:pic>
      <p:grpSp>
        <p:nvGrpSpPr>
          <p:cNvPr id="15" name="Группа 14"/>
          <p:cNvGrpSpPr/>
          <p:nvPr/>
        </p:nvGrpSpPr>
        <p:grpSpPr>
          <a:xfrm>
            <a:off x="6399697" y="1880828"/>
            <a:ext cx="2636800" cy="3636404"/>
            <a:chOff x="6399697" y="1880828"/>
            <a:chExt cx="2636800" cy="3636404"/>
          </a:xfrm>
        </p:grpSpPr>
        <p:sp>
          <p:nvSpPr>
            <p:cNvPr id="7" name="Выноска-облако 6"/>
            <p:cNvSpPr/>
            <p:nvPr/>
          </p:nvSpPr>
          <p:spPr>
            <a:xfrm>
              <a:off x="6399697" y="1880828"/>
              <a:ext cx="2636800" cy="3636404"/>
            </a:xfrm>
            <a:prstGeom prst="cloudCallout">
              <a:avLst>
                <a:gd name="adj1" fmla="val -51134"/>
                <a:gd name="adj2" fmla="val -7018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8" name="TextBox 7"/>
            <p:cNvSpPr txBox="1"/>
            <p:nvPr/>
          </p:nvSpPr>
          <p:spPr>
            <a:xfrm>
              <a:off x="6709985" y="2369934"/>
              <a:ext cx="2016224" cy="2862322"/>
            </a:xfrm>
            <a:prstGeom prst="rect">
              <a:avLst/>
            </a:prstGeom>
            <a:noFill/>
          </p:spPr>
          <p:txBody>
            <a:bodyPr wrap="square" rtlCol="0">
              <a:spAutoFit/>
            </a:bodyPr>
            <a:lstStyle/>
            <a:p>
              <a:pPr algn="ct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 підтримки ЗМІ</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значною мірою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залежать пі</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дсумки протистояння правлячої та опозиційної партій.</a:t>
              </a:r>
            </a:p>
            <a:p>
              <a:pPr algn="ctr"/>
              <a:endParaRPr lang="ru-RU" dirty="0"/>
            </a:p>
          </p:txBody>
        </p:sp>
      </p:grpSp>
      <p:sp>
        <p:nvSpPr>
          <p:cNvPr id="9" name="Выноска-облако 8"/>
          <p:cNvSpPr/>
          <p:nvPr/>
        </p:nvSpPr>
        <p:spPr>
          <a:xfrm>
            <a:off x="0" y="2186862"/>
            <a:ext cx="2915816" cy="3024336"/>
          </a:xfrm>
          <a:prstGeom prst="cloudCallout">
            <a:avLst>
              <a:gd name="adj1" fmla="val 27332"/>
              <a:gd name="adj2" fmla="val -77011"/>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3" name="Объект 2"/>
          <p:cNvSpPr>
            <a:spLocks noGrp="1"/>
          </p:cNvSpPr>
          <p:nvPr>
            <p:ph sz="quarter" idx="1"/>
          </p:nvPr>
        </p:nvSpPr>
        <p:spPr>
          <a:xfrm>
            <a:off x="395536" y="2636912"/>
            <a:ext cx="2376264" cy="1652855"/>
          </a:xfrm>
        </p:spPr>
        <p:txBody>
          <a:bodyPr>
            <a:noAutofit/>
          </a:bodyPr>
          <a:lstStyle/>
          <a:p>
            <a:pPr marL="0" indent="0" algn="ctr">
              <a:buNone/>
            </a:pPr>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Корекція намірів та реальних дій влади під впливом ЗМІ свідчать, що вони є реальною суспільною силою. </a:t>
            </a:r>
          </a:p>
          <a:p>
            <a:pPr algn="ctr"/>
            <a:endPar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6" name="Группа 15"/>
          <p:cNvGrpSpPr/>
          <p:nvPr/>
        </p:nvGrpSpPr>
        <p:grpSpPr>
          <a:xfrm>
            <a:off x="2357458" y="3719682"/>
            <a:ext cx="4340062" cy="3120833"/>
            <a:chOff x="2357458" y="3719682"/>
            <a:chExt cx="4340062" cy="3120833"/>
          </a:xfrm>
        </p:grpSpPr>
        <p:sp>
          <p:nvSpPr>
            <p:cNvPr id="10" name="Выноска-облако 9"/>
            <p:cNvSpPr/>
            <p:nvPr/>
          </p:nvSpPr>
          <p:spPr>
            <a:xfrm rot="807152">
              <a:off x="2357458" y="3719682"/>
              <a:ext cx="4340062" cy="3120833"/>
            </a:xfrm>
            <a:prstGeom prst="cloudCallout">
              <a:avLst>
                <a:gd name="adj1" fmla="val -3988"/>
                <a:gd name="adj2" fmla="val -7208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12" name="TextBox 11"/>
            <p:cNvSpPr txBox="1"/>
            <p:nvPr/>
          </p:nvSpPr>
          <p:spPr>
            <a:xfrm>
              <a:off x="2655281" y="4038461"/>
              <a:ext cx="3744416" cy="2308324"/>
            </a:xfrm>
            <a:prstGeom prst="rect">
              <a:avLst/>
            </a:prstGeom>
            <a:noFill/>
          </p:spPr>
          <p:txBody>
            <a:bodyPr wrap="square" rtlCol="0">
              <a:spAutoFit/>
            </a:bodyPr>
            <a:lstStyle/>
            <a:p>
              <a:pPr algn="ct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Впливаючи на владу, формування громадської думки, ЗМІ є важливим інструментом соціального управління, їхня роль особливо залежить від умов діяльності — існуючого політичного режиму</a:t>
              </a:r>
            </a:p>
          </p:txBody>
        </p:sp>
      </p:grpSp>
    </p:spTree>
    <p:extLst>
      <p:ext uri="{BB962C8B-B14F-4D97-AF65-F5344CB8AC3E}">
        <p14:creationId xmlns:p14="http://schemas.microsoft.com/office/powerpoint/2010/main" val="3690047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6000598" cy="1050951"/>
          </a:xfrm>
        </p:spPr>
        <p:style>
          <a:lnRef idx="2">
            <a:schemeClr val="accent2"/>
          </a:lnRef>
          <a:fillRef idx="1">
            <a:schemeClr val="lt1"/>
          </a:fillRef>
          <a:effectRef idx="0">
            <a:schemeClr val="accent2"/>
          </a:effectRef>
          <a:fontRef idx="minor">
            <a:schemeClr val="dk1"/>
          </a:fontRef>
        </p:style>
        <p:txBody>
          <a:bodyPr>
            <a:norm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ЗМ</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 та вибори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976217" y="0"/>
            <a:ext cx="3167783" cy="512296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3" y="1050951"/>
            <a:ext cx="5986034" cy="280831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218" y="5157193"/>
            <a:ext cx="3167782" cy="169460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9" y="5373216"/>
            <a:ext cx="5944170" cy="1484784"/>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61" y="3717032"/>
            <a:ext cx="6014958" cy="1656183"/>
          </a:xfrm>
          <a:prstGeom prst="rect">
            <a:avLst/>
          </a:prstGeom>
        </p:spPr>
      </p:pic>
    </p:spTree>
    <p:extLst>
      <p:ext uri="{BB962C8B-B14F-4D97-AF65-F5344CB8AC3E}">
        <p14:creationId xmlns:p14="http://schemas.microsoft.com/office/powerpoint/2010/main" val="2987546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a:xfrm>
            <a:off x="0" y="0"/>
            <a:ext cx="5707942" cy="6857635"/>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ru-RU" dirty="0">
                <a:solidFill>
                  <a:sysClr val="windowText" lastClr="000000"/>
                </a:solidFill>
              </a:rPr>
              <a:t>Головною ознакою тоталітарного режиму є здійснення </a:t>
            </a:r>
            <a:r>
              <a:rPr lang="ru-RU" dirty="0" smtClean="0">
                <a:solidFill>
                  <a:sysClr val="windowText" lastClr="000000"/>
                </a:solidFill>
              </a:rPr>
              <a:t>державою </a:t>
            </a:r>
            <a:r>
              <a:rPr lang="ru-RU" dirty="0">
                <a:solidFill>
                  <a:sysClr val="windowText" lastClr="000000"/>
                </a:solidFill>
              </a:rPr>
              <a:t>разом із правлячою політичною партією, </a:t>
            </a:r>
            <a:r>
              <a:rPr lang="ru-RU" dirty="0" smtClean="0">
                <a:solidFill>
                  <a:sysClr val="windowText" lastClr="000000"/>
                </a:solidFill>
              </a:rPr>
              <a:t>всезагального</a:t>
            </a:r>
            <a:r>
              <a:rPr lang="ru-RU" dirty="0">
                <a:solidFill>
                  <a:sysClr val="windowText" lastClr="000000"/>
                </a:solidFill>
              </a:rPr>
              <a:t>, всеохоплюючого, тотального контролю над усіма сферами життя суспільства — від відносин власності до особистого життя </a:t>
            </a:r>
            <a:r>
              <a:rPr lang="ru-RU" dirty="0" smtClean="0">
                <a:solidFill>
                  <a:sysClr val="windowText" lastClr="000000"/>
                </a:solidFill>
              </a:rPr>
              <a:t>громадян.Такий партійно-державний механізм </a:t>
            </a:r>
            <a:r>
              <a:rPr lang="ru-RU" dirty="0">
                <a:solidFill>
                  <a:sysClr val="windowText" lastClr="000000"/>
                </a:solidFill>
              </a:rPr>
              <a:t>підпорядковує собі всі важелі впливу на народ, в тому числі й ЗМІ, на які покладається завдання інформаційно-пропагандистського обслуговування режиму. За таких умов й мови не може бути про них як самостійну ланку політичної системи </a:t>
            </a:r>
            <a:r>
              <a:rPr lang="ru-RU" dirty="0" smtClean="0">
                <a:solidFill>
                  <a:sysClr val="windowText" lastClr="000000"/>
                </a:solidFill>
              </a:rPr>
              <a:t>суспільства.</a:t>
            </a:r>
            <a:endParaRPr lang="ru-RU" dirty="0">
              <a:solidFill>
                <a:sysClr val="windowText" lastClr="00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3752"/>
            <a:ext cx="3572976" cy="6844248"/>
          </a:xfrm>
          <a:prstGeom prst="rect">
            <a:avLst/>
          </a:prstGeom>
        </p:spPr>
      </p:pic>
    </p:spTree>
    <p:extLst>
      <p:ext uri="{BB962C8B-B14F-4D97-AF65-F5344CB8AC3E}">
        <p14:creationId xmlns:p14="http://schemas.microsoft.com/office/powerpoint/2010/main" val="2614066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a:xfrm>
            <a:off x="0" y="0"/>
            <a:ext cx="4716016" cy="6858000"/>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marL="0" indent="0" algn="ctr">
              <a:buNone/>
            </a:pPr>
            <a:endParaRPr lang="ru-RU" dirty="0" smtClean="0"/>
          </a:p>
          <a:p>
            <a:pPr marL="0" indent="0" algn="ctr">
              <a:buNone/>
            </a:pPr>
            <a:r>
              <a:rPr lang="ru-RU" dirty="0" smtClean="0"/>
              <a:t>Тоталітарний </a:t>
            </a:r>
            <a:r>
              <a:rPr lang="ru-RU" dirty="0"/>
              <a:t>режим не </a:t>
            </a:r>
            <a:r>
              <a:rPr lang="ru-RU" dirty="0" smtClean="0"/>
              <a:t>припускає існування </a:t>
            </a:r>
            <a:r>
              <a:rPr lang="ru-RU" dirty="0"/>
              <a:t>легальної опозиції, опозиційних чи непідконтрольних йому ЗМІ. Дозвіл на видання або вихід в ефір надається тільки «надійним» і «перевіреним». Наприклад, над усім, що публікували ЗМІ колишнього СРСР, був встановлений жорсткий цензурний контроль. А над ним — контроль партійних органів. Головною місією ЗМІ було зміцнення, всебічна підтримка і вихваляння існуючого режиму. Водночас преса, радіо, телебачення були насичені критичними публікаціями, але критика було суворо «</a:t>
            </a:r>
            <a:r>
              <a:rPr lang="ru-RU" dirty="0" smtClean="0"/>
              <a:t>дозована </a:t>
            </a:r>
            <a:r>
              <a:rPr lang="ru-RU" dirty="0"/>
              <a:t>Значну роль у діяльності засобів масової інформації було відведено штучним пропагандистським кампаніям, спрямованим на формування «образу ворога».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0"/>
            <a:ext cx="4499992" cy="6858000"/>
          </a:xfrm>
          <a:prstGeom prst="rect">
            <a:avLst/>
          </a:prstGeom>
        </p:spPr>
      </p:pic>
    </p:spTree>
    <p:extLst>
      <p:ext uri="{BB962C8B-B14F-4D97-AF65-F5344CB8AC3E}">
        <p14:creationId xmlns:p14="http://schemas.microsoft.com/office/powerpoint/2010/main" val="4238546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5227">
            <a:off x="4956468" y="806136"/>
            <a:ext cx="3753768" cy="3860877"/>
          </a:xfrm>
          <a:prstGeom prst="rect">
            <a:avLst/>
          </a:prstGeom>
        </p:spPr>
      </p:pic>
      <p:pic>
        <p:nvPicPr>
          <p:cNvPr id="4" name="Объект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rot="20748892">
            <a:off x="412398" y="519065"/>
            <a:ext cx="4469482" cy="3888432"/>
          </a:xfrm>
          <a:prstGeom prst="rect">
            <a:avLst/>
          </a:prstGeom>
          <a:ln>
            <a:noFill/>
          </a:ln>
          <a:effectLst>
            <a:outerShdw blurRad="190500" algn="tl" rotWithShape="0">
              <a:srgbClr val="000000">
                <a:alpha val="70000"/>
              </a:srgbClr>
            </a:outerShdw>
          </a:effectLst>
        </p:spPr>
      </p:pic>
      <p:sp>
        <p:nvSpPr>
          <p:cNvPr id="7" name="Прямоугольник 6"/>
          <p:cNvSpPr/>
          <p:nvPr/>
        </p:nvSpPr>
        <p:spPr>
          <a:xfrm>
            <a:off x="395536" y="5085184"/>
            <a:ext cx="8424936" cy="15121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dirty="0">
                <a:solidFill>
                  <a:schemeClr val="accent5"/>
                </a:solidFill>
              </a:rPr>
              <a:t>Перебудова, на хвилях якої була започаткована у 80-ті роки </a:t>
            </a:r>
            <a:r>
              <a:rPr lang="en-US" dirty="0">
                <a:solidFill>
                  <a:schemeClr val="accent5"/>
                </a:solidFill>
              </a:rPr>
              <a:t>XX </a:t>
            </a:r>
            <a:r>
              <a:rPr lang="ru-RU" dirty="0">
                <a:solidFill>
                  <a:schemeClr val="accent5"/>
                </a:solidFill>
              </a:rPr>
              <a:t>ст. гласність, істотно змінили становище та функції ЗМІ, суттєво послабила цензурні пута. Але гласність не є тотожною свободі слова. Значне розширення тематичного спектра виступів засобів масової інформації не означало повної свободи висловлювання думки.</a:t>
            </a:r>
          </a:p>
        </p:txBody>
      </p:sp>
    </p:spTree>
    <p:extLst>
      <p:ext uri="{BB962C8B-B14F-4D97-AF65-F5344CB8AC3E}">
        <p14:creationId xmlns:p14="http://schemas.microsoft.com/office/powerpoint/2010/main" val="63462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69640" y="12129"/>
            <a:ext cx="3674360" cy="67403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t>Кожен має право вільно збирати, зберігати, використовувати і поширювати інформацію усно, письмово або в інший спосіб — на свій вибір». У Законі «Про друковані засоби масової інформації (пресу) в Україні» це правило окреслено дещо повніше: «право кожного громадянина вільно і незалежно шукати, одержувати, фіксувати, зберігати, використовувати та поширювати будь-яку інформацію</a:t>
            </a:r>
            <a:r>
              <a:rPr lang="ru-RU" dirty="0" smtClean="0"/>
              <a:t>».</a:t>
            </a:r>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779" y="3933056"/>
            <a:ext cx="3422840" cy="292494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69640" cy="2996952"/>
          </a:xfrm>
          <a:prstGeom prst="rect">
            <a:avLst/>
          </a:prstGeom>
        </p:spPr>
      </p:pic>
      <p:sp>
        <p:nvSpPr>
          <p:cNvPr id="3" name="Объект 2"/>
          <p:cNvSpPr>
            <a:spLocks noGrp="1"/>
          </p:cNvSpPr>
          <p:nvPr>
            <p:ph sz="quarter" idx="1"/>
          </p:nvPr>
        </p:nvSpPr>
        <p:spPr>
          <a:xfrm>
            <a:off x="0" y="2996952"/>
            <a:ext cx="5469640" cy="3717032"/>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marL="0" indent="0">
              <a:buNone/>
            </a:pPr>
            <a:r>
              <a:rPr lang="ru-RU" dirty="0"/>
              <a:t> </a:t>
            </a:r>
            <a:r>
              <a:rPr lang="ru-RU" dirty="0" smtClean="0">
                <a:solidFill>
                  <a:schemeClr val="tx1"/>
                </a:solidFill>
              </a:rPr>
              <a:t>Саме </a:t>
            </a:r>
            <a:r>
              <a:rPr lang="ru-RU" dirty="0">
                <a:solidFill>
                  <a:schemeClr val="tx1"/>
                </a:solidFill>
              </a:rPr>
              <a:t>тому одним з найважливіших завдань Української держави після проголошення її незалежності стало формування і забезпечення демократичних засад діяльності ЗМІ. Конституція України, інші законодавчі акти багато уваги приділяють цим проблемам. Зокрема, ст. 34 Конституції України проголошує: «Кожному гарантується право на свободу думки і слова, на вільне вираження своїх поглядів і переконань. </a:t>
            </a:r>
          </a:p>
        </p:txBody>
      </p:sp>
    </p:spTree>
    <p:extLst>
      <p:ext uri="{BB962C8B-B14F-4D97-AF65-F5344CB8AC3E}">
        <p14:creationId xmlns:p14="http://schemas.microsoft.com/office/powerpoint/2010/main" val="1301210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364">
            <a:off x="3149424" y="476672"/>
            <a:ext cx="5796136" cy="3744416"/>
          </a:xfrm>
          <a:prstGeom prst="rect">
            <a:avLst/>
          </a:prstGeom>
        </p:spPr>
      </p:pic>
      <p:sp>
        <p:nvSpPr>
          <p:cNvPr id="3" name="Объект 2"/>
          <p:cNvSpPr>
            <a:spLocks noGrp="1"/>
          </p:cNvSpPr>
          <p:nvPr>
            <p:ph sz="quarter" idx="1"/>
          </p:nvPr>
        </p:nvSpPr>
        <p:spPr>
          <a:xfrm>
            <a:off x="323528" y="4365104"/>
            <a:ext cx="8064896" cy="2232248"/>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ru-RU" sz="1800" dirty="0"/>
              <a:t>У реалізації свободи слова, у набутті засобами масової інформації належного їм статусу вагому роль відіграє подолання державно-партійної монополії. Законодавство значно розширило коло осіб, які мають право на заснування ЗМІ. А законодавчі обмеження спрямовані проти їх монополізації</a:t>
            </a:r>
            <a:r>
              <a:rPr lang="ru-RU" sz="1800" dirty="0" smtClean="0"/>
              <a:t>.</a:t>
            </a:r>
            <a:r>
              <a:rPr lang="ru-RU" sz="1800" dirty="0"/>
              <a:t/>
            </a:r>
            <a:br>
              <a:rPr lang="ru-RU" sz="1800" dirty="0"/>
            </a:br>
            <a:r>
              <a:rPr lang="ru-RU" sz="1800" dirty="0"/>
              <a:t>Однак реальна практика перших десятиліть свідчить, що конституційні, законодавчі засади свободи слова реалізуються із значними складнощами, що утруднює виконання ЗМІ суспільних функцій.</a:t>
            </a:r>
            <a:br>
              <a:rPr lang="ru-RU" sz="1800" dirty="0"/>
            </a:br>
            <a:endParaRPr lang="ru-RU" sz="18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48680"/>
            <a:ext cx="3024336" cy="3600400"/>
          </a:xfrm>
          <a:prstGeom prst="rect">
            <a:avLst/>
          </a:prstGeom>
        </p:spPr>
      </p:pic>
    </p:spTree>
    <p:extLst>
      <p:ext uri="{BB962C8B-B14F-4D97-AF65-F5344CB8AC3E}">
        <p14:creationId xmlns:p14="http://schemas.microsoft.com/office/powerpoint/2010/main" val="3911677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Гілки влади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Стрелка вниз 3"/>
          <p:cNvSpPr/>
          <p:nvPr/>
        </p:nvSpPr>
        <p:spPr>
          <a:xfrm rot="1797784">
            <a:off x="1475656" y="1412776"/>
            <a:ext cx="50405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низ 4"/>
          <p:cNvSpPr/>
          <p:nvPr/>
        </p:nvSpPr>
        <p:spPr>
          <a:xfrm rot="19339650">
            <a:off x="7216849" y="1370339"/>
            <a:ext cx="50405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Стрелка вниз 5"/>
          <p:cNvSpPr/>
          <p:nvPr/>
        </p:nvSpPr>
        <p:spPr>
          <a:xfrm>
            <a:off x="4303947" y="1816885"/>
            <a:ext cx="50405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3" name="Группа 12"/>
          <p:cNvGrpSpPr/>
          <p:nvPr/>
        </p:nvGrpSpPr>
        <p:grpSpPr>
          <a:xfrm>
            <a:off x="23903" y="2680981"/>
            <a:ext cx="2781182" cy="2769330"/>
            <a:chOff x="206642" y="2780928"/>
            <a:chExt cx="2781182" cy="2769330"/>
          </a:xfrm>
        </p:grpSpPr>
        <p:sp>
          <p:nvSpPr>
            <p:cNvPr id="7" name="TextBox 6"/>
            <p:cNvSpPr txBox="1"/>
            <p:nvPr/>
          </p:nvSpPr>
          <p:spPr>
            <a:xfrm>
              <a:off x="323528" y="2780928"/>
              <a:ext cx="2448272" cy="461665"/>
            </a:xfrm>
            <a:prstGeom prst="rect">
              <a:avLst/>
            </a:prstGeom>
            <a:noFill/>
          </p:spPr>
          <p:txBody>
            <a:bodyPr wrap="square" rtlCol="0">
              <a:spAutoFit/>
            </a:bodyPr>
            <a:lstStyle/>
            <a:p>
              <a:r>
                <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Законодавча</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2" y="3375207"/>
              <a:ext cx="2781182" cy="2175051"/>
            </a:xfrm>
            <a:prstGeom prst="rect">
              <a:avLst/>
            </a:prstGeom>
          </p:spPr>
        </p:pic>
      </p:grpSp>
      <p:grpSp>
        <p:nvGrpSpPr>
          <p:cNvPr id="14" name="Группа 13"/>
          <p:cNvGrpSpPr/>
          <p:nvPr/>
        </p:nvGrpSpPr>
        <p:grpSpPr>
          <a:xfrm>
            <a:off x="3094673" y="3107304"/>
            <a:ext cx="2922603" cy="3170801"/>
            <a:chOff x="3233573" y="3140967"/>
            <a:chExt cx="2922603" cy="3170801"/>
          </a:xfrm>
        </p:grpSpPr>
        <p:sp>
          <p:nvSpPr>
            <p:cNvPr id="8" name="TextBox 7"/>
            <p:cNvSpPr txBox="1"/>
            <p:nvPr/>
          </p:nvSpPr>
          <p:spPr>
            <a:xfrm>
              <a:off x="3619871" y="3140967"/>
              <a:ext cx="2376264"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Виконавча</a:t>
              </a:r>
              <a:endPar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573" y="4005064"/>
              <a:ext cx="2922603" cy="2306704"/>
            </a:xfrm>
            <a:prstGeom prst="rect">
              <a:avLst/>
            </a:prstGeom>
          </p:spPr>
        </p:pic>
      </p:grpSp>
      <p:grpSp>
        <p:nvGrpSpPr>
          <p:cNvPr id="15" name="Группа 14"/>
          <p:cNvGrpSpPr/>
          <p:nvPr/>
        </p:nvGrpSpPr>
        <p:grpSpPr>
          <a:xfrm>
            <a:off x="6372200" y="2780927"/>
            <a:ext cx="2771800" cy="2817814"/>
            <a:chOff x="6372200" y="2780927"/>
            <a:chExt cx="2771800" cy="2817814"/>
          </a:xfrm>
        </p:grpSpPr>
        <p:sp>
          <p:nvSpPr>
            <p:cNvPr id="9" name="TextBox 8"/>
            <p:cNvSpPr txBox="1"/>
            <p:nvPr/>
          </p:nvSpPr>
          <p:spPr>
            <a:xfrm>
              <a:off x="7271792" y="2780927"/>
              <a:ext cx="1872208" cy="461665"/>
            </a:xfrm>
            <a:prstGeom prst="rect">
              <a:avLst/>
            </a:prstGeom>
            <a:noFill/>
          </p:spPr>
          <p:txBody>
            <a:bodyPr wrap="square" rtlCol="0">
              <a:spAutoFit/>
            </a:bodyPr>
            <a:lstStyle/>
            <a:p>
              <a:r>
                <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Судова</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326723"/>
              <a:ext cx="2771800" cy="2272018"/>
            </a:xfrm>
            <a:prstGeom prst="rect">
              <a:avLst/>
            </a:prstGeom>
          </p:spPr>
        </p:pic>
      </p:grpSp>
    </p:spTree>
    <p:extLst>
      <p:ext uri="{BB962C8B-B14F-4D97-AF65-F5344CB8AC3E}">
        <p14:creationId xmlns:p14="http://schemas.microsoft.com/office/powerpoint/2010/main" val="994324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900" decel="100000" fill="hold"/>
                                        <p:tgtEl>
                                          <p:spTgt spid="1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411760" y="4509120"/>
            <a:ext cx="6400800" cy="1752600"/>
          </a:xfrm>
        </p:spPr>
        <p:txBody>
          <a:bodyPr/>
          <a:lstStyle/>
          <a:p>
            <a:pPr algn="r"/>
            <a:r>
              <a:rPr lang="ru-RU" dirty="0" err="1" smtClean="0"/>
              <a:t>Виконала</a:t>
            </a:r>
            <a:r>
              <a:rPr lang="ru-RU" dirty="0" smtClean="0"/>
              <a:t>:</a:t>
            </a:r>
          </a:p>
          <a:p>
            <a:pPr algn="r"/>
            <a:r>
              <a:rPr lang="ru-RU" dirty="0" err="1" smtClean="0"/>
              <a:t>Учениця</a:t>
            </a:r>
            <a:r>
              <a:rPr lang="ru-RU" dirty="0" smtClean="0"/>
              <a:t> 11-б </a:t>
            </a:r>
            <a:r>
              <a:rPr lang="ru-RU" dirty="0" err="1" smtClean="0"/>
              <a:t>класу</a:t>
            </a:r>
            <a:endParaRPr lang="ru-RU" dirty="0" smtClean="0"/>
          </a:p>
          <a:p>
            <a:pPr algn="r"/>
            <a:r>
              <a:rPr lang="ru-RU" dirty="0" err="1" smtClean="0"/>
              <a:t>Київської</a:t>
            </a:r>
            <a:r>
              <a:rPr lang="ru-RU" dirty="0" smtClean="0"/>
              <a:t> </a:t>
            </a:r>
            <a:r>
              <a:rPr lang="ru-RU" dirty="0" err="1" smtClean="0"/>
              <a:t>гімназії</a:t>
            </a:r>
            <a:r>
              <a:rPr lang="ru-RU" dirty="0" smtClean="0"/>
              <a:t> № 287</a:t>
            </a:r>
          </a:p>
          <a:p>
            <a:pPr algn="r"/>
            <a:r>
              <a:rPr lang="uk-UA" dirty="0" err="1" smtClean="0"/>
              <a:t>Єфіменко</a:t>
            </a:r>
            <a:r>
              <a:rPr lang="uk-UA" dirty="0" smtClean="0"/>
              <a:t> Злата</a:t>
            </a:r>
            <a:endParaRPr lang="ru-RU" dirty="0"/>
          </a:p>
        </p:txBody>
      </p:sp>
      <p:sp>
        <p:nvSpPr>
          <p:cNvPr id="3" name="Заголовок 2"/>
          <p:cNvSpPr>
            <a:spLocks noGrp="1"/>
          </p:cNvSpPr>
          <p:nvPr>
            <p:ph type="ctrTitle"/>
          </p:nvPr>
        </p:nvSpPr>
        <p:spPr/>
        <p:txBody>
          <a:bodyPr/>
          <a:lstStyle/>
          <a:p>
            <a:r>
              <a:rPr lang="ru-RU" dirty="0" err="1" smtClean="0"/>
              <a:t>Дякую</a:t>
            </a:r>
            <a:r>
              <a:rPr lang="ru-RU" dirty="0" smtClean="0"/>
              <a:t> за </a:t>
            </a:r>
            <a:r>
              <a:rPr lang="ru-RU" dirty="0" err="1" smtClean="0"/>
              <a:t>увагу</a:t>
            </a:r>
            <a:r>
              <a:rPr lang="ru-RU" dirty="0" smtClean="0"/>
              <a:t>!</a:t>
            </a:r>
            <a:endParaRPr lang="ru-RU" dirty="0"/>
          </a:p>
        </p:txBody>
      </p:sp>
    </p:spTree>
    <p:extLst>
      <p:ext uri="{BB962C8B-B14F-4D97-AF65-F5344CB8AC3E}">
        <p14:creationId xmlns:p14="http://schemas.microsoft.com/office/powerpoint/2010/main" val="40928601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n w="1905"/>
                <a:solidFill>
                  <a:srgbClr val="FF0000"/>
                </a:solidFill>
                <a:effectLst>
                  <a:innerShdw blurRad="69850" dist="43180" dir="5400000">
                    <a:srgbClr val="000000">
                      <a:alpha val="65000"/>
                    </a:srgbClr>
                  </a:innerShdw>
                </a:effectLst>
              </a:rPr>
              <a:t>Чи існує четверта гілка влади?</a:t>
            </a:r>
            <a:endParaRPr lang="ru-RU" dirty="0">
              <a:solidFill>
                <a:srgbClr val="FF0000"/>
              </a:solidFill>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63688" y="2914521"/>
            <a:ext cx="5717704" cy="3943479"/>
          </a:xfrm>
          <a:prstGeom prst="rect">
            <a:avLst/>
          </a:prstGeom>
          <a:ln>
            <a:noFill/>
          </a:ln>
          <a:effectLst>
            <a:outerShdw blurRad="190500" algn="tl" rotWithShape="0">
              <a:srgbClr val="000000">
                <a:alpha val="70000"/>
              </a:srgbClr>
            </a:outerShdw>
          </a:effectLst>
        </p:spPr>
      </p:pic>
      <p:sp>
        <p:nvSpPr>
          <p:cNvPr id="5" name="Скругленная прямоугольная выноска 4"/>
          <p:cNvSpPr/>
          <p:nvPr/>
        </p:nvSpPr>
        <p:spPr>
          <a:xfrm rot="472845">
            <a:off x="4973920" y="1086535"/>
            <a:ext cx="4099525" cy="1938478"/>
          </a:xfrm>
          <a:prstGeom prst="wedgeRoundRectCallout">
            <a:avLst>
              <a:gd name="adj1" fmla="val 16193"/>
              <a:gd name="adj2" fmla="val 909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i="1" dirty="0"/>
              <a:t>Оскільки головне завдання влади — підпорядкування людей своїй волі, а ЗМІ володіють потужними можливостями впливу на їх свідомість і поведінку, це дає достатні підстави розглядати ЗМІ як «четверту владу»</a:t>
            </a:r>
            <a:r>
              <a:rPr lang="ru-RU" sz="1600" dirty="0"/>
              <a:t> </a:t>
            </a:r>
            <a:r>
              <a:rPr lang="ru-RU" sz="1600" dirty="0" smtClean="0"/>
              <a:t>.</a:t>
            </a:r>
            <a:endParaRPr lang="ru-RU" sz="1600" dirty="0"/>
          </a:p>
        </p:txBody>
      </p:sp>
      <p:sp>
        <p:nvSpPr>
          <p:cNvPr id="6" name="Скругленная прямоугольная выноска 5"/>
          <p:cNvSpPr/>
          <p:nvPr/>
        </p:nvSpPr>
        <p:spPr>
          <a:xfrm rot="21340009">
            <a:off x="101786" y="1477694"/>
            <a:ext cx="3033743" cy="1438938"/>
          </a:xfrm>
          <a:prstGeom prst="wedgeRoundRectCallout">
            <a:avLst>
              <a:gd name="adj1" fmla="val 33590"/>
              <a:gd name="adj2" fmla="val 6875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i="1" dirty="0" smtClean="0"/>
              <a:t>Чому Ви вважаєте, що ЗМІ – це четверта гілка влади?</a:t>
            </a:r>
            <a:endParaRPr lang="ru-RU" i="1" dirty="0"/>
          </a:p>
        </p:txBody>
      </p:sp>
    </p:spTree>
    <p:extLst>
      <p:ext uri="{BB962C8B-B14F-4D97-AF65-F5344CB8AC3E}">
        <p14:creationId xmlns:p14="http://schemas.microsoft.com/office/powerpoint/2010/main" val="2841569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197" y="1124744"/>
            <a:ext cx="27718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ая прямоугольная выноска 4"/>
          <p:cNvSpPr/>
          <p:nvPr/>
        </p:nvSpPr>
        <p:spPr>
          <a:xfrm>
            <a:off x="251520" y="332656"/>
            <a:ext cx="6013176" cy="2520280"/>
          </a:xfrm>
          <a:prstGeom prst="wedgeRoundRectCallout">
            <a:avLst>
              <a:gd name="adj1" fmla="val 59862"/>
              <a:gd name="adj2" fmla="val 7234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i="1" dirty="0">
                <a:solidFill>
                  <a:schemeClr val="bg2">
                    <a:lumMod val="25000"/>
                  </a:schemeClr>
                </a:solidFill>
              </a:rPr>
              <a:t>Інформація завжди впливала на оновлення, зміну застарілих систем, у тому числі на політичне життя, обумовлюючи пошук нових підходів, рішень</a:t>
            </a:r>
            <a:r>
              <a:rPr lang="ru-RU" i="1" dirty="0" smtClean="0">
                <a:solidFill>
                  <a:schemeClr val="bg2">
                    <a:lumMod val="25000"/>
                  </a:schemeClr>
                </a:solidFill>
              </a:rPr>
              <a:t>.</a:t>
            </a:r>
            <a:r>
              <a:rPr lang="ru-RU" i="1" dirty="0">
                <a:solidFill>
                  <a:schemeClr val="bg2">
                    <a:lumMod val="25000"/>
                  </a:schemeClr>
                </a:solidFill>
              </a:rPr>
              <a:t> Історії відомо немало ситуацій, коли під безпосереднім впливом поширеної ЗМІ інформації (дезінформації) владні структури, відповідальні посадові особи змінювали свою позицію, приймали серйозні політичні рішення. </a:t>
            </a:r>
          </a:p>
        </p:txBody>
      </p:sp>
      <p:sp>
        <p:nvSpPr>
          <p:cNvPr id="6" name="Скругленная прямоугольная выноска 5"/>
          <p:cNvSpPr/>
          <p:nvPr/>
        </p:nvSpPr>
        <p:spPr>
          <a:xfrm>
            <a:off x="400607" y="4149080"/>
            <a:ext cx="5976664" cy="2520280"/>
          </a:xfrm>
          <a:prstGeom prst="wedgeRoundRectCallout">
            <a:avLst>
              <a:gd name="adj1" fmla="val 59817"/>
              <a:gd name="adj2" fmla="val -7464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i="1" dirty="0" smtClean="0">
                <a:solidFill>
                  <a:schemeClr val="bg2">
                    <a:lumMod val="25000"/>
                  </a:schemeClr>
                </a:solidFill>
              </a:rPr>
              <a:t>Але найпоширенішим  є </a:t>
            </a:r>
            <a:r>
              <a:rPr lang="ru-RU" i="1" dirty="0">
                <a:solidFill>
                  <a:schemeClr val="bg2">
                    <a:lumMod val="25000"/>
                  </a:schemeClr>
                </a:solidFill>
              </a:rPr>
              <a:t>їх опосередкований вплив на погляди, настрої, переконання широкого загалу громадян, на формування громадської думки</a:t>
            </a:r>
            <a:r>
              <a:rPr lang="ru-RU" i="1" dirty="0" smtClean="0">
                <a:solidFill>
                  <a:schemeClr val="bg2">
                    <a:lumMod val="25000"/>
                  </a:schemeClr>
                </a:solidFill>
              </a:rPr>
              <a:t>.</a:t>
            </a:r>
          </a:p>
          <a:p>
            <a:pPr algn="ctr"/>
            <a:r>
              <a:rPr lang="ru-RU" b="1" dirty="0">
                <a:ln w="1905"/>
                <a:solidFill>
                  <a:srgbClr val="FF0000"/>
                </a:solidFill>
                <a:effectLst>
                  <a:innerShdw blurRad="69850" dist="43180" dir="5400000">
                    <a:srgbClr val="000000">
                      <a:alpha val="65000"/>
                    </a:srgbClr>
                  </a:innerShdw>
                </a:effectLst>
              </a:rPr>
              <a:t>Громадська думка </a:t>
            </a:r>
            <a:r>
              <a:rPr lang="ru-RU" i="1" dirty="0">
                <a:solidFill>
                  <a:schemeClr val="bg2">
                    <a:lumMod val="25000"/>
                  </a:schemeClr>
                </a:solidFill>
              </a:rPr>
              <a:t>— відображення ставлення народу </a:t>
            </a:r>
            <a:r>
              <a:rPr lang="ru-RU" i="1" dirty="0" smtClean="0">
                <a:solidFill>
                  <a:schemeClr val="bg2">
                    <a:lumMod val="25000"/>
                  </a:schemeClr>
                </a:solidFill>
              </a:rPr>
              <a:t>до </a:t>
            </a:r>
            <a:r>
              <a:rPr lang="ru-RU" i="1" dirty="0">
                <a:solidFill>
                  <a:schemeClr val="bg2">
                    <a:lumMod val="25000"/>
                  </a:schemeClr>
                </a:solidFill>
              </a:rPr>
              <a:t>влади, її діяльності, </a:t>
            </a:r>
            <a:r>
              <a:rPr lang="ru-RU" i="1" dirty="0" smtClean="0">
                <a:solidFill>
                  <a:schemeClr val="bg2">
                    <a:lumMod val="25000"/>
                  </a:schemeClr>
                </a:solidFill>
              </a:rPr>
              <a:t>політики</a:t>
            </a:r>
            <a:r>
              <a:rPr lang="en-US" i="1" dirty="0">
                <a:solidFill>
                  <a:schemeClr val="bg2">
                    <a:lumMod val="25000"/>
                  </a:schemeClr>
                </a:solidFill>
              </a:rPr>
              <a:t>.</a:t>
            </a:r>
            <a:endParaRPr lang="ru-RU" i="1" dirty="0">
              <a:solidFill>
                <a:schemeClr val="bg2">
                  <a:lumMod val="25000"/>
                </a:schemeClr>
              </a:solidFill>
            </a:endParaRPr>
          </a:p>
        </p:txBody>
      </p:sp>
    </p:spTree>
    <p:extLst>
      <p:ext uri="{BB962C8B-B14F-4D97-AF65-F5344CB8AC3E}">
        <p14:creationId xmlns:p14="http://schemas.microsoft.com/office/powerpoint/2010/main" val="32433878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47664" y="0"/>
            <a:ext cx="6264696" cy="3515270"/>
          </a:xfrm>
          <a:prstGeom prst="ellipse">
            <a:avLst/>
          </a:prstGeom>
          <a:ln>
            <a:noFill/>
          </a:ln>
          <a:effectLst>
            <a:softEdge rad="112500"/>
          </a:effectLst>
        </p:spPr>
      </p:pic>
      <p:sp>
        <p:nvSpPr>
          <p:cNvPr id="5" name="TextBox 4"/>
          <p:cNvSpPr txBox="1"/>
          <p:nvPr/>
        </p:nvSpPr>
        <p:spPr>
          <a:xfrm>
            <a:off x="107504" y="5633495"/>
            <a:ext cx="9144000" cy="646331"/>
          </a:xfrm>
          <a:prstGeom prst="rect">
            <a:avLst/>
          </a:prstGeom>
          <a:noFill/>
        </p:spPr>
        <p:txBody>
          <a:bodyPr wrap="square" rtlCol="0">
            <a:spAutoFit/>
          </a:bodyPr>
          <a:lstStyle/>
          <a:p>
            <a:r>
              <a:rPr lang="uk-UA" i="1" dirty="0" smtClean="0">
                <a:ln w="10541" cmpd="sng">
                  <a:solidFill>
                    <a:schemeClr val="accent1">
                      <a:shade val="88000"/>
                      <a:satMod val="110000"/>
                    </a:schemeClr>
                  </a:solidFill>
                  <a:prstDash val="solid"/>
                </a:ln>
                <a:solidFill>
                  <a:schemeClr val="accent1"/>
                </a:solidFill>
              </a:rPr>
              <a:t>Уявлення про виключно антивладну спрямованість ЗМІ надто </a:t>
            </a:r>
            <a:r>
              <a:rPr lang="uk-UA" i="1" dirty="0">
                <a:ln w="10541" cmpd="sng">
                  <a:solidFill>
                    <a:schemeClr val="accent1">
                      <a:shade val="88000"/>
                      <a:satMod val="110000"/>
                    </a:schemeClr>
                  </a:solidFill>
                  <a:prstDash val="solid"/>
                </a:ln>
                <a:solidFill>
                  <a:schemeClr val="accent1"/>
                </a:solidFill>
              </a:rPr>
              <a:t>спрощені</a:t>
            </a:r>
            <a:r>
              <a:rPr lang="uk-UA" i="1" dirty="0" smtClean="0">
                <a:ln w="10541" cmpd="sng">
                  <a:solidFill>
                    <a:schemeClr val="accent1">
                      <a:shade val="88000"/>
                      <a:satMod val="110000"/>
                    </a:schemeClr>
                  </a:solidFill>
                  <a:prstDash val="solid"/>
                </a:ln>
                <a:solidFill>
                  <a:schemeClr val="accent1"/>
                </a:solidFill>
              </a:rPr>
              <a:t>.</a:t>
            </a:r>
            <a:r>
              <a:rPr lang="uk-UA" i="1" dirty="0">
                <a:ln w="10541" cmpd="sng">
                  <a:solidFill>
                    <a:schemeClr val="accent1">
                      <a:shade val="88000"/>
                      <a:satMod val="110000"/>
                    </a:schemeClr>
                  </a:solidFill>
                  <a:prstDash val="solid"/>
                </a:ln>
                <a:solidFill>
                  <a:schemeClr val="accent1"/>
                </a:solidFill>
              </a:rPr>
              <a:t> </a:t>
            </a:r>
            <a:r>
              <a:rPr lang="uk-UA" i="1" dirty="0" smtClean="0">
                <a:ln w="10541" cmpd="sng">
                  <a:solidFill>
                    <a:schemeClr val="accent1">
                      <a:shade val="88000"/>
                      <a:satMod val="110000"/>
                    </a:schemeClr>
                  </a:solidFill>
                  <a:prstDash val="solid"/>
                </a:ln>
                <a:solidFill>
                  <a:schemeClr val="accent1"/>
                </a:solidFill>
              </a:rPr>
              <a:t>Адже </a:t>
            </a:r>
            <a:r>
              <a:rPr lang="ru-RU" i="1" dirty="0">
                <a:ln w="10541" cmpd="sng">
                  <a:solidFill>
                    <a:schemeClr val="accent1">
                      <a:shade val="88000"/>
                      <a:satMod val="110000"/>
                    </a:schemeClr>
                  </a:solidFill>
                  <a:prstDash val="solid"/>
                </a:ln>
                <a:solidFill>
                  <a:schemeClr val="accent1"/>
                </a:solidFill>
              </a:rPr>
              <a:t> </a:t>
            </a:r>
            <a:r>
              <a:rPr lang="ru-RU" i="1" dirty="0" smtClean="0">
                <a:ln w="10541" cmpd="sng">
                  <a:solidFill>
                    <a:schemeClr val="accent1">
                      <a:shade val="88000"/>
                      <a:satMod val="110000"/>
                    </a:schemeClr>
                  </a:solidFill>
                  <a:prstDash val="solid"/>
                </a:ln>
                <a:solidFill>
                  <a:schemeClr val="accent1"/>
                </a:solidFill>
              </a:rPr>
              <a:t>характер</a:t>
            </a:r>
            <a:r>
              <a:rPr lang="ru-RU" i="1" dirty="0">
                <a:ln w="10541" cmpd="sng">
                  <a:solidFill>
                    <a:schemeClr val="accent1">
                      <a:shade val="88000"/>
                      <a:satMod val="110000"/>
                    </a:schemeClr>
                  </a:solidFill>
                  <a:prstDash val="solid"/>
                </a:ln>
                <a:solidFill>
                  <a:schemeClr val="accent1"/>
                </a:solidFill>
              </a:rPr>
              <a:t>, спрямованість </a:t>
            </a:r>
            <a:r>
              <a:rPr lang="ru-RU" i="1" dirty="0" smtClean="0">
                <a:ln w="10541" cmpd="sng">
                  <a:solidFill>
                    <a:schemeClr val="accent1">
                      <a:shade val="88000"/>
                      <a:satMod val="110000"/>
                    </a:schemeClr>
                  </a:solidFill>
                  <a:prstDash val="solid"/>
                </a:ln>
                <a:solidFill>
                  <a:schemeClr val="accent1"/>
                </a:solidFill>
              </a:rPr>
              <a:t>, громадської </a:t>
            </a:r>
            <a:r>
              <a:rPr lang="ru-RU" i="1" dirty="0">
                <a:ln w="10541" cmpd="sng">
                  <a:solidFill>
                    <a:schemeClr val="accent1">
                      <a:shade val="88000"/>
                      <a:satMod val="110000"/>
                    </a:schemeClr>
                  </a:solidFill>
                  <a:prstDash val="solid"/>
                </a:ln>
                <a:solidFill>
                  <a:schemeClr val="accent1"/>
                </a:solidFill>
              </a:rPr>
              <a:t>думки можуть бути </a:t>
            </a:r>
            <a:r>
              <a:rPr lang="ru-RU" i="1" dirty="0" smtClean="0">
                <a:ln w="10541" cmpd="sng">
                  <a:solidFill>
                    <a:schemeClr val="accent1">
                      <a:shade val="88000"/>
                      <a:satMod val="110000"/>
                    </a:schemeClr>
                  </a:solidFill>
                  <a:prstDash val="solid"/>
                </a:ln>
                <a:solidFill>
                  <a:schemeClr val="accent1"/>
                </a:solidFill>
              </a:rPr>
              <a:t>неоднозначними.</a:t>
            </a:r>
            <a:endParaRPr lang="ru-RU" i="1" dirty="0">
              <a:ln w="10541" cmpd="sng">
                <a:solidFill>
                  <a:schemeClr val="accent1">
                    <a:shade val="88000"/>
                    <a:satMod val="110000"/>
                  </a:schemeClr>
                </a:solidFill>
                <a:prstDash val="solid"/>
              </a:ln>
              <a:solidFill>
                <a:schemeClr val="accent1"/>
              </a:solidFill>
            </a:endParaRPr>
          </a:p>
        </p:txBody>
      </p:sp>
      <p:sp>
        <p:nvSpPr>
          <p:cNvPr id="10" name="Круглая лента лицом вниз 9"/>
          <p:cNvSpPr/>
          <p:nvPr/>
        </p:nvSpPr>
        <p:spPr>
          <a:xfrm>
            <a:off x="755576" y="2852936"/>
            <a:ext cx="7632848" cy="2232248"/>
          </a:xfrm>
          <a:prstGeom prst="ellipseRibbon">
            <a:avLst>
              <a:gd name="adj1" fmla="val 25000"/>
              <a:gd name="adj2" fmla="val 70507"/>
              <a:gd name="adj3" fmla="val 12500"/>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Акт проголошення незалежності України, який підтримали різні верстви</a:t>
            </a:r>
            <a:r>
              <a:rPr lang="en-US"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uk-UA"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українського народу, є прикладом , коли інтереси, дії, кроки влади і народу збігаються. </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5888445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3488416"/>
            <a:ext cx="5220072" cy="336958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1"/>
            <a:ext cx="3779912" cy="3998533"/>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6531"/>
            <a:ext cx="5364088" cy="3566485"/>
          </a:xfrm>
          <a:prstGeom prst="rect">
            <a:avLst/>
          </a:prstGeom>
        </p:spPr>
      </p:pic>
      <p:sp>
        <p:nvSpPr>
          <p:cNvPr id="8" name="Прямоугольник 7"/>
          <p:cNvSpPr/>
          <p:nvPr/>
        </p:nvSpPr>
        <p:spPr>
          <a:xfrm>
            <a:off x="5220072" y="3573016"/>
            <a:ext cx="3923928" cy="328498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600" dirty="0">
                <a:solidFill>
                  <a:schemeClr val="tx1"/>
                </a:solidFill>
              </a:rPr>
              <a:t>ЗМІ виконують важливу функцію — громадського, суспільного контролю за діяльністю влади, всіх її гілок, установ, посадових осіб, а в разі виявлення помилок, </a:t>
            </a:r>
            <a:r>
              <a:rPr lang="ru-RU" sz="1600" dirty="0" smtClean="0">
                <a:solidFill>
                  <a:schemeClr val="tx1"/>
                </a:solidFill>
              </a:rPr>
              <a:t>мобілізують </a:t>
            </a:r>
            <a:r>
              <a:rPr lang="ru-RU" sz="1600" dirty="0">
                <a:solidFill>
                  <a:schemeClr val="tx1"/>
                </a:solidFill>
              </a:rPr>
              <a:t>громадську думку на боротьбу проти цих явищ. Внаслідок цього нерідко виникають хвилі протесту, які набувають різних форм: публікації на підтримку критичних виступів, депутатських запитів у парламенті, страйки, мітинги, демонстрації, пікетування тощо.</a:t>
            </a:r>
          </a:p>
        </p:txBody>
      </p:sp>
      <p:sp>
        <p:nvSpPr>
          <p:cNvPr id="9" name="TextBox 8"/>
          <p:cNvSpPr txBox="1"/>
          <p:nvPr/>
        </p:nvSpPr>
        <p:spPr>
          <a:xfrm>
            <a:off x="3781859" y="0"/>
            <a:ext cx="5362141" cy="2585323"/>
          </a:xfrm>
          <a:prstGeom prst="rect">
            <a:avLst/>
          </a:prstGeom>
          <a:noFill/>
        </p:spPr>
        <p:txBody>
          <a:bodyPr wrap="square" rtlCol="0">
            <a:spAutoFit/>
          </a:bodyPr>
          <a:lstStyle/>
          <a:p>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ЗМІ - Провокатори мітингів?</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77733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20" y="116632"/>
            <a:ext cx="9036496" cy="6741368"/>
          </a:xfrm>
        </p:spPr>
      </p:pic>
      <p:sp>
        <p:nvSpPr>
          <p:cNvPr id="5" name="TextBox 4"/>
          <p:cNvSpPr txBox="1"/>
          <p:nvPr/>
        </p:nvSpPr>
        <p:spPr>
          <a:xfrm>
            <a:off x="-5132" y="5657671"/>
            <a:ext cx="9257652" cy="1200329"/>
          </a:xfrm>
          <a:prstGeom prst="rect">
            <a:avLst/>
          </a:prstGeom>
          <a:noFill/>
        </p:spPr>
        <p:txBody>
          <a:bodyPr wrap="square" rtlCol="0">
            <a:spAutoFit/>
          </a:bodyPr>
          <a:lstStyle/>
          <a:p>
            <a:pPr algn="ctr"/>
            <a:r>
              <a:rPr lang="uk-UA" b="1" i="1" dirty="0"/>
              <a:t>З</a:t>
            </a:r>
            <a:r>
              <a:rPr lang="ru-RU" b="1" i="1" dirty="0" smtClean="0"/>
              <a:t>аконодавча</a:t>
            </a:r>
            <a:r>
              <a:rPr lang="ru-RU" b="1" i="1" dirty="0"/>
              <a:t>, виконавча, судова гілки влади можуть використовувати засоби </a:t>
            </a:r>
            <a:r>
              <a:rPr lang="ru-RU" b="1" i="1" dirty="0" smtClean="0"/>
              <a:t>примусу. ЗМІ </a:t>
            </a:r>
            <a:r>
              <a:rPr lang="ru-RU" b="1" i="1" dirty="0"/>
              <a:t>позбавлені такої можливості. Лише переконливість, привабливість, щирість аргументації привертає на їх бік прихильників та послідовників</a:t>
            </a:r>
            <a:r>
              <a:rPr lang="ru-RU" b="1" i="1" dirty="0" smtClean="0"/>
              <a:t>.</a:t>
            </a:r>
            <a:endParaRPr lang="ru-RU" b="1" i="1" dirty="0"/>
          </a:p>
        </p:txBody>
      </p:sp>
      <p:sp>
        <p:nvSpPr>
          <p:cNvPr id="6" name="TextBox 5"/>
          <p:cNvSpPr txBox="1"/>
          <p:nvPr/>
        </p:nvSpPr>
        <p:spPr>
          <a:xfrm>
            <a:off x="804704" y="28155"/>
            <a:ext cx="7776864"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Влада </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діє за допомогою авторитету сили, </a:t>
            </a: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      ЗМІ </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силою </a:t>
            </a: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авторитету</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734059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82" y="82163"/>
            <a:ext cx="4657690" cy="3013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610" y="2204864"/>
            <a:ext cx="4358390"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Объект 2"/>
          <p:cNvSpPr>
            <a:spLocks noGrp="1"/>
          </p:cNvSpPr>
          <p:nvPr>
            <p:ph sz="quarter" idx="1"/>
          </p:nvPr>
        </p:nvSpPr>
        <p:spPr>
          <a:xfrm>
            <a:off x="-110933" y="3501008"/>
            <a:ext cx="4896543" cy="2016224"/>
          </a:xfrm>
        </p:spPr>
        <p:txBody>
          <a:bodyPr>
            <a:noAutofit/>
          </a:bodyPr>
          <a:lstStyle/>
          <a:p>
            <a:r>
              <a:rPr lang="ru-RU" sz="2000" dirty="0"/>
              <a:t>Волевиявлення влади має адресний характер. Наприклад, акти законодавчої та виконавчої влади звернуті або до всього населення країни, або до певних </a:t>
            </a:r>
            <a:r>
              <a:rPr lang="ru-RU" sz="2000" dirty="0" smtClean="0"/>
              <a:t>верств</a:t>
            </a:r>
            <a:r>
              <a:rPr lang="ru-RU" sz="2000" dirty="0"/>
              <a:t> (селян, студентів, військовослужбовців та ін.), </a:t>
            </a:r>
          </a:p>
        </p:txBody>
      </p:sp>
      <p:sp>
        <p:nvSpPr>
          <p:cNvPr id="6" name="TextBox 5"/>
          <p:cNvSpPr txBox="1"/>
          <p:nvPr/>
        </p:nvSpPr>
        <p:spPr>
          <a:xfrm>
            <a:off x="143781" y="5334957"/>
            <a:ext cx="8657815" cy="1323439"/>
          </a:xfrm>
          <a:prstGeom prst="rect">
            <a:avLst/>
          </a:prstGeom>
          <a:noFill/>
        </p:spPr>
        <p:txBody>
          <a:bodyPr wrap="square" rtlCol="0">
            <a:spAutoFit/>
          </a:bodyPr>
          <a:lstStyle/>
          <a:p>
            <a:r>
              <a:rPr lang="ru-RU" sz="2000" dirty="0" smtClean="0"/>
              <a:t>        судової </a:t>
            </a:r>
            <a:r>
              <a:rPr lang="ru-RU" sz="2000" dirty="0"/>
              <a:t>— до безпосередніх учасників судової справи. Акції ЗМІ такої адресності не мають. Вони є «дифузними» (розпорошеними), адресовані всім і нікому конкретно.</a:t>
            </a:r>
          </a:p>
          <a:p>
            <a:endParaRPr lang="ru-RU" sz="2000"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5775">
            <a:off x="5798369" y="123667"/>
            <a:ext cx="3139218" cy="23011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344355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Засоби поширення інформації</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9" name="Группа 8"/>
          <p:cNvGrpSpPr/>
          <p:nvPr/>
        </p:nvGrpSpPr>
        <p:grpSpPr>
          <a:xfrm>
            <a:off x="5267176" y="1484783"/>
            <a:ext cx="3556000" cy="4445000"/>
            <a:chOff x="5436096" y="1484784"/>
            <a:chExt cx="3556000" cy="444500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484784"/>
              <a:ext cx="3556000" cy="4445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485336" y="3292814"/>
              <a:ext cx="337840" cy="2246769"/>
            </a:xfrm>
            <a:prstGeom prst="rect">
              <a:avLst/>
            </a:prstGeom>
            <a:noFill/>
          </p:spPr>
          <p:txBody>
            <a:bodyPr wrap="square" rtlCol="0">
              <a:spAutoFit/>
            </a:bodyPr>
            <a:lstStyle/>
            <a:p>
              <a:r>
                <a:rPr lang="uk-U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Радіо</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2" name="Группа 11"/>
          <p:cNvGrpSpPr/>
          <p:nvPr/>
        </p:nvGrpSpPr>
        <p:grpSpPr>
          <a:xfrm>
            <a:off x="971600" y="3861048"/>
            <a:ext cx="3810000" cy="2857500"/>
            <a:chOff x="971600" y="3861048"/>
            <a:chExt cx="3810000" cy="285750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861048"/>
              <a:ext cx="3810000" cy="28575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763688" y="3861048"/>
              <a:ext cx="2520280" cy="461665"/>
            </a:xfrm>
            <a:prstGeom prst="rect">
              <a:avLst/>
            </a:prstGeom>
            <a:noFill/>
          </p:spPr>
          <p:txBody>
            <a:bodyPr wrap="square" rtlCol="0">
              <a:spAutoFit/>
            </a:bodyPr>
            <a:lstStyle/>
            <a:p>
              <a:r>
                <a:rPr lang="uk-U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Телебачення</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20" name="Рисунок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476629"/>
            <a:ext cx="4181511" cy="2194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7069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7723</TotalTime>
  <Words>1063</Words>
  <Application>Microsoft Office PowerPoint</Application>
  <PresentationFormat>Экран (4:3)</PresentationFormat>
  <Paragraphs>49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Официальная</vt:lpstr>
      <vt:lpstr>ЗМІ четверта гілка влади</vt:lpstr>
      <vt:lpstr>Гілки влади</vt:lpstr>
      <vt:lpstr>Чи існує четверта гілка влади?</vt:lpstr>
      <vt:lpstr>Презентация PowerPoint</vt:lpstr>
      <vt:lpstr>Презентация PowerPoint</vt:lpstr>
      <vt:lpstr>Презентация PowerPoint</vt:lpstr>
      <vt:lpstr>Презентация PowerPoint</vt:lpstr>
      <vt:lpstr>Презентация PowerPoint</vt:lpstr>
      <vt:lpstr>Засоби поширення інформації</vt:lpstr>
      <vt:lpstr>Презентация PowerPoint</vt:lpstr>
      <vt:lpstr>Презентация PowerPoint</vt:lpstr>
      <vt:lpstr>Презентация PowerPoint</vt:lpstr>
      <vt:lpstr>Презентация PowerPoint</vt:lpstr>
      <vt:lpstr>ЗМІ та вибори</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DNA7 X86</cp:lastModifiedBy>
  <cp:revision>52</cp:revision>
  <dcterms:created xsi:type="dcterms:W3CDTF">2013-03-26T18:21:23Z</dcterms:created>
  <dcterms:modified xsi:type="dcterms:W3CDTF">2014-03-03T17:16:00Z</dcterms:modified>
</cp:coreProperties>
</file>