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8F10D-40F6-4BE6-81D0-B1CE0116A2BA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6CF7F-0006-4CFD-9CF4-FCF2D439A6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47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81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57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77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56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77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388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49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04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28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87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5487-11DB-4D49-9DB2-116AC21E2514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DB6E-A4B6-45E7-97DA-D2FD4F0B02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77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DOCUME~1\tanya\LOCALS~1\Temp\Rar$DR20.031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832648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5328592" cy="20882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Display" pitchFamily="18" charset="0"/>
              </a:rPr>
              <a:t>Бароко</a:t>
            </a:r>
            <a:endParaRPr lang="uk-UA" sz="96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Display" pitchFamily="18" charset="0"/>
            </a:endParaRPr>
          </a:p>
        </p:txBody>
      </p:sp>
      <p:pic>
        <p:nvPicPr>
          <p:cNvPr id="1034" name="Picture 10" descr="C:\Documents and Settings\tanya\Рабочий стол\architecture-baroque-2646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9307"/>
            <a:ext cx="4824536" cy="3198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DOCUME~1\tanya\LOCALS~1\Temp\Rar$DR40.359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6754" y="1412776"/>
            <a:ext cx="649666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</a:t>
            </a:r>
            <a:r>
              <a:rPr lang="uk-UA" sz="115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ємо</a:t>
            </a:r>
            <a:r>
              <a:rPr lang="ru-RU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</a:t>
            </a:r>
            <a:r>
              <a:rPr lang="ru-RU" sz="115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увагу</a:t>
            </a:r>
            <a:r>
              <a:rPr lang="ru-RU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3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DOCUME~1\tanya\LOCALS~1\Temp\Rar$DR40.359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7772400" cy="30963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6600FF"/>
                </a:solidFill>
              </a:rPr>
              <a:t>Бароко</a:t>
            </a:r>
            <a:r>
              <a:rPr lang="ru-RU" dirty="0" smtClean="0">
                <a:solidFill>
                  <a:srgbClr val="6600FF"/>
                </a:solidFill>
              </a:rPr>
              <a:t> (</a:t>
            </a:r>
            <a:r>
              <a:rPr lang="ru-RU" dirty="0" err="1" smtClean="0">
                <a:solidFill>
                  <a:srgbClr val="6600FF"/>
                </a:solidFill>
              </a:rPr>
              <a:t>італ</a:t>
            </a:r>
            <a:r>
              <a:rPr lang="ru-RU" dirty="0" smtClean="0">
                <a:solidFill>
                  <a:srgbClr val="6600FF"/>
                </a:solidFill>
              </a:rPr>
              <a:t>. </a:t>
            </a:r>
            <a:r>
              <a:rPr lang="ru-RU" dirty="0" err="1" smtClean="0">
                <a:solidFill>
                  <a:srgbClr val="6600FF"/>
                </a:solidFill>
              </a:rPr>
              <a:t>barocco</a:t>
            </a:r>
            <a:r>
              <a:rPr lang="ru-RU" dirty="0" smtClean="0">
                <a:solidFill>
                  <a:srgbClr val="6600FF"/>
                </a:solidFill>
              </a:rPr>
              <a:t> - </a:t>
            </a:r>
            <a:r>
              <a:rPr lang="ru-RU" dirty="0" err="1" smtClean="0">
                <a:solidFill>
                  <a:srgbClr val="6600FF"/>
                </a:solidFill>
              </a:rPr>
              <a:t>химерний</a:t>
            </a:r>
            <a:r>
              <a:rPr lang="ru-RU" dirty="0" smtClean="0">
                <a:solidFill>
                  <a:srgbClr val="6600FF"/>
                </a:solidFill>
              </a:rPr>
              <a:t>) </a:t>
            </a:r>
            <a:br>
              <a:rPr lang="ru-RU" dirty="0" smtClean="0">
                <a:solidFill>
                  <a:srgbClr val="6600FF"/>
                </a:solidFill>
              </a:rPr>
            </a:br>
            <a:r>
              <a:rPr lang="ru-RU" dirty="0" smtClean="0">
                <a:solidFill>
                  <a:srgbClr val="6600FF"/>
                </a:solidFill>
              </a:rPr>
              <a:t>- </a:t>
            </a:r>
            <a:r>
              <a:rPr lang="ru-RU" dirty="0" err="1" smtClean="0">
                <a:solidFill>
                  <a:srgbClr val="6600FF"/>
                </a:solidFill>
              </a:rPr>
              <a:t>художній</a:t>
            </a:r>
            <a:r>
              <a:rPr lang="ru-RU" dirty="0" smtClean="0">
                <a:solidFill>
                  <a:srgbClr val="6600FF"/>
                </a:solidFill>
              </a:rPr>
              <a:t> стиль,</a:t>
            </a:r>
            <a:br>
              <a:rPr lang="ru-RU" dirty="0" smtClean="0">
                <a:solidFill>
                  <a:srgbClr val="6600FF"/>
                </a:solidFill>
              </a:rPr>
            </a:br>
            <a:r>
              <a:rPr lang="ru-RU" dirty="0" smtClean="0">
                <a:solidFill>
                  <a:srgbClr val="6600FF"/>
                </a:solidFill>
              </a:rPr>
              <a:t> </a:t>
            </a:r>
            <a:r>
              <a:rPr lang="ru-RU" dirty="0" err="1" smtClean="0">
                <a:solidFill>
                  <a:srgbClr val="6600FF"/>
                </a:solidFill>
              </a:rPr>
              <a:t>переважаючий</a:t>
            </a:r>
            <a:r>
              <a:rPr lang="ru-RU" dirty="0" smtClean="0">
                <a:solidFill>
                  <a:srgbClr val="6600FF"/>
                </a:solidFill>
              </a:rPr>
              <a:t> з </a:t>
            </a:r>
            <a:r>
              <a:rPr lang="ru-RU" dirty="0" err="1" smtClean="0">
                <a:solidFill>
                  <a:srgbClr val="6600FF"/>
                </a:solidFill>
              </a:rPr>
              <a:t>кінця</a:t>
            </a:r>
            <a:r>
              <a:rPr lang="ru-RU" dirty="0" smtClean="0">
                <a:solidFill>
                  <a:srgbClr val="6600FF"/>
                </a:solidFill>
              </a:rPr>
              <a:t> XVI до </a:t>
            </a:r>
            <a:r>
              <a:rPr lang="ru-RU" dirty="0" err="1" smtClean="0">
                <a:solidFill>
                  <a:srgbClr val="6600FF"/>
                </a:solidFill>
              </a:rPr>
              <a:t>середини</a:t>
            </a:r>
            <a:r>
              <a:rPr lang="ru-RU" dirty="0" smtClean="0">
                <a:solidFill>
                  <a:srgbClr val="6600FF"/>
                </a:solidFill>
              </a:rPr>
              <a:t> XVIII ст. в </a:t>
            </a:r>
            <a:r>
              <a:rPr lang="ru-RU" dirty="0" err="1" smtClean="0">
                <a:solidFill>
                  <a:srgbClr val="6600FF"/>
                </a:solidFill>
              </a:rPr>
              <a:t>мистецтві</a:t>
            </a:r>
            <a:r>
              <a:rPr lang="ru-RU" dirty="0" smtClean="0">
                <a:solidFill>
                  <a:srgbClr val="6600FF"/>
                </a:solidFill>
              </a:rPr>
              <a:t> </a:t>
            </a:r>
            <a:r>
              <a:rPr lang="ru-RU" dirty="0" err="1" smtClean="0">
                <a:solidFill>
                  <a:srgbClr val="6600FF"/>
                </a:solidFill>
              </a:rPr>
              <a:t>Європи</a:t>
            </a:r>
            <a:r>
              <a:rPr lang="ru-RU" dirty="0" smtClean="0">
                <a:solidFill>
                  <a:srgbClr val="6600FF"/>
                </a:solidFill>
              </a:rPr>
              <a:t>.</a:t>
            </a:r>
            <a:endParaRPr lang="uk-UA" dirty="0">
              <a:solidFill>
                <a:srgbClr val="6600FF"/>
              </a:solidFill>
            </a:endParaRPr>
          </a:p>
        </p:txBody>
      </p:sp>
      <p:pic>
        <p:nvPicPr>
          <p:cNvPr id="2051" name="Picture 3" descr="C:\Documents and Settings\tanya\Рабочий стол\timthum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DOCUME~1\tanya\LOCALS~1\Temp\Rar$DR40.359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3892" y="3861048"/>
            <a:ext cx="7340352" cy="27363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chemeClr val="accent3"/>
                </a:solidFill>
              </a:rPr>
              <a:t>Цей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стиль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зародився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в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Італії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і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поширився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в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інших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країнах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після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епохи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Ренесансу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.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 descr="C:\Documents and Settings\tanya\Рабочий стол\462395107evziyw_f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10325"/>
          <a:stretch/>
        </p:blipFill>
        <p:spPr bwMode="auto">
          <a:xfrm>
            <a:off x="2195736" y="188640"/>
            <a:ext cx="5976664" cy="3404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DOCUME~1\tanya\LOCALS~1\Temp\Rar$DR40.359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30533" y="3575981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err="1" smtClean="0">
                <a:solidFill>
                  <a:srgbClr val="FF0000"/>
                </a:solidFill>
              </a:rPr>
              <a:t>Мистецтву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бароко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властиві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FF0000"/>
                </a:solidFill>
              </a:rPr>
              <a:t>сміливі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контрасти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масштабів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FF0000"/>
                </a:solidFill>
              </a:rPr>
              <a:t>світла</a:t>
            </a:r>
            <a:r>
              <a:rPr lang="ru-RU" sz="2800" dirty="0" smtClean="0">
                <a:solidFill>
                  <a:srgbClr val="FF0000"/>
                </a:solidFill>
              </a:rPr>
              <a:t> і </a:t>
            </a:r>
            <a:r>
              <a:rPr lang="ru-RU" sz="2800" dirty="0" err="1" smtClean="0">
                <a:solidFill>
                  <a:srgbClr val="FF0000"/>
                </a:solidFill>
              </a:rPr>
              <a:t>тіні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FF0000"/>
                </a:solidFill>
              </a:rPr>
              <a:t>кольору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FF0000"/>
                </a:solidFill>
              </a:rPr>
              <a:t>поєднання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реальності</a:t>
            </a:r>
            <a:r>
              <a:rPr lang="ru-RU" sz="2800" dirty="0" smtClean="0">
                <a:solidFill>
                  <a:srgbClr val="FF0000"/>
                </a:solidFill>
              </a:rPr>
              <a:t> та </a:t>
            </a:r>
            <a:r>
              <a:rPr lang="ru-RU" sz="2800" dirty="0" err="1" smtClean="0">
                <a:solidFill>
                  <a:srgbClr val="FF0000"/>
                </a:solidFill>
              </a:rPr>
              <a:t>фантазії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6118448" cy="3816424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solidFill>
                  <a:srgbClr val="FF0000"/>
                </a:solidFill>
              </a:rPr>
              <a:t>Основні риси бароко</a:t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err="1">
                <a:solidFill>
                  <a:srgbClr val="FF0000"/>
                </a:solidFill>
              </a:rPr>
              <a:t>-</a:t>
            </a:r>
            <a:r>
              <a:rPr lang="uk-UA" sz="3200" dirty="0" err="1" smtClean="0">
                <a:solidFill>
                  <a:srgbClr val="FF0000"/>
                </a:solidFill>
              </a:rPr>
              <a:t>парадність</a:t>
            </a:r>
            <a:r>
              <a:rPr lang="uk-UA" sz="3200" dirty="0" smtClean="0">
                <a:solidFill>
                  <a:srgbClr val="FF0000"/>
                </a:solidFill>
              </a:rPr>
              <a:t>, </a:t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err="1" smtClean="0">
                <a:solidFill>
                  <a:srgbClr val="FF0000"/>
                </a:solidFill>
              </a:rPr>
              <a:t>-урочистість</a:t>
            </a:r>
            <a:r>
              <a:rPr lang="uk-UA" sz="3200" dirty="0" smtClean="0">
                <a:solidFill>
                  <a:srgbClr val="FF0000"/>
                </a:solidFill>
              </a:rPr>
              <a:t>, </a:t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err="1" smtClean="0">
                <a:solidFill>
                  <a:srgbClr val="FF0000"/>
                </a:solidFill>
              </a:rPr>
              <a:t>-пишність</a:t>
            </a:r>
            <a:r>
              <a:rPr lang="uk-UA" sz="3200" dirty="0" smtClean="0">
                <a:solidFill>
                  <a:srgbClr val="FF0000"/>
                </a:solidFill>
              </a:rPr>
              <a:t>, </a:t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err="1" smtClean="0">
                <a:solidFill>
                  <a:srgbClr val="FF0000"/>
                </a:solidFill>
              </a:rPr>
              <a:t>-динамічність</a:t>
            </a:r>
            <a:r>
              <a:rPr lang="uk-UA" sz="3200" dirty="0" smtClean="0">
                <a:solidFill>
                  <a:srgbClr val="FF0000"/>
                </a:solidFill>
              </a:rPr>
              <a:t>, </a:t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err="1">
                <a:solidFill>
                  <a:srgbClr val="FF0000"/>
                </a:solidFill>
              </a:rPr>
              <a:t>-</a:t>
            </a:r>
            <a:r>
              <a:rPr lang="uk-UA" sz="3200" dirty="0" err="1" smtClean="0">
                <a:solidFill>
                  <a:srgbClr val="FF0000"/>
                </a:solidFill>
              </a:rPr>
              <a:t>життєстверджуючий</a:t>
            </a:r>
            <a:r>
              <a:rPr lang="uk-UA" sz="3200" dirty="0" smtClean="0">
                <a:solidFill>
                  <a:srgbClr val="FF0000"/>
                </a:solidFill>
              </a:rPr>
              <a:t> характер. </a:t>
            </a:r>
            <a:endParaRPr lang="uk-UA" sz="3200" dirty="0"/>
          </a:p>
        </p:txBody>
      </p:sp>
      <p:pic>
        <p:nvPicPr>
          <p:cNvPr id="5122" name="Picture 2" descr="C:\Documents and Settings\tanya\Рабочий стол\B5SW9OR4Lv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63" y="188640"/>
            <a:ext cx="3514740" cy="2789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tanya\Рабочий стол\stock-photo-5415333-baroque-architectu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r="9750"/>
          <a:stretch/>
        </p:blipFill>
        <p:spPr bwMode="auto">
          <a:xfrm>
            <a:off x="126673" y="3740779"/>
            <a:ext cx="2959045" cy="2427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DOCUME~1\tanya\LOCALS~1\Temp\Rar$DR40.359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tanya\Рабочий стол\Fontana-di-Trevi-Baroque-Architecture-Rome-Ita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6" y="0"/>
            <a:ext cx="9178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DOCUME~1\tanya\LOCALS~1\Temp\Rar$DR40.359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7"/>
            <a:ext cx="4032448" cy="59766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Архітектура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бароко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відрізняється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просторовим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розмахом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плинністю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криволінійних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форм,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злиттям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обсягів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динамічну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масу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багатим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скульптурним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декором.</a:t>
            </a:r>
            <a:endParaRPr lang="uk-UA" sz="3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tanya\Рабочий стол\fhjr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60" y="260647"/>
            <a:ext cx="3906587" cy="30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tanya\Рабочий стол\000dzdq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95" y="3539480"/>
            <a:ext cx="4096530" cy="2822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DOCUME~1\tanya\LOCALS~1\Temp\Rar$DR40.359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96652"/>
            <a:ext cx="4176464" cy="568863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інтер'єри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прикрашалися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багатобарвною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скульптурою,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ліпленням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різьбленням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1" name="Picture 3" descr="C:\Documents and Settings\tanya\Рабочий стол\Dres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07" y="404664"/>
            <a:ext cx="4104456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DOCUME~1\tanya\LOCALS~1\Temp\Rar$DR40.359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188640"/>
            <a:ext cx="3960440" cy="5976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Найбільш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закінчене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яскраве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втілення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стиль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бароко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знайшов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творах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архітектора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скульптора Л.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Берніні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архітектора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Ф.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Борроміні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живописця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П'єтро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да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Кортона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7" name="Picture 5" descr="C:\Documents and Settings\tanya\Рабочий стол\Borro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57" y="3212976"/>
            <a:ext cx="2522748" cy="3402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tanya\Рабочий стол\bernini-lorenco-biografii-arhitektura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811" b="1980"/>
          <a:stretch/>
        </p:blipFill>
        <p:spPr bwMode="auto">
          <a:xfrm>
            <a:off x="899592" y="60578"/>
            <a:ext cx="2545339" cy="330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DOCUME~1\tanya\LOCALS~1\Temp\Rar$DR40.359\template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340352" cy="2448272"/>
          </a:xfrm>
          <a:solidFill>
            <a:srgbClr val="00B0F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Епоха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бароко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відзначена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повсюдно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підйомом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монументального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мистецтва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декоративно-прикладного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мистецтва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тісно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взаємозалежних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архітектурою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Documents and Settings\tanya\Рабочий стол\udki_paris_opera_full_frontal_architecture2c_may_2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6" b="7514"/>
          <a:stretch/>
        </p:blipFill>
        <p:spPr bwMode="auto">
          <a:xfrm>
            <a:off x="1691680" y="2852936"/>
            <a:ext cx="6587033" cy="3837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123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Бароко</vt:lpstr>
      <vt:lpstr>Бароко (італ. barocco - химерний)  - художній стиль,  переважаючий з кінця XVI до середини XVIII ст. в мистецтві Європи.</vt:lpstr>
      <vt:lpstr>Цей стиль зародився в Італії і поширився в інших країнах після епохи Ренесансу.</vt:lpstr>
      <vt:lpstr>Основні риси бароко -парадність,  -урочистість,  -пишність,  -динамічність,  -життєстверджуючий характер. </vt:lpstr>
      <vt:lpstr>Презентация PowerPoint</vt:lpstr>
      <vt:lpstr>Архітектура бароко відрізняється просторовим розмахом, плинністю криволінійних форм, злиттям обсягів в динамічну масу, багатим скульптурним декором.</vt:lpstr>
      <vt:lpstr>Парадні інтер'єри прикрашалися багатобарвною скульптурою, ліпленням, різьбленням. </vt:lpstr>
      <vt:lpstr>Найбільш закінчене і яскраве втілення стиль бароко знайшов в творах архітектора і скульптора Л. Берніні, архітектора Ф. Борроміні, живописця П'єтро да Кортона.</vt:lpstr>
      <vt:lpstr>Епоха бароко відзначена повсюдно підйомом монументального мистецтва і декоративно-прикладного мистецтва, тісно взаємозалежних з архітектурою.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Бароко</dc:title>
  <dc:creator>user</dc:creator>
  <cp:lastModifiedBy>user</cp:lastModifiedBy>
  <cp:revision>13</cp:revision>
  <dcterms:created xsi:type="dcterms:W3CDTF">2013-02-25T17:38:53Z</dcterms:created>
  <dcterms:modified xsi:type="dcterms:W3CDTF">2013-02-26T05:00:44Z</dcterms:modified>
</cp:coreProperties>
</file>