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717032"/>
            <a:ext cx="5120640" cy="158115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Первісні музичні інструменти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8288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Муз</a:t>
            </a:r>
            <a:r>
              <a:rPr lang="uk-UA" sz="5400" dirty="0" err="1" smtClean="0"/>
              <a:t>ична</a:t>
            </a:r>
            <a:r>
              <a:rPr lang="uk-UA" sz="5400" dirty="0" smtClean="0"/>
              <a:t> культура</a:t>
            </a:r>
            <a:endParaRPr lang="ru-RU" sz="5400" dirty="0"/>
          </a:p>
        </p:txBody>
      </p:sp>
      <p:pic>
        <p:nvPicPr>
          <p:cNvPr id="15" name="MS900082181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537321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Церковна 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643050"/>
            <a:ext cx="3114668" cy="470916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Прийшла до слов'ян з Візантії. Разом із грецьким духівництвом посилали на Русь і професійних музик “ </a:t>
            </a:r>
            <a:r>
              <a:rPr lang="uk-UA" dirty="0" err="1" smtClean="0"/>
              <a:t>домественників</a:t>
            </a:r>
            <a:r>
              <a:rPr lang="uk-UA" dirty="0" smtClean="0"/>
              <a:t> ”, які організовували тут церковну співочу справу. З 11 ст. запроваджується церковна музика, що з Києво-Печерської Лаври швидко поширилось цервами і монастирями Русі. Сформувався так званий “ Київський розспів ”, що став основою співочої традиції на довгі сторіччя.</a:t>
            </a:r>
            <a:endParaRPr lang="ru-RU" dirty="0"/>
          </a:p>
        </p:txBody>
      </p:sp>
      <p:pic>
        <p:nvPicPr>
          <p:cNvPr id="9218" name="Picture 2" descr="C:\Documents and Settings\Стас\Мои документы\Мои рисунки\Урок 2 (10 клас)\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0628" y="1571612"/>
            <a:ext cx="560422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Церковна 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043230" cy="470916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Особливого розвитку на Русі на була музика дзвонів, яку виконували по нотах. Дзвони супроводжували християнські свята, збирали людей на віче. Передзвін церковних дзвонів – це невеличкий музичний концерт. Під час свят виконувались по кілька десятків таких творів дзвонової музики.</a:t>
            </a:r>
            <a:endParaRPr lang="ru-RU" dirty="0"/>
          </a:p>
        </p:txBody>
      </p:sp>
      <p:pic>
        <p:nvPicPr>
          <p:cNvPr id="10242" name="Picture 2" descr="C:\Documents and Settings\Стас\Мои документы\Мои рисунки\Урок 2 (10 клас)\695-28__photo5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1612"/>
            <a:ext cx="518393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Носії музичної творчості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2757478" cy="4709160"/>
          </a:xfrm>
        </p:spPr>
        <p:txBody>
          <a:bodyPr>
            <a:normAutofit/>
          </a:bodyPr>
          <a:lstStyle/>
          <a:p>
            <a:r>
              <a:rPr lang="uk-UA" dirty="0" smtClean="0"/>
              <a:t>Співці героїчних пісень</a:t>
            </a:r>
            <a:r>
              <a:rPr lang="ru-RU" dirty="0" smtClean="0"/>
              <a:t> (</a:t>
            </a:r>
            <a:r>
              <a:rPr lang="ru-RU" dirty="0" err="1" smtClean="0"/>
              <a:t>Боян</a:t>
            </a:r>
            <a:r>
              <a:rPr lang="ru-RU" dirty="0" smtClean="0"/>
              <a:t> 11ст.).</a:t>
            </a:r>
          </a:p>
          <a:p>
            <a:r>
              <a:rPr lang="uk-UA" dirty="0" smtClean="0"/>
              <a:t>Скоморохи (згодом мандрівні музики).</a:t>
            </a:r>
          </a:p>
          <a:p>
            <a:r>
              <a:rPr lang="uk-UA" dirty="0" smtClean="0"/>
              <a:t>Каліки перехожі, старці, творці поза храмової побожної пісні (лірники).</a:t>
            </a:r>
          </a:p>
        </p:txBody>
      </p:sp>
      <p:pic>
        <p:nvPicPr>
          <p:cNvPr id="11266" name="Picture 2" descr="C:\Documents and Settings\Стас\Мои документы\Мои рисунки\Урок 2 (10 клас)\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5352" y="1428736"/>
            <a:ext cx="585862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Давньоруські музичні інструменти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571612"/>
            <a:ext cx="2757478" cy="47091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Гусла, роги, бубни, свирілі, пищики, сопілки, дерев'яні труби.</a:t>
            </a:r>
          </a:p>
          <a:p>
            <a:r>
              <a:rPr lang="uk-UA" dirty="0" smtClean="0"/>
              <a:t>У княжих дворах також використовували іноземні інструменти – металеві труби, орган, “ смики ”, бронзові мідні дзвони та дзвіночки.</a:t>
            </a:r>
            <a:endParaRPr lang="ru-RU" dirty="0"/>
          </a:p>
        </p:txBody>
      </p:sp>
      <p:pic>
        <p:nvPicPr>
          <p:cNvPr id="12290" name="Picture 2" descr="C:\Documents and Settings\Стас\Мои документы\Мои рисунки\Урок 2 (10 клас)\200px-Ri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00174"/>
            <a:ext cx="2949698" cy="2286016"/>
          </a:xfrm>
          <a:prstGeom prst="rect">
            <a:avLst/>
          </a:prstGeom>
          <a:noFill/>
        </p:spPr>
      </p:pic>
      <p:pic>
        <p:nvPicPr>
          <p:cNvPr id="12291" name="Picture 3" descr="C:\Documents and Settings\Стас\Мои документы\Мои рисунки\Урок 2 (10 клас)\1406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71612"/>
            <a:ext cx="2434594" cy="1500198"/>
          </a:xfrm>
          <a:prstGeom prst="rect">
            <a:avLst/>
          </a:prstGeom>
          <a:noFill/>
        </p:spPr>
      </p:pic>
      <p:pic>
        <p:nvPicPr>
          <p:cNvPr id="12292" name="Picture 4" descr="C:\Documents and Settings\Стас\Мои документы\Мои рисунки\Урок 2 (10 клас)\tn_rbaydr5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2483" y="3929066"/>
            <a:ext cx="3089593" cy="2928934"/>
          </a:xfrm>
          <a:prstGeom prst="rect">
            <a:avLst/>
          </a:prstGeom>
          <a:noFill/>
        </p:spPr>
      </p:pic>
      <p:pic>
        <p:nvPicPr>
          <p:cNvPr id="12293" name="Picture 5" descr="C:\Documents and Settings\Стас\Мои документы\Мои рисунки\Урок 2 (10 клас)\imagesCA2J806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643314"/>
            <a:ext cx="2040694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Музичні інструменти українського народу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2757478" cy="4709160"/>
          </a:xfrm>
        </p:spPr>
        <p:txBody>
          <a:bodyPr>
            <a:normAutofit/>
          </a:bodyPr>
          <a:lstStyle/>
          <a:p>
            <a:r>
              <a:rPr lang="uk-UA" dirty="0" smtClean="0"/>
              <a:t>Військові – литаври – священні символи державності України (клейноди), барабани, козацькі сурми і труби.</a:t>
            </a:r>
          </a:p>
          <a:p>
            <a:endParaRPr lang="ru-RU" dirty="0"/>
          </a:p>
        </p:txBody>
      </p:sp>
      <p:pic>
        <p:nvPicPr>
          <p:cNvPr id="13314" name="Picture 2" descr="C:\Documents and Settings\Стас\Мои документы\Мои рисунки\Урок 2 (10 клас)\IMG_7461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75" y="1214422"/>
            <a:ext cx="3619525" cy="2714644"/>
          </a:xfrm>
          <a:prstGeom prst="rect">
            <a:avLst/>
          </a:prstGeom>
          <a:noFill/>
        </p:spPr>
      </p:pic>
      <p:pic>
        <p:nvPicPr>
          <p:cNvPr id="13316" name="Picture 4" descr="C:\Documents and Settings\Стас\Мои документы\Мои рисунки\Урок 2 (10 клас)\Nadia%207%20col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786058"/>
            <a:ext cx="2466848" cy="385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Музині інструменти українського народу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2543164" cy="4709160"/>
          </a:xfrm>
        </p:spPr>
        <p:txBody>
          <a:bodyPr>
            <a:normAutofit/>
          </a:bodyPr>
          <a:lstStyle/>
          <a:p>
            <a:r>
              <a:rPr lang="uk-UA" dirty="0" smtClean="0"/>
              <a:t>Селяни використовували сопілки, флояра, </a:t>
            </a:r>
            <a:r>
              <a:rPr lang="uk-UA" dirty="0" err="1" smtClean="0"/>
              <a:t>дводенцівка</a:t>
            </a:r>
            <a:r>
              <a:rPr lang="uk-UA" dirty="0" smtClean="0"/>
              <a:t>, дримба, дуда, трембіта.</a:t>
            </a:r>
          </a:p>
          <a:p>
            <a:r>
              <a:rPr lang="uk-UA" dirty="0" smtClean="0"/>
              <a:t>Дворянство і духовенство використовували </a:t>
            </a:r>
            <a:r>
              <a:rPr lang="uk-UA" dirty="0" err="1" smtClean="0"/>
              <a:t>столоподібні</a:t>
            </a:r>
            <a:r>
              <a:rPr lang="uk-UA" dirty="0" smtClean="0"/>
              <a:t> гусла й торбан</a:t>
            </a:r>
            <a:endParaRPr lang="ru-RU" dirty="0"/>
          </a:p>
        </p:txBody>
      </p:sp>
      <p:pic>
        <p:nvPicPr>
          <p:cNvPr id="14338" name="Picture 2" descr="C:\Documents and Settings\Стас\Мои документы\Мои рисунки\Урок 2 (10 клас)\tremb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050" y="1355725"/>
            <a:ext cx="2540000" cy="2451100"/>
          </a:xfrm>
          <a:prstGeom prst="rect">
            <a:avLst/>
          </a:prstGeom>
          <a:noFill/>
        </p:spPr>
      </p:pic>
      <p:pic>
        <p:nvPicPr>
          <p:cNvPr id="14339" name="Picture 3" descr="C:\Documents and Settings\Стас\Мои документы\Мои рисунки\Урок 2 (10 клас)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736"/>
            <a:ext cx="2833706" cy="2125280"/>
          </a:xfrm>
          <a:prstGeom prst="rect">
            <a:avLst/>
          </a:prstGeom>
          <a:noFill/>
        </p:spPr>
      </p:pic>
      <p:pic>
        <p:nvPicPr>
          <p:cNvPr id="14340" name="Picture 4" descr="C:\Documents and Settings\Стас\Мои документы\Мои рисунки\Урок 2 (10 клас)\m_gus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00503"/>
            <a:ext cx="3929090" cy="2686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Театральна культура Київської Русі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1600200"/>
            <a:ext cx="3000396" cy="5043510"/>
          </a:xfrm>
        </p:spPr>
        <p:txBody>
          <a:bodyPr>
            <a:normAutofit/>
          </a:bodyPr>
          <a:lstStyle/>
          <a:p>
            <a:r>
              <a:rPr lang="uk-UA" sz="2000" dirty="0" err="1" smtClean="0"/>
              <a:t>Пратеатр</a:t>
            </a:r>
            <a:r>
              <a:rPr lang="uk-UA" sz="2000" dirty="0" smtClean="0"/>
              <a:t> – це своєрідний цикл картин дія яких розгортається немовби за раніше створеним сценарієм. У добу Київської Русі театральне мистецтво втілювалося не тільки в народному, але й в княжому театрі</a:t>
            </a:r>
            <a:endParaRPr lang="ru-RU" sz="2000" dirty="0"/>
          </a:p>
        </p:txBody>
      </p:sp>
      <p:pic>
        <p:nvPicPr>
          <p:cNvPr id="15362" name="Picture 2" descr="C:\Documents and Settings\Стас\Мои документы\Мои рисунки\Урок 2 (10 клас)\Nadia%20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594137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Народно-містеріальний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600200"/>
            <a:ext cx="2928958" cy="470916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Старовинний </a:t>
            </a:r>
            <a:r>
              <a:rPr lang="uk-UA" sz="2000" dirty="0" err="1" smtClean="0"/>
              <a:t>народнообрядовий</a:t>
            </a:r>
            <a:r>
              <a:rPr lang="uk-UA" sz="2000" dirty="0" smtClean="0"/>
              <a:t> і християнські театри переходять у явище так званого площадкового театру, який відображає архаїзоване буття українського народу. Це народна драма, вертеп і балаган, об'єднані між собою стилем маски і методом імпровізації.</a:t>
            </a:r>
            <a:endParaRPr lang="ru-RU" sz="2000" dirty="0"/>
          </a:p>
        </p:txBody>
      </p:sp>
      <p:pic>
        <p:nvPicPr>
          <p:cNvPr id="16386" name="Picture 2" descr="C:\Documents and Settings\Стас\Мои документы\Мои рисунки\Урок 2 (10 клас)\71085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736"/>
            <a:ext cx="4071966" cy="4961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Княжий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600200"/>
            <a:ext cx="2928958" cy="5114948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/>
              <a:t>Основою княжого театру були скоморохи та шпільмани. Княжий театр спирається на рицарську пісню, маючи за основу 2 елементи: речитатив і величання. Вистава відбувалася у супроводі музичних інструментів. Репертуар складався із драматичних поем, мотивів захисту батьківщини, служіння князеві, помсти за скривджених, лицарської честі.</a:t>
            </a:r>
            <a:endParaRPr lang="ru-RU" sz="2000" dirty="0"/>
          </a:p>
        </p:txBody>
      </p:sp>
      <p:pic>
        <p:nvPicPr>
          <p:cNvPr id="17410" name="Picture 2" descr="C:\Documents and Settings\Стас\Мои документы\Мои рисунки\Урок 2 (10 клас)\att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643050"/>
            <a:ext cx="5949459" cy="3525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>
            <a:normAutofit/>
          </a:bodyPr>
          <a:lstStyle/>
          <a:p>
            <a:r>
              <a:rPr lang="uk-UA" dirty="0" smtClean="0"/>
              <a:t>Народна творчість: епос, календарно-обрядові та родинно-обрядові пісні.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2071678"/>
            <a:ext cx="3000396" cy="4572032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Види народної музично-поетичної творчості: літературознавча (епос, лірика, драма) мистецтвознавча (музика,танець, пісня до танцю, інструментальна музика), функціональна (пісні жниварські, різдвяні, весільні, похоронні, сольні, гуртові, жіночі, дитячі, тощо)</a:t>
            </a:r>
            <a:endParaRPr lang="ru-RU" sz="2000" dirty="0"/>
          </a:p>
        </p:txBody>
      </p:sp>
      <p:pic>
        <p:nvPicPr>
          <p:cNvPr id="18434" name="Picture 2" descr="C:\Documents and Settings\Стас\Мои документы\Мои рисунки\Урок 2 (10 клас)\KUPALOIMG_1315_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4088" y="2397125"/>
            <a:ext cx="5405463" cy="360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Первісні музичні інструменти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500034" y="1571612"/>
            <a:ext cx="2714644" cy="470916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Первісне музикування мало синкретичний характер (пісня, танець, поезія були нерозривно пов'язані), супроводжувало обряди і церемонії, ритуали, трудовий процес. Виконувало функції оберегів і використовувалось під час заклинань і молитов, набуваючи магічно-охоронного значення.  </a:t>
            </a:r>
            <a:endParaRPr lang="ru-RU" dirty="0"/>
          </a:p>
        </p:txBody>
      </p:sp>
      <p:pic>
        <p:nvPicPr>
          <p:cNvPr id="1026" name="Picture 2" descr="C:\Documents and Settings\Стас\Мои документы\Мои рисунки\Урок 2 (10 клас)\50797558_1257446364_4518999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500174"/>
            <a:ext cx="5715040" cy="408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Жанри української пісні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600200"/>
            <a:ext cx="3000396" cy="511494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Календарно-обрядові (веснянки, щедрівки…)</a:t>
            </a:r>
          </a:p>
          <a:p>
            <a:r>
              <a:rPr lang="uk-UA" sz="2000" dirty="0" smtClean="0"/>
              <a:t>Пісні кріпацького побуту (чумацькі, бурлацькі…)</a:t>
            </a:r>
          </a:p>
          <a:p>
            <a:r>
              <a:rPr lang="uk-UA" sz="2000" dirty="0" smtClean="0"/>
              <a:t>Родинно-обрядові та побутові (весільні, танцювальні, поховальні…)</a:t>
            </a:r>
          </a:p>
          <a:p>
            <a:r>
              <a:rPr lang="uk-UA" sz="2000" dirty="0" smtClean="0"/>
              <a:t>Пісні солдатського побуту (рекрутські, стрілецькі…)</a:t>
            </a:r>
          </a:p>
          <a:p>
            <a:r>
              <a:rPr lang="uk-UA" sz="2000" dirty="0" smtClean="0"/>
              <a:t>Ліричні пісні й балади</a:t>
            </a:r>
          </a:p>
          <a:p>
            <a:r>
              <a:rPr lang="uk-UA" sz="2000" dirty="0" smtClean="0"/>
              <a:t>Історичні пісні та думи</a:t>
            </a:r>
            <a:endParaRPr lang="ru-RU" sz="2000" dirty="0"/>
          </a:p>
        </p:txBody>
      </p:sp>
      <p:pic>
        <p:nvPicPr>
          <p:cNvPr id="19458" name="Picture 2" descr="C:\Documents and Settings\Стас\Мои документы\Мои рисунки\Урок 2 (10 клас)\koz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736"/>
            <a:ext cx="3929090" cy="5197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Календарно-обрядові пісні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600200"/>
            <a:ext cx="2928958" cy="504351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Веснянки, гаївки</a:t>
            </a:r>
          </a:p>
          <a:p>
            <a:r>
              <a:rPr lang="uk-UA" sz="2000" dirty="0" smtClean="0"/>
              <a:t>Щедрівки, колядки</a:t>
            </a:r>
          </a:p>
          <a:p>
            <a:r>
              <a:rPr lang="uk-UA" sz="2000" dirty="0" smtClean="0"/>
              <a:t>Купальські русальні</a:t>
            </a:r>
          </a:p>
          <a:p>
            <a:r>
              <a:rPr lang="uk-UA" sz="2000" dirty="0" smtClean="0"/>
              <a:t>Жниварські </a:t>
            </a:r>
            <a:endParaRPr lang="ru-RU" sz="2000" dirty="0"/>
          </a:p>
        </p:txBody>
      </p:sp>
      <p:pic>
        <p:nvPicPr>
          <p:cNvPr id="20483" name="Picture 3" descr="C:\Documents and Settings\Стас\Мои документы\Мои рисунки\Урок 2 (10 клас)\diduh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85859"/>
            <a:ext cx="3929090" cy="5382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Родинно-обрядові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600200"/>
            <a:ext cx="2928958" cy="511494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Весільні</a:t>
            </a:r>
          </a:p>
          <a:p>
            <a:r>
              <a:rPr lang="uk-UA" sz="2000" dirty="0" smtClean="0"/>
              <a:t>Жартівливі, сатиричні</a:t>
            </a:r>
          </a:p>
          <a:p>
            <a:r>
              <a:rPr lang="uk-UA" sz="2000" dirty="0" smtClean="0"/>
              <a:t>Танкові (коломийки)</a:t>
            </a:r>
          </a:p>
          <a:p>
            <a:r>
              <a:rPr lang="uk-UA" sz="2000" dirty="0" smtClean="0"/>
              <a:t>Частівки</a:t>
            </a:r>
          </a:p>
          <a:p>
            <a:r>
              <a:rPr lang="uk-UA" sz="2000" dirty="0" smtClean="0"/>
              <a:t>Колискові</a:t>
            </a:r>
          </a:p>
          <a:p>
            <a:r>
              <a:rPr lang="uk-UA" sz="2000" dirty="0" smtClean="0"/>
              <a:t>Поховальні, голосіння</a:t>
            </a:r>
            <a:endParaRPr lang="ru-RU" sz="2000" dirty="0"/>
          </a:p>
        </p:txBody>
      </p:sp>
      <p:pic>
        <p:nvPicPr>
          <p:cNvPr id="21507" name="Picture 3" descr="C:\Documents and Settings\Стас\Мои документы\Мои рисунки\Урок 2 (10 клас)\444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647132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Різдвяні свята</a:t>
            </a:r>
            <a:endParaRPr lang="ru-RU" dirty="0"/>
          </a:p>
        </p:txBody>
      </p:sp>
      <p:pic>
        <p:nvPicPr>
          <p:cNvPr id="22530" name="Picture 2" descr="C:\Documents and Settings\Стас\Мои документы\Мои рисунки\Урок 2 (10 клас)\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506603" cy="3214710"/>
          </a:xfrm>
          <a:prstGeom prst="rect">
            <a:avLst/>
          </a:prstGeom>
          <a:noFill/>
        </p:spPr>
      </p:pic>
      <p:pic>
        <p:nvPicPr>
          <p:cNvPr id="22531" name="Picture 3" descr="C:\Documents and Settings\Стас\Мои документы\Мои рисунки\Урок 2 (10 клас)\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412287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Весілля</a:t>
            </a:r>
            <a:endParaRPr lang="ru-RU" dirty="0"/>
          </a:p>
        </p:txBody>
      </p:sp>
      <p:pic>
        <p:nvPicPr>
          <p:cNvPr id="23554" name="Picture 2" descr="C:\Documents and Settings\Стас\Мои документы\Мои рисунки\Урок 2 (10 клас)\1271436219_ukr-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4281705" cy="3286148"/>
          </a:xfrm>
          <a:prstGeom prst="rect">
            <a:avLst/>
          </a:prstGeom>
          <a:noFill/>
        </p:spPr>
      </p:pic>
      <p:pic>
        <p:nvPicPr>
          <p:cNvPr id="23555" name="Picture 3" descr="C:\Documents and Settings\Стас\Мои документы\Мои рисунки\Урок 2 (10 клас)\1255005044_vesilly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14554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Купальські</a:t>
            </a:r>
            <a:endParaRPr lang="ru-RU" dirty="0"/>
          </a:p>
        </p:txBody>
      </p:sp>
      <p:pic>
        <p:nvPicPr>
          <p:cNvPr id="24578" name="Picture 2" descr="C:\Documents and Settings\Стас\Мои документы\Мои рисунки\Урок 2 (10 клас)\1215451252_kupal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85860"/>
            <a:ext cx="2357454" cy="2357454"/>
          </a:xfrm>
          <a:prstGeom prst="rect">
            <a:avLst/>
          </a:prstGeom>
          <a:noFill/>
        </p:spPr>
      </p:pic>
      <p:pic>
        <p:nvPicPr>
          <p:cNvPr id="24579" name="Picture 3" descr="C:\Documents and Settings\Стас\Мои документы\Мои рисунки\Урок 2 (10 клас)\imagesCAULVOY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3814936" cy="2857520"/>
          </a:xfrm>
          <a:prstGeom prst="rect">
            <a:avLst/>
          </a:prstGeom>
          <a:noFill/>
        </p:spPr>
      </p:pic>
      <p:pic>
        <p:nvPicPr>
          <p:cNvPr id="24580" name="Picture 4" descr="C:\Documents and Settings\Стас\Мои документы\Мои рисунки\Урок 2 (10 клас)\Kupa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929066"/>
            <a:ext cx="3238506" cy="2681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214290"/>
            <a:ext cx="4040188" cy="1285884"/>
          </a:xfrm>
        </p:spPr>
        <p:txBody>
          <a:bodyPr>
            <a:normAutofit/>
          </a:bodyPr>
          <a:lstStyle/>
          <a:p>
            <a:r>
              <a:rPr lang="uk-UA" dirty="0" smtClean="0"/>
              <a:t>Ударні і шумові інструменти робили із бивнів та кісток мамонта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4643438" y="214290"/>
            <a:ext cx="4041775" cy="1428760"/>
          </a:xfrm>
        </p:spPr>
        <p:txBody>
          <a:bodyPr>
            <a:normAutofit/>
          </a:bodyPr>
          <a:lstStyle/>
          <a:p>
            <a:r>
              <a:rPr lang="uk-UA" dirty="0" smtClean="0"/>
              <a:t>Сопілки та флейти виготовляли із рогів тварин, дудочки – із пташиних кісток</a:t>
            </a:r>
            <a:endParaRPr lang="ru-RU" dirty="0"/>
          </a:p>
        </p:txBody>
      </p:sp>
      <p:pic>
        <p:nvPicPr>
          <p:cNvPr id="2050" name="Picture 2" descr="C:\Documents and Settings\Стас\Мои документы\Мои рисунки\Урок 2 (10 клас)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1771650" cy="3810000"/>
          </a:xfrm>
          <a:prstGeom prst="rect">
            <a:avLst/>
          </a:prstGeom>
          <a:noFill/>
        </p:spPr>
      </p:pic>
      <p:pic>
        <p:nvPicPr>
          <p:cNvPr id="2051" name="Picture 3" descr="C:\Documents and Settings\Стас\Мои документы\Мои рисунки\Урок 2 (10 клас)\kistka-flej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3762392" cy="3762392"/>
          </a:xfrm>
          <a:prstGeom prst="rect">
            <a:avLst/>
          </a:prstGeom>
          <a:noFill/>
        </p:spPr>
      </p:pic>
      <p:pic>
        <p:nvPicPr>
          <p:cNvPr id="2052" name="Picture 4" descr="C:\Documents and Settings\Стас\Мои документы\Мои рисунки\Урок 2 (10 клас)\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928802"/>
            <a:ext cx="15621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31910"/>
          </a:xfrm>
        </p:spPr>
        <p:txBody>
          <a:bodyPr>
            <a:normAutofit/>
          </a:bodyPr>
          <a:lstStyle/>
          <a:p>
            <a:r>
              <a:rPr lang="uk-UA" dirty="0" smtClean="0"/>
              <a:t>Скіфська доба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42844" y="1571612"/>
            <a:ext cx="2828916" cy="470916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Під час обрядових свят скіфи використовували шумові інструменти – тризубці, металеві дзвіночки, бубонці, брязкальця різних форм і розмірів. Скіфи використовували грецькі музикальні інструменти (ліра), роги тура, як сигнальні інструменти</a:t>
            </a:r>
            <a:endParaRPr lang="ru-RU" dirty="0"/>
          </a:p>
        </p:txBody>
      </p:sp>
      <p:pic>
        <p:nvPicPr>
          <p:cNvPr id="3074" name="Picture 2" descr="C:\Documents and Settings\Стас\Мои документы\Мои рисунки\Урок 2 (10 клас)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714752"/>
            <a:ext cx="5715000" cy="3057525"/>
          </a:xfrm>
          <a:prstGeom prst="rect">
            <a:avLst/>
          </a:prstGeom>
          <a:noFill/>
        </p:spPr>
      </p:pic>
      <p:pic>
        <p:nvPicPr>
          <p:cNvPr id="3075" name="Picture 3" descr="C:\Documents and Settings\Стас\Мои документы\Мои рисунки\Урок 2 (10 клас)\0708080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1" y="1000108"/>
            <a:ext cx="2456139" cy="2714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Музичне мистецтво греків північного Причорномор'я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571612"/>
            <a:ext cx="2828916" cy="4709160"/>
          </a:xfrm>
        </p:spPr>
        <p:txBody>
          <a:bodyPr>
            <a:normAutofit/>
          </a:bodyPr>
          <a:lstStyle/>
          <a:p>
            <a:r>
              <a:rPr lang="uk-UA" dirty="0" smtClean="0"/>
              <a:t>Про розвиток музичного мистецтва свідчать знайдені під час розкопок ювелірні прикраси, вази, фрески, скульптури на яких зображено виконавців на різних інструментах</a:t>
            </a:r>
            <a:endParaRPr lang="ru-RU" dirty="0"/>
          </a:p>
        </p:txBody>
      </p:sp>
      <p:pic>
        <p:nvPicPr>
          <p:cNvPr id="4098" name="Picture 2" descr="C:\Documents and Settings\Стас\Мои документы\Мои рисунки\Урок 2 (10 клас)\5874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736"/>
            <a:ext cx="5927724" cy="2455417"/>
          </a:xfrm>
          <a:prstGeom prst="rect">
            <a:avLst/>
          </a:prstGeom>
          <a:noFill/>
        </p:spPr>
      </p:pic>
      <p:pic>
        <p:nvPicPr>
          <p:cNvPr id="4099" name="Picture 3" descr="C:\Documents and Settings\Стас\Мои документы\Мои рисунки\Урок 2 (10 клас)\2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929066"/>
            <a:ext cx="2147893" cy="2943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0"/>
            <a:ext cx="4040188" cy="750887"/>
          </a:xfrm>
        </p:spPr>
        <p:txBody>
          <a:bodyPr/>
          <a:lstStyle/>
          <a:p>
            <a:r>
              <a:rPr lang="uk-UA" dirty="0" smtClean="0"/>
              <a:t>Арфа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15"/>
          </p:nvPr>
        </p:nvSpPr>
        <p:spPr>
          <a:xfrm>
            <a:off x="4429124" y="0"/>
            <a:ext cx="4041775" cy="750887"/>
          </a:xfrm>
        </p:spPr>
        <p:txBody>
          <a:bodyPr/>
          <a:lstStyle/>
          <a:p>
            <a:r>
              <a:rPr lang="uk-UA" dirty="0" err="1" smtClean="0"/>
              <a:t>РОжок</a:t>
            </a:r>
            <a:r>
              <a:rPr lang="uk-UA" dirty="0" smtClean="0"/>
              <a:t> пана</a:t>
            </a:r>
            <a:endParaRPr lang="ru-RU" dirty="0"/>
          </a:p>
        </p:txBody>
      </p:sp>
      <p:pic>
        <p:nvPicPr>
          <p:cNvPr id="5122" name="Picture 2" descr="C:\Documents and Settings\Стас\Мои документы\Мои рисунки\Урок 2 (10 клас)\2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971925" cy="4429125"/>
          </a:xfrm>
          <a:prstGeom prst="rect">
            <a:avLst/>
          </a:prstGeom>
          <a:noFill/>
        </p:spPr>
      </p:pic>
      <p:pic>
        <p:nvPicPr>
          <p:cNvPr id="5123" name="Picture 3" descr="C:\Documents and Settings\Стас\Мои документы\Мои рисунки\Урок 2 (10 клас)\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30" y="1214422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Музична культура Київської держави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2971792" cy="470916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Народна музика Русі складалася з локальних та інструментальних мелодій. Передусім це обрядова народна пісенність. Стилі: вільний речитативний, таку форму декламації мали похоронні голосіння без інструментального супроводу; із чітким ритмом і формою – решта пісенних жанрів – зразки музики цього типу зустрічаємо в архаїчних обрядових піснях (колядках, щедрівках, веснянках).</a:t>
            </a:r>
            <a:endParaRPr lang="ru-RU" dirty="0"/>
          </a:p>
        </p:txBody>
      </p:sp>
      <p:pic>
        <p:nvPicPr>
          <p:cNvPr id="6146" name="Picture 2" descr="C:\Documents and Settings\Стас\Мои документы\Мои рисунки\Урок 2 (10 клас)\98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14488"/>
            <a:ext cx="4950030" cy="3687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Придворно-світська музика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471858" cy="470916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Репертуар цієї музики складався із танцювальної, ліричної, побутової, жартівливої. Найчастіше зустрічаються згадки про “ співання слави ” князям. Співці-дружинники підносили бойовий дух війська згадуванням видатних подій минулого. Музикою супроводжувався прийом князем іноземних послів.</a:t>
            </a:r>
            <a:endParaRPr lang="ru-RU" dirty="0"/>
          </a:p>
        </p:txBody>
      </p:sp>
      <p:pic>
        <p:nvPicPr>
          <p:cNvPr id="7170" name="Picture 2" descr="C:\Documents and Settings\Стас\Мои документы\Мои рисунки\Урок 2 (10 клас)\300PX-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643050"/>
            <a:ext cx="499745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Придворно-світська 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Стас\Мои документы\Мои рисунки\Урок 2 (10 клас)\Nadia%2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97277"/>
            <a:ext cx="3857652" cy="2803227"/>
          </a:xfrm>
          <a:prstGeom prst="rect">
            <a:avLst/>
          </a:prstGeom>
          <a:noFill/>
        </p:spPr>
      </p:pic>
      <p:pic>
        <p:nvPicPr>
          <p:cNvPr id="8195" name="Picture 3" descr="C:\Documents and Settings\Стас\Мои документы\Мои рисунки\Урок 2 (10 клас)\kiru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010025"/>
            <a:ext cx="4762500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213</TotalTime>
  <Words>730</Words>
  <Application>Microsoft Office PowerPoint</Application>
  <PresentationFormat>Экран (4:3)</PresentationFormat>
  <Paragraphs>63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Soho</vt:lpstr>
      <vt:lpstr>Музична культура</vt:lpstr>
      <vt:lpstr>Первісні музичні інструменти</vt:lpstr>
      <vt:lpstr>Презентация PowerPoint</vt:lpstr>
      <vt:lpstr>Скіфська доба</vt:lpstr>
      <vt:lpstr>Музичне мистецтво греків північного Причорномор'я  </vt:lpstr>
      <vt:lpstr>Презентация PowerPoint</vt:lpstr>
      <vt:lpstr>Музична культура Київської держави</vt:lpstr>
      <vt:lpstr>Придворно-світська музика</vt:lpstr>
      <vt:lpstr>Придворно-світська музика</vt:lpstr>
      <vt:lpstr>Церковна музика</vt:lpstr>
      <vt:lpstr>Церковна музика</vt:lpstr>
      <vt:lpstr>Носії музичної творчості</vt:lpstr>
      <vt:lpstr>Давньоруські музичні інструменти</vt:lpstr>
      <vt:lpstr>Музичні інструменти українського народу</vt:lpstr>
      <vt:lpstr>Музині інструменти українського народу</vt:lpstr>
      <vt:lpstr>Театральна культура Київської Русі</vt:lpstr>
      <vt:lpstr>Народно-містеріальний театр</vt:lpstr>
      <vt:lpstr>Княжий театр</vt:lpstr>
      <vt:lpstr>Народна творчість: епос, календарно-обрядові та родинно-обрядові пісні.</vt:lpstr>
      <vt:lpstr>Жанри української пісні</vt:lpstr>
      <vt:lpstr>Календарно-обрядові пісні</vt:lpstr>
      <vt:lpstr>Родинно-обрядові</vt:lpstr>
      <vt:lpstr>Різдвяні свята</vt:lpstr>
      <vt:lpstr>Весілля</vt:lpstr>
      <vt:lpstr>Купальські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Музична культура</dc:title>
  <cp:lastModifiedBy>User</cp:lastModifiedBy>
  <cp:revision>24</cp:revision>
  <dcterms:modified xsi:type="dcterms:W3CDTF">2012-12-12T11:00:42Z</dcterms:modified>
</cp:coreProperties>
</file>